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21"/>
  </p:notesMasterIdLst>
  <p:sldIdLst>
    <p:sldId id="256" r:id="rId6"/>
    <p:sldId id="257" r:id="rId7"/>
    <p:sldId id="263" r:id="rId8"/>
    <p:sldId id="277" r:id="rId9"/>
    <p:sldId id="293" r:id="rId10"/>
    <p:sldId id="294" r:id="rId11"/>
    <p:sldId id="279" r:id="rId12"/>
    <p:sldId id="280" r:id="rId13"/>
    <p:sldId id="285" r:id="rId14"/>
    <p:sldId id="286" r:id="rId15"/>
    <p:sldId id="284" r:id="rId16"/>
    <p:sldId id="275" r:id="rId17"/>
    <p:sldId id="291" r:id="rId18"/>
    <p:sldId id="290"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5E55F0-91BC-A77D-87E2-500F30D7D1D9}" name="Charlotte Lee-Smith" initials="CL" userId="S::Charlotte.Lee-Smith@pce.parliament.nz::368cb17e-1d2a-4327-8a6b-5916c9619c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297"/>
    <a:srgbClr val="41BA7F"/>
    <a:srgbClr val="252165"/>
    <a:srgbClr val="E4EEEF"/>
    <a:srgbClr val="DDDECF"/>
    <a:srgbClr val="234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822F0-BBB4-47E8-8677-41CFC21DF8F4}" v="3" dt="2025-06-30T17:07:50.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E49DC-14DF-4EEF-9AEC-4B78E6C2A93E}" type="datetimeFigureOut">
              <a:rPr lang="en-NZ" smtClean="0"/>
              <a:t>1/07/2025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A498A-6442-492E-8E77-63E1F567696C}" type="slidenum">
              <a:rPr lang="en-NZ" smtClean="0"/>
              <a:t>‹#›</a:t>
            </a:fld>
            <a:endParaRPr lang="en-NZ"/>
          </a:p>
        </p:txBody>
      </p:sp>
    </p:spTree>
    <p:extLst>
      <p:ext uri="{BB962C8B-B14F-4D97-AF65-F5344CB8AC3E}">
        <p14:creationId xmlns:p14="http://schemas.microsoft.com/office/powerpoint/2010/main" val="116703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BC2F-0AE9-F318-9EC5-C9CAE8506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DA5FE-FA2E-272F-9008-3923CBF0B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4D30F-F532-2DB0-CEC1-E8E8C7A0E42D}"/>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15D4632E-4B74-9188-A486-B8D5351D8392}"/>
              </a:ext>
            </a:extLst>
          </p:cNvPr>
          <p:cNvSpPr>
            <a:spLocks noGrp="1"/>
          </p:cNvSpPr>
          <p:nvPr>
            <p:ph type="sldNum" sz="quarter" idx="5"/>
          </p:nvPr>
        </p:nvSpPr>
        <p:spPr/>
        <p:txBody>
          <a:bodyPr/>
          <a:lstStyle/>
          <a:p>
            <a:fld id="{02AA498A-6442-492E-8E77-63E1F567696C}" type="slidenum">
              <a:rPr lang="en-NZ" smtClean="0"/>
              <a:t>5</a:t>
            </a:fld>
            <a:endParaRPr lang="en-NZ"/>
          </a:p>
        </p:txBody>
      </p:sp>
    </p:spTree>
    <p:extLst>
      <p:ext uri="{BB962C8B-B14F-4D97-AF65-F5344CB8AC3E}">
        <p14:creationId xmlns:p14="http://schemas.microsoft.com/office/powerpoint/2010/main" val="144370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0086-6AA5-3CA8-9763-EA861A4A6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985BB-0F39-0F67-7732-3E3F04A89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68B4C-782D-CD12-BEED-5B8113B4A1C2}"/>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B4890C24-FC19-3B5B-0846-5403F0FCF80A}"/>
              </a:ext>
            </a:extLst>
          </p:cNvPr>
          <p:cNvSpPr>
            <a:spLocks noGrp="1"/>
          </p:cNvSpPr>
          <p:nvPr>
            <p:ph type="sldNum" sz="quarter" idx="5"/>
          </p:nvPr>
        </p:nvSpPr>
        <p:spPr/>
        <p:txBody>
          <a:bodyPr/>
          <a:lstStyle/>
          <a:p>
            <a:fld id="{02AA498A-6442-492E-8E77-63E1F567696C}" type="slidenum">
              <a:rPr lang="en-NZ" smtClean="0"/>
              <a:t>6</a:t>
            </a:fld>
            <a:endParaRPr lang="en-NZ"/>
          </a:p>
        </p:txBody>
      </p:sp>
    </p:spTree>
    <p:extLst>
      <p:ext uri="{BB962C8B-B14F-4D97-AF65-F5344CB8AC3E}">
        <p14:creationId xmlns:p14="http://schemas.microsoft.com/office/powerpoint/2010/main" val="123302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02AA498A-6442-492E-8E77-63E1F567696C}" type="slidenum">
              <a:rPr lang="en-NZ" smtClean="0"/>
              <a:t>11</a:t>
            </a:fld>
            <a:endParaRPr lang="en-NZ"/>
          </a:p>
        </p:txBody>
      </p:sp>
    </p:spTree>
    <p:extLst>
      <p:ext uri="{BB962C8B-B14F-4D97-AF65-F5344CB8AC3E}">
        <p14:creationId xmlns:p14="http://schemas.microsoft.com/office/powerpoint/2010/main" val="108926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12014-F6CF-E174-0116-A92C9FE89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81040-7D7F-F71F-411B-D18F32548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AB01C-AEDC-74E3-9483-143718DD0457}"/>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CCC9669E-E4B8-6155-413F-A343A3EF7B49}"/>
              </a:ext>
            </a:extLst>
          </p:cNvPr>
          <p:cNvSpPr>
            <a:spLocks noGrp="1"/>
          </p:cNvSpPr>
          <p:nvPr>
            <p:ph type="sldNum" sz="quarter" idx="5"/>
          </p:nvPr>
        </p:nvSpPr>
        <p:spPr/>
        <p:txBody>
          <a:bodyPr/>
          <a:lstStyle/>
          <a:p>
            <a:fld id="{02AA498A-6442-492E-8E77-63E1F567696C}" type="slidenum">
              <a:rPr lang="en-NZ" smtClean="0"/>
              <a:t>13</a:t>
            </a:fld>
            <a:endParaRPr lang="en-NZ"/>
          </a:p>
        </p:txBody>
      </p:sp>
    </p:spTree>
    <p:extLst>
      <p:ext uri="{BB962C8B-B14F-4D97-AF65-F5344CB8AC3E}">
        <p14:creationId xmlns:p14="http://schemas.microsoft.com/office/powerpoint/2010/main" val="140794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5CB1-5510-0D0A-229D-AC830CD31D82}"/>
              </a:ext>
            </a:extLst>
          </p:cNvPr>
          <p:cNvSpPr>
            <a:spLocks noGrp="1"/>
          </p:cNvSpPr>
          <p:nvPr>
            <p:ph type="ctrTitle"/>
          </p:nvPr>
        </p:nvSpPr>
        <p:spPr>
          <a:xfrm>
            <a:off x="1524000" y="1122363"/>
            <a:ext cx="9144000" cy="2387600"/>
          </a:xfrm>
        </p:spPr>
        <p:txBody>
          <a:bodyPr anchor="b">
            <a:noAutofit/>
          </a:bodyPr>
          <a:lstStyle>
            <a:lvl1pPr algn="ctr">
              <a:defRPr sz="6000">
                <a:solidFill>
                  <a:schemeClr val="accent1"/>
                </a:solidFill>
                <a:latin typeface="+mj-lt"/>
              </a:defRPr>
            </a:lvl1pPr>
          </a:lstStyle>
          <a:p>
            <a:r>
              <a:rPr lang="en-GB"/>
              <a:t>Click to edit Master title style</a:t>
            </a:r>
            <a:endParaRPr lang="en-NZ"/>
          </a:p>
        </p:txBody>
      </p:sp>
      <p:sp>
        <p:nvSpPr>
          <p:cNvPr id="3" name="Subtitle 2">
            <a:extLst>
              <a:ext uri="{FF2B5EF4-FFF2-40B4-BE49-F238E27FC236}">
                <a16:creationId xmlns:a16="http://schemas.microsoft.com/office/drawing/2014/main" id="{666745E4-A0A3-0710-BDDA-228B0F3C4404}"/>
              </a:ext>
            </a:extLst>
          </p:cNvPr>
          <p:cNvSpPr>
            <a:spLocks noGrp="1"/>
          </p:cNvSpPr>
          <p:nvPr>
            <p:ph type="subTitle" idx="1"/>
          </p:nvPr>
        </p:nvSpPr>
        <p:spPr>
          <a:xfrm>
            <a:off x="1524000" y="3602038"/>
            <a:ext cx="9144000" cy="1655762"/>
          </a:xfrm>
        </p:spPr>
        <p:txBody>
          <a:bodyPr>
            <a:noAutofit/>
          </a:bodyPr>
          <a:lstStyle>
            <a:lvl1pPr marL="0" indent="0" algn="ctr">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Z"/>
          </a:p>
        </p:txBody>
      </p:sp>
      <p:sp>
        <p:nvSpPr>
          <p:cNvPr id="11" name="Slide Number Placeholder 5">
            <a:extLst>
              <a:ext uri="{FF2B5EF4-FFF2-40B4-BE49-F238E27FC236}">
                <a16:creationId xmlns:a16="http://schemas.microsoft.com/office/drawing/2014/main" id="{F173A198-9099-7C2B-3C58-3675AC33EB25}"/>
              </a:ext>
            </a:extLst>
          </p:cNvPr>
          <p:cNvSpPr>
            <a:spLocks noGrp="1"/>
          </p:cNvSpPr>
          <p:nvPr>
            <p:ph type="sldNum" sz="quarter" idx="4"/>
          </p:nvPr>
        </p:nvSpPr>
        <p:spPr>
          <a:xfrm>
            <a:off x="8730000" y="637667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4022651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5CB1-5510-0D0A-229D-AC830CD31D82}"/>
              </a:ext>
            </a:extLst>
          </p:cNvPr>
          <p:cNvSpPr>
            <a:spLocks noGrp="1"/>
          </p:cNvSpPr>
          <p:nvPr>
            <p:ph type="ctrTitle"/>
          </p:nvPr>
        </p:nvSpPr>
        <p:spPr>
          <a:xfrm>
            <a:off x="1524000" y="1122363"/>
            <a:ext cx="9144000" cy="2387600"/>
          </a:xfrm>
        </p:spPr>
        <p:txBody>
          <a:bodyPr anchor="b"/>
          <a:lstStyle>
            <a:lvl1pPr algn="ctr">
              <a:defRPr sz="6000">
                <a:latin typeface="+mj-lt"/>
              </a:defRPr>
            </a:lvl1pPr>
          </a:lstStyle>
          <a:p>
            <a:r>
              <a:rPr lang="en-GB"/>
              <a:t>Click to edit Master title style</a:t>
            </a:r>
            <a:endParaRPr lang="en-NZ"/>
          </a:p>
        </p:txBody>
      </p:sp>
      <p:sp>
        <p:nvSpPr>
          <p:cNvPr id="3" name="Subtitle 2">
            <a:extLst>
              <a:ext uri="{FF2B5EF4-FFF2-40B4-BE49-F238E27FC236}">
                <a16:creationId xmlns:a16="http://schemas.microsoft.com/office/drawing/2014/main" id="{666745E4-A0A3-0710-BDDA-228B0F3C4404}"/>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Z"/>
          </a:p>
        </p:txBody>
      </p:sp>
      <p:sp>
        <p:nvSpPr>
          <p:cNvPr id="11" name="Slide Number Placeholder 5">
            <a:extLst>
              <a:ext uri="{FF2B5EF4-FFF2-40B4-BE49-F238E27FC236}">
                <a16:creationId xmlns:a16="http://schemas.microsoft.com/office/drawing/2014/main" id="{F173A198-9099-7C2B-3C58-3675AC33EB25}"/>
              </a:ext>
            </a:extLst>
          </p:cNvPr>
          <p:cNvSpPr>
            <a:spLocks noGrp="1"/>
          </p:cNvSpPr>
          <p:nvPr>
            <p:ph type="sldNum" sz="quarter" idx="4"/>
          </p:nvPr>
        </p:nvSpPr>
        <p:spPr>
          <a:xfrm>
            <a:off x="8730000" y="637667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378526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A5C7-F0DA-829B-978F-A1C645A84D57}"/>
              </a:ext>
            </a:extLst>
          </p:cNvPr>
          <p:cNvSpPr>
            <a:spLocks noGrp="1"/>
          </p:cNvSpPr>
          <p:nvPr>
            <p:ph type="title"/>
          </p:nvPr>
        </p:nvSpPr>
        <p:spPr>
          <a:xfrm>
            <a:off x="838200" y="1046162"/>
            <a:ext cx="10515600" cy="1325563"/>
          </a:xfrm>
        </p:spPr>
        <p:txBody>
          <a:bodyPr/>
          <a:lstStyle/>
          <a:p>
            <a:r>
              <a:rPr lang="en-GB"/>
              <a:t>Click to edit Master title style</a:t>
            </a:r>
            <a:endParaRPr lang="en-NZ"/>
          </a:p>
        </p:txBody>
      </p:sp>
      <p:sp>
        <p:nvSpPr>
          <p:cNvPr id="3" name="Content Placeholder 2">
            <a:extLst>
              <a:ext uri="{FF2B5EF4-FFF2-40B4-BE49-F238E27FC236}">
                <a16:creationId xmlns:a16="http://schemas.microsoft.com/office/drawing/2014/main" id="{51F330C1-73CA-6A8B-541D-D65647798325}"/>
              </a:ext>
            </a:extLst>
          </p:cNvPr>
          <p:cNvSpPr>
            <a:spLocks noGrp="1"/>
          </p:cNvSpPr>
          <p:nvPr>
            <p:ph idx="1"/>
          </p:nvPr>
        </p:nvSpPr>
        <p:spPr>
          <a:xfrm>
            <a:off x="838200" y="2506662"/>
            <a:ext cx="10515600" cy="276637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7" name="Slide Number Placeholder 5">
            <a:extLst>
              <a:ext uri="{FF2B5EF4-FFF2-40B4-BE49-F238E27FC236}">
                <a16:creationId xmlns:a16="http://schemas.microsoft.com/office/drawing/2014/main" id="{BFD3A4AE-6195-1DDF-9CCE-7A4C577C3039}"/>
              </a:ext>
            </a:extLst>
          </p:cNvPr>
          <p:cNvSpPr>
            <a:spLocks noGrp="1"/>
          </p:cNvSpPr>
          <p:nvPr>
            <p:ph type="sldNum" sz="quarter" idx="4"/>
          </p:nvPr>
        </p:nvSpPr>
        <p:spPr>
          <a:xfrm>
            <a:off x="8730000" y="636651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371159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FAF0-3D1A-064E-8630-1DEC3CD55DC7}"/>
              </a:ext>
            </a:extLst>
          </p:cNvPr>
          <p:cNvSpPr>
            <a:spLocks noGrp="1"/>
          </p:cNvSpPr>
          <p:nvPr>
            <p:ph type="title"/>
          </p:nvPr>
        </p:nvSpPr>
        <p:spPr>
          <a:xfrm>
            <a:off x="831850" y="1709738"/>
            <a:ext cx="10515600" cy="2852737"/>
          </a:xfrm>
        </p:spPr>
        <p:txBody>
          <a:bodyPr anchor="b"/>
          <a:lstStyle>
            <a:lvl1pPr>
              <a:defRPr sz="6000">
                <a:solidFill>
                  <a:srgbClr val="23401C"/>
                </a:solidFill>
              </a:defRPr>
            </a:lvl1pPr>
          </a:lstStyle>
          <a:p>
            <a:r>
              <a:rPr lang="en-GB"/>
              <a:t>Click to edit Master title style</a:t>
            </a:r>
            <a:endParaRPr lang="en-NZ"/>
          </a:p>
        </p:txBody>
      </p:sp>
      <p:sp>
        <p:nvSpPr>
          <p:cNvPr id="3" name="Text Placeholder 2">
            <a:extLst>
              <a:ext uri="{FF2B5EF4-FFF2-40B4-BE49-F238E27FC236}">
                <a16:creationId xmlns:a16="http://schemas.microsoft.com/office/drawing/2014/main" id="{3A52498B-5DA0-0A5C-0AE7-64CAE4EEAE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7" name="Slide Number Placeholder 5">
            <a:extLst>
              <a:ext uri="{FF2B5EF4-FFF2-40B4-BE49-F238E27FC236}">
                <a16:creationId xmlns:a16="http://schemas.microsoft.com/office/drawing/2014/main" id="{4D1C5BBA-E094-3555-D7A2-0578829F6EB1}"/>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156207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16E4-DE92-85B5-CD76-4E79592E2A0C}"/>
              </a:ext>
            </a:extLst>
          </p:cNvPr>
          <p:cNvSpPr>
            <a:spLocks noGrp="1"/>
          </p:cNvSpPr>
          <p:nvPr>
            <p:ph type="title"/>
          </p:nvPr>
        </p:nvSpPr>
        <p:spPr/>
        <p:txBody>
          <a:bodyPr/>
          <a:lstStyle/>
          <a:p>
            <a:r>
              <a:rPr lang="en-GB"/>
              <a:t>Click to edit Master title style</a:t>
            </a:r>
            <a:endParaRPr lang="en-NZ"/>
          </a:p>
        </p:txBody>
      </p:sp>
      <p:sp>
        <p:nvSpPr>
          <p:cNvPr id="3" name="Content Placeholder 2">
            <a:extLst>
              <a:ext uri="{FF2B5EF4-FFF2-40B4-BE49-F238E27FC236}">
                <a16:creationId xmlns:a16="http://schemas.microsoft.com/office/drawing/2014/main" id="{E7F92E34-98A8-621E-DDE3-A047C04E32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Content Placeholder 3">
            <a:extLst>
              <a:ext uri="{FF2B5EF4-FFF2-40B4-BE49-F238E27FC236}">
                <a16:creationId xmlns:a16="http://schemas.microsoft.com/office/drawing/2014/main" id="{4E9BCE7C-33D4-6D7E-2D57-35AFDA8815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8" name="Slide Number Placeholder 5">
            <a:extLst>
              <a:ext uri="{FF2B5EF4-FFF2-40B4-BE49-F238E27FC236}">
                <a16:creationId xmlns:a16="http://schemas.microsoft.com/office/drawing/2014/main" id="{C2235D2F-C0EB-C0D9-777C-67A03B7EA95C}"/>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475238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8B26-34A4-422E-A920-F3A3BE7D620C}"/>
              </a:ext>
            </a:extLst>
          </p:cNvPr>
          <p:cNvSpPr>
            <a:spLocks noGrp="1"/>
          </p:cNvSpPr>
          <p:nvPr>
            <p:ph type="title"/>
          </p:nvPr>
        </p:nvSpPr>
        <p:spPr/>
        <p:txBody>
          <a:bodyPr/>
          <a:lstStyle/>
          <a:p>
            <a:r>
              <a:rPr lang="en-GB"/>
              <a:t>Click to edit Master title style</a:t>
            </a:r>
            <a:endParaRPr lang="en-NZ"/>
          </a:p>
        </p:txBody>
      </p:sp>
      <p:sp>
        <p:nvSpPr>
          <p:cNvPr id="6" name="Slide Number Placeholder 5">
            <a:extLst>
              <a:ext uri="{FF2B5EF4-FFF2-40B4-BE49-F238E27FC236}">
                <a16:creationId xmlns:a16="http://schemas.microsoft.com/office/drawing/2014/main" id="{DF722B9A-4842-A750-6D14-153E2824D012}"/>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395765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005CE86-F15F-BDB0-D162-9D09AFCC68D9}"/>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39771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AED098-6AC8-2C78-1AA9-81F09E34A2FD}"/>
              </a:ext>
            </a:extLst>
          </p:cNvPr>
          <p:cNvSpPr>
            <a:spLocks noGrp="1"/>
          </p:cNvSpPr>
          <p:nvPr>
            <p:ph type="sldNum" sz="quarter" idx="11"/>
          </p:nvPr>
        </p:nvSpPr>
        <p:spPr/>
        <p:txBody>
          <a:bodyPr/>
          <a:lstStyle/>
          <a:p>
            <a:fld id="{6A695B8C-55D1-479C-B636-F755CE36C4FA}" type="slidenum">
              <a:rPr lang="en-NZ" smtClean="0"/>
              <a:pPr/>
              <a:t>‹#›</a:t>
            </a:fld>
            <a:endParaRPr lang="en-NZ"/>
          </a:p>
        </p:txBody>
      </p:sp>
      <p:sp>
        <p:nvSpPr>
          <p:cNvPr id="5" name="Picture Placeholder 2">
            <a:extLst>
              <a:ext uri="{FF2B5EF4-FFF2-40B4-BE49-F238E27FC236}">
                <a16:creationId xmlns:a16="http://schemas.microsoft.com/office/drawing/2014/main" id="{34FDAB37-2D17-BD89-3F16-DDA35619CCE8}"/>
              </a:ext>
            </a:extLst>
          </p:cNvPr>
          <p:cNvSpPr>
            <a:spLocks noGrp="1"/>
          </p:cNvSpPr>
          <p:nvPr>
            <p:ph type="pic" idx="1"/>
          </p:nvPr>
        </p:nvSpPr>
        <p:spPr>
          <a:xfrm>
            <a:off x="733108" y="652145"/>
            <a:ext cx="10740092" cy="54336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Tree>
    <p:extLst>
      <p:ext uri="{BB962C8B-B14F-4D97-AF65-F5344CB8AC3E}">
        <p14:creationId xmlns:p14="http://schemas.microsoft.com/office/powerpoint/2010/main" val="223943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5918-0560-1A46-60C5-C67E06D32B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Z"/>
          </a:p>
        </p:txBody>
      </p:sp>
      <p:sp>
        <p:nvSpPr>
          <p:cNvPr id="3" name="Content Placeholder 2">
            <a:extLst>
              <a:ext uri="{FF2B5EF4-FFF2-40B4-BE49-F238E27FC236}">
                <a16:creationId xmlns:a16="http://schemas.microsoft.com/office/drawing/2014/main" id="{8CA15928-B272-627C-793B-AD47BF539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Text Placeholder 3">
            <a:extLst>
              <a:ext uri="{FF2B5EF4-FFF2-40B4-BE49-F238E27FC236}">
                <a16:creationId xmlns:a16="http://schemas.microsoft.com/office/drawing/2014/main" id="{C96A0B48-2502-7923-F756-29F540EB2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C9C55EFC-E4AB-F1CD-86FF-9B7CC7A7B9B4}"/>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2914397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7DEB-E107-3AE1-199F-05710AA49C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Z"/>
          </a:p>
        </p:txBody>
      </p:sp>
      <p:sp>
        <p:nvSpPr>
          <p:cNvPr id="3" name="Picture Placeholder 2">
            <a:extLst>
              <a:ext uri="{FF2B5EF4-FFF2-40B4-BE49-F238E27FC236}">
                <a16:creationId xmlns:a16="http://schemas.microsoft.com/office/drawing/2014/main" id="{08DF7FCC-59DD-1ABC-D071-F874339226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97048EA-432D-4726-7CA3-72D1503E3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6D8E9D9B-9F9E-5306-0295-4D55D41393C2}"/>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143162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A5C7-F0DA-829B-978F-A1C645A84D57}"/>
              </a:ext>
            </a:extLst>
          </p:cNvPr>
          <p:cNvSpPr>
            <a:spLocks noGrp="1"/>
          </p:cNvSpPr>
          <p:nvPr>
            <p:ph type="title"/>
          </p:nvPr>
        </p:nvSpPr>
        <p:spPr>
          <a:xfrm>
            <a:off x="838200" y="1046162"/>
            <a:ext cx="10515600" cy="1325563"/>
          </a:xfrm>
        </p:spPr>
        <p:txBody>
          <a:bodyPr>
            <a:noAutofit/>
          </a:bodyPr>
          <a:lstStyle/>
          <a:p>
            <a:r>
              <a:rPr lang="en-GB"/>
              <a:t>Click to edit Master title style</a:t>
            </a:r>
            <a:endParaRPr lang="en-NZ"/>
          </a:p>
        </p:txBody>
      </p:sp>
      <p:sp>
        <p:nvSpPr>
          <p:cNvPr id="3" name="Content Placeholder 2">
            <a:extLst>
              <a:ext uri="{FF2B5EF4-FFF2-40B4-BE49-F238E27FC236}">
                <a16:creationId xmlns:a16="http://schemas.microsoft.com/office/drawing/2014/main" id="{51F330C1-73CA-6A8B-541D-D65647798325}"/>
              </a:ext>
            </a:extLst>
          </p:cNvPr>
          <p:cNvSpPr>
            <a:spLocks noGrp="1"/>
          </p:cNvSpPr>
          <p:nvPr>
            <p:ph idx="1"/>
          </p:nvPr>
        </p:nvSpPr>
        <p:spPr>
          <a:xfrm>
            <a:off x="838200" y="2506662"/>
            <a:ext cx="10515600" cy="276637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7" name="Slide Number Placeholder 5">
            <a:extLst>
              <a:ext uri="{FF2B5EF4-FFF2-40B4-BE49-F238E27FC236}">
                <a16:creationId xmlns:a16="http://schemas.microsoft.com/office/drawing/2014/main" id="{BFD3A4AE-6195-1DDF-9CCE-7A4C577C3039}"/>
              </a:ext>
            </a:extLst>
          </p:cNvPr>
          <p:cNvSpPr>
            <a:spLocks noGrp="1"/>
          </p:cNvSpPr>
          <p:nvPr>
            <p:ph type="sldNum" sz="quarter" idx="4"/>
          </p:nvPr>
        </p:nvSpPr>
        <p:spPr>
          <a:xfrm>
            <a:off x="8730000" y="636651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141230956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527" userDrawn="1">
          <p15:clr>
            <a:srgbClr val="FBAE40"/>
          </p15:clr>
        </p15:guide>
        <p15:guide id="3" orient="horz" pos="136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FAF0-3D1A-064E-8630-1DEC3CD55DC7}"/>
              </a:ext>
            </a:extLst>
          </p:cNvPr>
          <p:cNvSpPr>
            <a:spLocks noGrp="1"/>
          </p:cNvSpPr>
          <p:nvPr>
            <p:ph type="title"/>
          </p:nvPr>
        </p:nvSpPr>
        <p:spPr>
          <a:xfrm>
            <a:off x="831850" y="1709738"/>
            <a:ext cx="10515600" cy="2852737"/>
          </a:xfrm>
        </p:spPr>
        <p:txBody>
          <a:bodyPr anchor="b">
            <a:noAutofit/>
          </a:bodyPr>
          <a:lstStyle>
            <a:lvl1pPr>
              <a:defRPr sz="6000">
                <a:solidFill>
                  <a:schemeClr val="accent1"/>
                </a:solidFill>
              </a:defRPr>
            </a:lvl1pPr>
          </a:lstStyle>
          <a:p>
            <a:r>
              <a:rPr lang="en-GB"/>
              <a:t>Click to edit Master title style</a:t>
            </a:r>
            <a:endParaRPr lang="en-NZ"/>
          </a:p>
        </p:txBody>
      </p:sp>
      <p:sp>
        <p:nvSpPr>
          <p:cNvPr id="3" name="Text Placeholder 2">
            <a:extLst>
              <a:ext uri="{FF2B5EF4-FFF2-40B4-BE49-F238E27FC236}">
                <a16:creationId xmlns:a16="http://schemas.microsoft.com/office/drawing/2014/main" id="{3A52498B-5DA0-0A5C-0AE7-64CAE4EEAEF5}"/>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7" name="Slide Number Placeholder 5">
            <a:extLst>
              <a:ext uri="{FF2B5EF4-FFF2-40B4-BE49-F238E27FC236}">
                <a16:creationId xmlns:a16="http://schemas.microsoft.com/office/drawing/2014/main" id="{4D1C5BBA-E094-3555-D7A2-0578829F6EB1}"/>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406151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16E4-DE92-85B5-CD76-4E79592E2A0C}"/>
              </a:ext>
            </a:extLst>
          </p:cNvPr>
          <p:cNvSpPr>
            <a:spLocks noGrp="1"/>
          </p:cNvSpPr>
          <p:nvPr>
            <p:ph type="title"/>
          </p:nvPr>
        </p:nvSpPr>
        <p:spPr/>
        <p:txBody>
          <a:bodyPr>
            <a:noAutofit/>
          </a:bodyPr>
          <a:lstStyle/>
          <a:p>
            <a:r>
              <a:rPr lang="en-GB"/>
              <a:t>Click to edit Master title style</a:t>
            </a:r>
            <a:endParaRPr lang="en-NZ"/>
          </a:p>
        </p:txBody>
      </p:sp>
      <p:sp>
        <p:nvSpPr>
          <p:cNvPr id="3" name="Content Placeholder 2">
            <a:extLst>
              <a:ext uri="{FF2B5EF4-FFF2-40B4-BE49-F238E27FC236}">
                <a16:creationId xmlns:a16="http://schemas.microsoft.com/office/drawing/2014/main" id="{E7F92E34-98A8-621E-DDE3-A047C04E3222}"/>
              </a:ext>
            </a:extLst>
          </p:cNvPr>
          <p:cNvSpPr>
            <a:spLocks noGrp="1"/>
          </p:cNvSpPr>
          <p:nvPr>
            <p:ph sz="half" idx="1"/>
          </p:nvPr>
        </p:nvSpPr>
        <p:spPr>
          <a:xfrm>
            <a:off x="838200" y="1825625"/>
            <a:ext cx="5181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Content Placeholder 3">
            <a:extLst>
              <a:ext uri="{FF2B5EF4-FFF2-40B4-BE49-F238E27FC236}">
                <a16:creationId xmlns:a16="http://schemas.microsoft.com/office/drawing/2014/main" id="{4E9BCE7C-33D4-6D7E-2D57-35AFDA88151A}"/>
              </a:ext>
            </a:extLst>
          </p:cNvPr>
          <p:cNvSpPr>
            <a:spLocks noGrp="1"/>
          </p:cNvSpPr>
          <p:nvPr>
            <p:ph sz="half" idx="2"/>
          </p:nvPr>
        </p:nvSpPr>
        <p:spPr>
          <a:xfrm>
            <a:off x="6172200" y="1825625"/>
            <a:ext cx="5181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8" name="Slide Number Placeholder 5">
            <a:extLst>
              <a:ext uri="{FF2B5EF4-FFF2-40B4-BE49-F238E27FC236}">
                <a16:creationId xmlns:a16="http://schemas.microsoft.com/office/drawing/2014/main" id="{C2235D2F-C0EB-C0D9-777C-67A03B7EA95C}"/>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74917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8B26-34A4-422E-A920-F3A3BE7D620C}"/>
              </a:ext>
            </a:extLst>
          </p:cNvPr>
          <p:cNvSpPr>
            <a:spLocks noGrp="1"/>
          </p:cNvSpPr>
          <p:nvPr>
            <p:ph type="title"/>
          </p:nvPr>
        </p:nvSpPr>
        <p:spPr/>
        <p:txBody>
          <a:bodyPr>
            <a:noAutofit/>
          </a:bodyPr>
          <a:lstStyle/>
          <a:p>
            <a:r>
              <a:rPr lang="en-GB"/>
              <a:t>Click to edit Master title style</a:t>
            </a:r>
            <a:endParaRPr lang="en-NZ"/>
          </a:p>
        </p:txBody>
      </p:sp>
      <p:sp>
        <p:nvSpPr>
          <p:cNvPr id="6" name="Slide Number Placeholder 5">
            <a:extLst>
              <a:ext uri="{FF2B5EF4-FFF2-40B4-BE49-F238E27FC236}">
                <a16:creationId xmlns:a16="http://schemas.microsoft.com/office/drawing/2014/main" id="{DF722B9A-4842-A750-6D14-153E2824D012}"/>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323152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005CE86-F15F-BDB0-D162-9D09AFCC68D9}"/>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348119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AED098-6AC8-2C78-1AA9-81F09E34A2FD}"/>
              </a:ext>
            </a:extLst>
          </p:cNvPr>
          <p:cNvSpPr>
            <a:spLocks noGrp="1"/>
          </p:cNvSpPr>
          <p:nvPr>
            <p:ph type="sldNum" sz="quarter" idx="11"/>
          </p:nvPr>
        </p:nvSpPr>
        <p:spPr>
          <a:xfrm>
            <a:off x="8730000" y="6373602"/>
            <a:ext cx="2743200" cy="190297"/>
          </a:xfrm>
          <a:prstGeom prst="rect">
            <a:avLst/>
          </a:prstGeom>
        </p:spPr>
        <p:txBody>
          <a:bodyPr/>
          <a:lstStyle/>
          <a:p>
            <a:fld id="{6A695B8C-55D1-479C-B636-F755CE36C4FA}" type="slidenum">
              <a:rPr lang="en-NZ" smtClean="0"/>
              <a:pPr/>
              <a:t>‹#›</a:t>
            </a:fld>
            <a:endParaRPr lang="en-NZ"/>
          </a:p>
        </p:txBody>
      </p:sp>
      <p:sp>
        <p:nvSpPr>
          <p:cNvPr id="5" name="Picture Placeholder 2">
            <a:extLst>
              <a:ext uri="{FF2B5EF4-FFF2-40B4-BE49-F238E27FC236}">
                <a16:creationId xmlns:a16="http://schemas.microsoft.com/office/drawing/2014/main" id="{34FDAB37-2D17-BD89-3F16-DDA35619CCE8}"/>
              </a:ext>
            </a:extLst>
          </p:cNvPr>
          <p:cNvSpPr>
            <a:spLocks noGrp="1"/>
          </p:cNvSpPr>
          <p:nvPr>
            <p:ph type="pic" idx="1"/>
          </p:nvPr>
        </p:nvSpPr>
        <p:spPr>
          <a:xfrm>
            <a:off x="733108" y="652145"/>
            <a:ext cx="10740092" cy="54336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Tree>
    <p:extLst>
      <p:ext uri="{BB962C8B-B14F-4D97-AF65-F5344CB8AC3E}">
        <p14:creationId xmlns:p14="http://schemas.microsoft.com/office/powerpoint/2010/main" val="273954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5918-0560-1A46-60C5-C67E06D32B1D}"/>
              </a:ext>
            </a:extLst>
          </p:cNvPr>
          <p:cNvSpPr>
            <a:spLocks noGrp="1"/>
          </p:cNvSpPr>
          <p:nvPr>
            <p:ph type="title"/>
          </p:nvPr>
        </p:nvSpPr>
        <p:spPr>
          <a:xfrm>
            <a:off x="839788" y="457200"/>
            <a:ext cx="3932237" cy="1600200"/>
          </a:xfrm>
        </p:spPr>
        <p:txBody>
          <a:bodyPr anchor="b">
            <a:noAutofit/>
          </a:bodyPr>
          <a:lstStyle>
            <a:lvl1pPr>
              <a:defRPr sz="3200"/>
            </a:lvl1pPr>
          </a:lstStyle>
          <a:p>
            <a:r>
              <a:rPr lang="en-GB"/>
              <a:t>Click to edit Master title style</a:t>
            </a:r>
            <a:endParaRPr lang="en-NZ"/>
          </a:p>
        </p:txBody>
      </p:sp>
      <p:sp>
        <p:nvSpPr>
          <p:cNvPr id="3" name="Content Placeholder 2">
            <a:extLst>
              <a:ext uri="{FF2B5EF4-FFF2-40B4-BE49-F238E27FC236}">
                <a16:creationId xmlns:a16="http://schemas.microsoft.com/office/drawing/2014/main" id="{8CA15928-B272-627C-793B-AD47BF539B12}"/>
              </a:ext>
            </a:extLst>
          </p:cNvPr>
          <p:cNvSpPr>
            <a:spLocks noGrp="1"/>
          </p:cNvSpPr>
          <p:nvPr>
            <p:ph idx="1"/>
          </p:nvPr>
        </p:nvSpPr>
        <p:spPr>
          <a:xfrm>
            <a:off x="5183188" y="987425"/>
            <a:ext cx="6172200" cy="4873625"/>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4" name="Text Placeholder 3">
            <a:extLst>
              <a:ext uri="{FF2B5EF4-FFF2-40B4-BE49-F238E27FC236}">
                <a16:creationId xmlns:a16="http://schemas.microsoft.com/office/drawing/2014/main" id="{C96A0B48-2502-7923-F756-29F540EB2A11}"/>
              </a:ext>
            </a:extLst>
          </p:cNvPr>
          <p:cNvSpPr>
            <a:spLocks noGrp="1"/>
          </p:cNvSpPr>
          <p:nvPr>
            <p:ph type="body" sz="half" idx="2"/>
          </p:nvPr>
        </p:nvSpPr>
        <p:spPr>
          <a:xfrm>
            <a:off x="839788" y="2057400"/>
            <a:ext cx="3932237" cy="381158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C9C55EFC-E4AB-F1CD-86FF-9B7CC7A7B9B4}"/>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186231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7DEB-E107-3AE1-199F-05710AA49C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Z"/>
          </a:p>
        </p:txBody>
      </p:sp>
      <p:sp>
        <p:nvSpPr>
          <p:cNvPr id="3" name="Picture Placeholder 2">
            <a:extLst>
              <a:ext uri="{FF2B5EF4-FFF2-40B4-BE49-F238E27FC236}">
                <a16:creationId xmlns:a16="http://schemas.microsoft.com/office/drawing/2014/main" id="{08DF7FCC-59DD-1ABC-D071-F874339226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97048EA-432D-4726-7CA3-72D1503E3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6D8E9D9B-9F9E-5306-0295-4D55D41393C2}"/>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accent1"/>
                </a:solidFill>
              </a:defRPr>
            </a:lvl1pPr>
          </a:lstStyle>
          <a:p>
            <a:fld id="{6A695B8C-55D1-479C-B636-F755CE36C4FA}" type="slidenum">
              <a:rPr lang="en-NZ" smtClean="0"/>
              <a:pPr/>
              <a:t>‹#›</a:t>
            </a:fld>
            <a:endParaRPr lang="en-NZ"/>
          </a:p>
        </p:txBody>
      </p:sp>
    </p:spTree>
    <p:extLst>
      <p:ext uri="{BB962C8B-B14F-4D97-AF65-F5344CB8AC3E}">
        <p14:creationId xmlns:p14="http://schemas.microsoft.com/office/powerpoint/2010/main" val="300496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BC12C-4635-CEF2-8BC9-321697E5668E}"/>
              </a:ext>
            </a:extLst>
          </p:cNvPr>
          <p:cNvSpPr>
            <a:spLocks noGrp="1"/>
          </p:cNvSpPr>
          <p:nvPr>
            <p:ph type="title"/>
          </p:nvPr>
        </p:nvSpPr>
        <p:spPr>
          <a:xfrm>
            <a:off x="720000" y="617125"/>
            <a:ext cx="10753200" cy="1073563"/>
          </a:xfrm>
          <a:prstGeom prst="rect">
            <a:avLst/>
          </a:prstGeom>
        </p:spPr>
        <p:txBody>
          <a:bodyPr vert="horz" lIns="0" tIns="0" rIns="0" bIns="0" rtlCol="0" anchor="ctr">
            <a:normAutofit/>
          </a:bodyPr>
          <a:lstStyle/>
          <a:p>
            <a:r>
              <a:rPr lang="en-GB"/>
              <a:t>Click to edit Master title style</a:t>
            </a:r>
            <a:endParaRPr lang="en-NZ"/>
          </a:p>
        </p:txBody>
      </p:sp>
      <p:sp>
        <p:nvSpPr>
          <p:cNvPr id="3" name="Text Placeholder 2">
            <a:extLst>
              <a:ext uri="{FF2B5EF4-FFF2-40B4-BE49-F238E27FC236}">
                <a16:creationId xmlns:a16="http://schemas.microsoft.com/office/drawing/2014/main" id="{B387F05F-1DDF-90F4-6FEF-6938FA035B7B}"/>
              </a:ext>
            </a:extLst>
          </p:cNvPr>
          <p:cNvSpPr>
            <a:spLocks noGrp="1"/>
          </p:cNvSpPr>
          <p:nvPr>
            <p:ph type="body" idx="1"/>
          </p:nvPr>
        </p:nvSpPr>
        <p:spPr>
          <a:xfrm>
            <a:off x="720000" y="1825625"/>
            <a:ext cx="107532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Tree>
    <p:extLst>
      <p:ext uri="{BB962C8B-B14F-4D97-AF65-F5344CB8AC3E}">
        <p14:creationId xmlns:p14="http://schemas.microsoft.com/office/powerpoint/2010/main" val="210764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BC12C-4635-CEF2-8BC9-321697E5668E}"/>
              </a:ext>
            </a:extLst>
          </p:cNvPr>
          <p:cNvSpPr>
            <a:spLocks noGrp="1"/>
          </p:cNvSpPr>
          <p:nvPr>
            <p:ph type="title"/>
          </p:nvPr>
        </p:nvSpPr>
        <p:spPr>
          <a:xfrm>
            <a:off x="720000" y="617125"/>
            <a:ext cx="10753200" cy="1073563"/>
          </a:xfrm>
          <a:prstGeom prst="rect">
            <a:avLst/>
          </a:prstGeom>
        </p:spPr>
        <p:txBody>
          <a:bodyPr vert="horz" lIns="0" tIns="0" rIns="0" bIns="0" rtlCol="0" anchor="ctr">
            <a:normAutofit/>
          </a:bodyPr>
          <a:lstStyle/>
          <a:p>
            <a:r>
              <a:rPr lang="en-GB"/>
              <a:t>Click to edit Master title style</a:t>
            </a:r>
            <a:endParaRPr lang="en-NZ"/>
          </a:p>
        </p:txBody>
      </p:sp>
      <p:sp>
        <p:nvSpPr>
          <p:cNvPr id="3" name="Text Placeholder 2">
            <a:extLst>
              <a:ext uri="{FF2B5EF4-FFF2-40B4-BE49-F238E27FC236}">
                <a16:creationId xmlns:a16="http://schemas.microsoft.com/office/drawing/2014/main" id="{B387F05F-1DDF-90F4-6FEF-6938FA035B7B}"/>
              </a:ext>
            </a:extLst>
          </p:cNvPr>
          <p:cNvSpPr>
            <a:spLocks noGrp="1"/>
          </p:cNvSpPr>
          <p:nvPr>
            <p:ph type="body" idx="1"/>
          </p:nvPr>
        </p:nvSpPr>
        <p:spPr>
          <a:xfrm>
            <a:off x="720000" y="1825625"/>
            <a:ext cx="107532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a:p>
        </p:txBody>
      </p:sp>
      <p:sp>
        <p:nvSpPr>
          <p:cNvPr id="8" name="Slide Number Placeholder 5">
            <a:extLst>
              <a:ext uri="{FF2B5EF4-FFF2-40B4-BE49-F238E27FC236}">
                <a16:creationId xmlns:a16="http://schemas.microsoft.com/office/drawing/2014/main" id="{4EA51502-4BAB-0288-E71D-C937C8DF27C4}"/>
              </a:ext>
            </a:extLst>
          </p:cNvPr>
          <p:cNvSpPr>
            <a:spLocks noGrp="1"/>
          </p:cNvSpPr>
          <p:nvPr>
            <p:ph type="sldNum" sz="quarter" idx="4"/>
          </p:nvPr>
        </p:nvSpPr>
        <p:spPr>
          <a:xfrm>
            <a:off x="8730000" y="6356350"/>
            <a:ext cx="2743200" cy="252000"/>
          </a:xfrm>
          <a:prstGeom prst="rect">
            <a:avLst/>
          </a:prstGeom>
        </p:spPr>
        <p:txBody>
          <a:bodyPr lIns="0" tIns="0" rIns="0" bIns="0" anchor="ctr" anchorCtr="0"/>
          <a:lstStyle>
            <a:lvl1pPr algn="r">
              <a:defRPr sz="1000" b="1">
                <a:solidFill>
                  <a:schemeClr val="bg1"/>
                </a:solidFill>
              </a:defRPr>
            </a:lvl1pPr>
          </a:lstStyle>
          <a:p>
            <a:fld id="{6A695B8C-55D1-479C-B636-F755CE36C4FA}" type="slidenum">
              <a:rPr lang="en-NZ" smtClean="0"/>
              <a:pPr/>
              <a:t>‹#›</a:t>
            </a:fld>
            <a:endParaRPr lang="en-NZ"/>
          </a:p>
        </p:txBody>
      </p:sp>
      <p:cxnSp>
        <p:nvCxnSpPr>
          <p:cNvPr id="10" name="Straight Connector 9">
            <a:extLst>
              <a:ext uri="{FF2B5EF4-FFF2-40B4-BE49-F238E27FC236}">
                <a16:creationId xmlns:a16="http://schemas.microsoft.com/office/drawing/2014/main" id="{43FA6DBB-29AE-DA11-B56F-5E7D92B2AC70}"/>
              </a:ext>
            </a:extLst>
          </p:cNvPr>
          <p:cNvCxnSpPr>
            <a:cxnSpLocks/>
            <a:endCxn id="13" idx="1"/>
          </p:cNvCxnSpPr>
          <p:nvPr userDrawn="1"/>
        </p:nvCxnSpPr>
        <p:spPr>
          <a:xfrm>
            <a:off x="720000" y="365125"/>
            <a:ext cx="6960960" cy="7302"/>
          </a:xfrm>
          <a:prstGeom prst="line">
            <a:avLst/>
          </a:prstGeom>
          <a:ln w="6350" cap="rnd">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Date Placeholder 3">
            <a:extLst>
              <a:ext uri="{FF2B5EF4-FFF2-40B4-BE49-F238E27FC236}">
                <a16:creationId xmlns:a16="http://schemas.microsoft.com/office/drawing/2014/main" id="{52F62942-9D65-9DD6-7BE5-29941D8DE851}"/>
              </a:ext>
            </a:extLst>
          </p:cNvPr>
          <p:cNvSpPr txBox="1">
            <a:spLocks/>
          </p:cNvSpPr>
          <p:nvPr userDrawn="1"/>
        </p:nvSpPr>
        <p:spPr>
          <a:xfrm>
            <a:off x="718800" y="6356350"/>
            <a:ext cx="4973320" cy="252000"/>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a:solidFill>
                  <a:schemeClr val="bg1"/>
                </a:solidFill>
              </a:rPr>
              <a:t>Parliamentary Commissioner for the Environment</a:t>
            </a:r>
          </a:p>
        </p:txBody>
      </p:sp>
      <p:sp>
        <p:nvSpPr>
          <p:cNvPr id="13" name="Slide Number Placeholder 5">
            <a:extLst>
              <a:ext uri="{FF2B5EF4-FFF2-40B4-BE49-F238E27FC236}">
                <a16:creationId xmlns:a16="http://schemas.microsoft.com/office/drawing/2014/main" id="{0200C774-A0DE-A808-D0C4-F1991D2CFF79}"/>
              </a:ext>
            </a:extLst>
          </p:cNvPr>
          <p:cNvSpPr txBox="1">
            <a:spLocks/>
          </p:cNvSpPr>
          <p:nvPr userDrawn="1"/>
        </p:nvSpPr>
        <p:spPr>
          <a:xfrm>
            <a:off x="7680960" y="304164"/>
            <a:ext cx="3792240" cy="136525"/>
          </a:xfrm>
          <a:prstGeom prst="rect">
            <a:avLst/>
          </a:prstGeom>
        </p:spPr>
        <p:txBody>
          <a:bodyPr lIns="0" tIns="0" rIns="0" bIns="0" anchor="ctr" anchorCtr="0"/>
          <a:lstStyle>
            <a:defPPr>
              <a:defRPr lang="en-US"/>
            </a:defPPr>
            <a:lvl1pPr marL="0" algn="r" defTabSz="914400" rtl="0" eaLnBrk="1" latinLnBrk="0" hangingPunct="1">
              <a:defRPr sz="10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a:solidFill>
                  <a:schemeClr val="bg1"/>
                </a:solidFill>
              </a:rPr>
              <a:t>Alt-F Reset: Examining the drivers of forestry in New Zealand </a:t>
            </a:r>
          </a:p>
        </p:txBody>
      </p:sp>
    </p:spTree>
    <p:extLst>
      <p:ext uri="{BB962C8B-B14F-4D97-AF65-F5344CB8AC3E}">
        <p14:creationId xmlns:p14="http://schemas.microsoft.com/office/powerpoint/2010/main" val="29106757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3E648F4-8F76-473F-77F3-9B8B4B695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
            <a:ext cx="12192000" cy="69291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2B9A25-4C91-9180-7866-BB2DAB702665}"/>
              </a:ext>
            </a:extLst>
          </p:cNvPr>
          <p:cNvSpPr txBox="1"/>
          <p:nvPr/>
        </p:nvSpPr>
        <p:spPr>
          <a:xfrm>
            <a:off x="850233" y="2176626"/>
            <a:ext cx="8797665" cy="2807756"/>
          </a:xfrm>
          <a:prstGeom prst="rect">
            <a:avLst/>
          </a:prstGeom>
          <a:noFill/>
          <a:ln>
            <a:noFill/>
          </a:ln>
        </p:spPr>
        <p:txBody>
          <a:bodyPr wrap="square" lIns="0" tIns="0" rIns="0" bIns="0" rtlCol="0" anchor="ctr" anchorCtr="0">
            <a:noAutofit/>
          </a:bodyPr>
          <a:lstStyle/>
          <a:p>
            <a:pPr>
              <a:lnSpc>
                <a:spcPct val="80000"/>
              </a:lnSpc>
              <a:spcAft>
                <a:spcPts val="1800"/>
              </a:spcAft>
            </a:pPr>
            <a:r>
              <a:rPr lang="en-NZ" sz="11500" b="0" i="0" u="none" strike="noStrike" baseline="30000" dirty="0">
                <a:solidFill>
                  <a:srgbClr val="FFFFFF"/>
                </a:solidFill>
                <a:latin typeface="Aptos Display"/>
              </a:rPr>
              <a:t>Presentation </a:t>
            </a:r>
            <a:r>
              <a:rPr lang="en-NZ" sz="11500" baseline="30000" dirty="0">
                <a:solidFill>
                  <a:srgbClr val="FFFFFF"/>
                </a:solidFill>
                <a:latin typeface="Aptos Display"/>
              </a:rPr>
              <a:t>to</a:t>
            </a:r>
            <a:br>
              <a:rPr lang="en-NZ" sz="11500" baseline="30000" dirty="0">
                <a:latin typeface="Aptos Display"/>
              </a:rPr>
            </a:br>
            <a:r>
              <a:rPr lang="en-NZ" sz="11500" baseline="30000" dirty="0">
                <a:solidFill>
                  <a:srgbClr val="FFFFFF"/>
                </a:solidFill>
                <a:latin typeface="Aptos Display"/>
              </a:rPr>
              <a:t>INTOSAI</a:t>
            </a:r>
            <a:r>
              <a:rPr lang="en-NZ" sz="11500" b="0" i="0" u="none" strike="noStrike" baseline="30000" dirty="0">
                <a:solidFill>
                  <a:srgbClr val="FFFFFF"/>
                </a:solidFill>
                <a:latin typeface="Aptos Display"/>
              </a:rPr>
              <a:t> </a:t>
            </a:r>
            <a:r>
              <a:rPr lang="en-NZ" sz="11500" baseline="30000" dirty="0">
                <a:solidFill>
                  <a:srgbClr val="FFFFFF"/>
                </a:solidFill>
                <a:latin typeface="Aptos Display"/>
              </a:rPr>
              <a:t>WGEA</a:t>
            </a:r>
            <a:endParaRPr lang="en-NZ" sz="11500" b="0" i="0" u="none" strike="noStrike" baseline="30000" dirty="0">
              <a:solidFill>
                <a:srgbClr val="FFFFFF"/>
              </a:solidFill>
              <a:latin typeface="Aptos Display"/>
            </a:endParaRPr>
          </a:p>
          <a:p>
            <a:pPr>
              <a:lnSpc>
                <a:spcPct val="80000"/>
              </a:lnSpc>
            </a:pPr>
            <a:r>
              <a:rPr lang="en-NZ" sz="4800" baseline="30000" dirty="0">
                <a:solidFill>
                  <a:srgbClr val="FFFFFF"/>
                </a:solidFill>
                <a:latin typeface="Aptos Bold"/>
              </a:rPr>
              <a:t>Simon Upton</a:t>
            </a:r>
            <a:r>
              <a:rPr lang="en-NZ" sz="4800" baseline="30000" dirty="0">
                <a:solidFill>
                  <a:srgbClr val="FFFFFF"/>
                </a:solidFill>
              </a:rPr>
              <a:t> | </a:t>
            </a:r>
            <a:r>
              <a:rPr lang="en-NZ" sz="4800" baseline="30000" dirty="0">
                <a:solidFill>
                  <a:srgbClr val="FFFFFF"/>
                </a:solidFill>
                <a:latin typeface="Aptos"/>
              </a:rPr>
              <a:t>1 </a:t>
            </a:r>
            <a:r>
              <a:rPr lang="en-NZ" sz="4800" baseline="30000" dirty="0">
                <a:solidFill>
                  <a:srgbClr val="FFFFFF"/>
                </a:solidFill>
                <a:latin typeface="+mj-lt"/>
              </a:rPr>
              <a:t>July 2025</a:t>
            </a:r>
            <a:endParaRPr lang="en-US" sz="9600" dirty="0">
              <a:solidFill>
                <a:srgbClr val="FFFFFF"/>
              </a:solidFill>
              <a:latin typeface="+mj-lt"/>
            </a:endParaRPr>
          </a:p>
        </p:txBody>
      </p:sp>
      <p:sp>
        <p:nvSpPr>
          <p:cNvPr id="16" name="Subtitle 2">
            <a:extLst>
              <a:ext uri="{FF2B5EF4-FFF2-40B4-BE49-F238E27FC236}">
                <a16:creationId xmlns:a16="http://schemas.microsoft.com/office/drawing/2014/main" id="{87081171-7D31-C212-63B9-2A4AC7B30CE5}"/>
              </a:ext>
            </a:extLst>
          </p:cNvPr>
          <p:cNvSpPr txBox="1">
            <a:spLocks/>
          </p:cNvSpPr>
          <p:nvPr/>
        </p:nvSpPr>
        <p:spPr>
          <a:xfrm>
            <a:off x="9647897" y="6048374"/>
            <a:ext cx="2147595" cy="402311"/>
          </a:xfrm>
          <a:prstGeom prst="rect">
            <a:avLst/>
          </a:prstGeom>
          <a:solidFill>
            <a:schemeClr val="tx1"/>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1600">
                <a:solidFill>
                  <a:srgbClr val="FFFFFF"/>
                </a:solidFill>
                <a:latin typeface="+mn-lt"/>
              </a:rPr>
              <a:t>Kea, mountain parrot</a:t>
            </a:r>
          </a:p>
        </p:txBody>
      </p:sp>
      <p:pic>
        <p:nvPicPr>
          <p:cNvPr id="3" name="Picture 2">
            <a:extLst>
              <a:ext uri="{FF2B5EF4-FFF2-40B4-BE49-F238E27FC236}">
                <a16:creationId xmlns:a16="http://schemas.microsoft.com/office/drawing/2014/main" id="{027F8434-9B50-82CA-B2E5-B8CA4AD5F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33" y="5856996"/>
            <a:ext cx="5245767" cy="494644"/>
          </a:xfrm>
          <a:prstGeom prst="rect">
            <a:avLst/>
          </a:prstGeom>
        </p:spPr>
      </p:pic>
    </p:spTree>
    <p:extLst>
      <p:ext uri="{BB962C8B-B14F-4D97-AF65-F5344CB8AC3E}">
        <p14:creationId xmlns:p14="http://schemas.microsoft.com/office/powerpoint/2010/main" val="15495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5A4FDF-EDFC-CF34-7262-F86C2C5DEA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5319" y="689915"/>
            <a:ext cx="10505557" cy="5909375"/>
          </a:xfrm>
          <a:prstGeom prst="rect">
            <a:avLst/>
          </a:prstGeom>
        </p:spPr>
      </p:pic>
      <p:pic>
        <p:nvPicPr>
          <p:cNvPr id="8" name="Picture 7">
            <a:extLst>
              <a:ext uri="{FF2B5EF4-FFF2-40B4-BE49-F238E27FC236}">
                <a16:creationId xmlns:a16="http://schemas.microsoft.com/office/drawing/2014/main" id="{BDB81920-29B4-1EB2-3C83-8B87FA7D25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5319" y="688719"/>
            <a:ext cx="10505557" cy="5911768"/>
          </a:xfrm>
          <a:prstGeom prst="rect">
            <a:avLst/>
          </a:prstGeom>
        </p:spPr>
      </p:pic>
      <p:pic>
        <p:nvPicPr>
          <p:cNvPr id="9" name="Picture 8">
            <a:extLst>
              <a:ext uri="{FF2B5EF4-FFF2-40B4-BE49-F238E27FC236}">
                <a16:creationId xmlns:a16="http://schemas.microsoft.com/office/drawing/2014/main" id="{BAEEE2B6-4BE1-F1C9-FE44-0006E1E08E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5319" y="688719"/>
            <a:ext cx="10505556" cy="5911767"/>
          </a:xfrm>
          <a:prstGeom prst="rect">
            <a:avLst/>
          </a:prstGeom>
        </p:spPr>
      </p:pic>
      <p:pic>
        <p:nvPicPr>
          <p:cNvPr id="10" name="Picture 9">
            <a:extLst>
              <a:ext uri="{FF2B5EF4-FFF2-40B4-BE49-F238E27FC236}">
                <a16:creationId xmlns:a16="http://schemas.microsoft.com/office/drawing/2014/main" id="{9F3D51BB-C476-0D66-5E7F-2029F85F5F9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5319" y="688719"/>
            <a:ext cx="10505556" cy="5911767"/>
          </a:xfrm>
          <a:prstGeom prst="rect">
            <a:avLst/>
          </a:prstGeom>
        </p:spPr>
      </p:pic>
      <p:pic>
        <p:nvPicPr>
          <p:cNvPr id="11" name="Picture 10">
            <a:extLst>
              <a:ext uri="{FF2B5EF4-FFF2-40B4-BE49-F238E27FC236}">
                <a16:creationId xmlns:a16="http://schemas.microsoft.com/office/drawing/2014/main" id="{22294CEB-3C42-1964-0E63-E105D49AD4A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5319" y="688642"/>
            <a:ext cx="10505556" cy="5911767"/>
          </a:xfrm>
          <a:prstGeom prst="rect">
            <a:avLst/>
          </a:prstGeom>
        </p:spPr>
      </p:pic>
      <p:pic>
        <p:nvPicPr>
          <p:cNvPr id="13" name="Picture 12">
            <a:extLst>
              <a:ext uri="{FF2B5EF4-FFF2-40B4-BE49-F238E27FC236}">
                <a16:creationId xmlns:a16="http://schemas.microsoft.com/office/drawing/2014/main" id="{6C61F502-C883-4CAF-2086-5ABF1198A6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5319" y="688553"/>
            <a:ext cx="10501361" cy="5909407"/>
          </a:xfrm>
          <a:prstGeom prst="rect">
            <a:avLst/>
          </a:prstGeom>
        </p:spPr>
      </p:pic>
      <p:pic>
        <p:nvPicPr>
          <p:cNvPr id="14" name="Picture 13">
            <a:extLst>
              <a:ext uri="{FF2B5EF4-FFF2-40B4-BE49-F238E27FC236}">
                <a16:creationId xmlns:a16="http://schemas.microsoft.com/office/drawing/2014/main" id="{353F81FC-63E9-A859-B20C-0B13BCD947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45319" y="686427"/>
            <a:ext cx="10501361" cy="5907015"/>
          </a:xfrm>
          <a:prstGeom prst="rect">
            <a:avLst/>
          </a:prstGeom>
        </p:spPr>
      </p:pic>
      <p:pic>
        <p:nvPicPr>
          <p:cNvPr id="6" name="Picture 5">
            <a:extLst>
              <a:ext uri="{FF2B5EF4-FFF2-40B4-BE49-F238E27FC236}">
                <a16:creationId xmlns:a16="http://schemas.microsoft.com/office/drawing/2014/main" id="{D790423A-88AE-3B06-876A-6210AFAC669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845319" y="5665116"/>
            <a:ext cx="10505559" cy="856802"/>
          </a:xfrm>
          <a:prstGeom prst="rect">
            <a:avLst/>
          </a:prstGeom>
        </p:spPr>
      </p:pic>
      <p:grpSp>
        <p:nvGrpSpPr>
          <p:cNvPr id="5" name="Group 4">
            <a:extLst>
              <a:ext uri="{FF2B5EF4-FFF2-40B4-BE49-F238E27FC236}">
                <a16:creationId xmlns:a16="http://schemas.microsoft.com/office/drawing/2014/main" id="{9DA3377C-40B8-BC90-2ED5-D024ED5EFDA6}"/>
              </a:ext>
            </a:extLst>
          </p:cNvPr>
          <p:cNvGrpSpPr/>
          <p:nvPr/>
        </p:nvGrpSpPr>
        <p:grpSpPr>
          <a:xfrm>
            <a:off x="404351" y="328976"/>
            <a:ext cx="11405543" cy="328491"/>
            <a:chOff x="404351" y="328976"/>
            <a:chExt cx="11405543" cy="328491"/>
          </a:xfrm>
        </p:grpSpPr>
        <p:pic>
          <p:nvPicPr>
            <p:cNvPr id="12" name="Picture 11" descr="A close-up of a black background&#10;&#10;AI-generated content may be incorrect.">
              <a:extLst>
                <a:ext uri="{FF2B5EF4-FFF2-40B4-BE49-F238E27FC236}">
                  <a16:creationId xmlns:a16="http://schemas.microsoft.com/office/drawing/2014/main" id="{20B97B3C-3FB8-2999-ADD5-EC6DA84F1E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351" y="328976"/>
              <a:ext cx="2884122" cy="328491"/>
            </a:xfrm>
            <a:prstGeom prst="rect">
              <a:avLst/>
            </a:prstGeom>
          </p:spPr>
        </p:pic>
        <p:sp>
          <p:nvSpPr>
            <p:cNvPr id="15" name="Date Placeholder 3">
              <a:extLst>
                <a:ext uri="{FF2B5EF4-FFF2-40B4-BE49-F238E27FC236}">
                  <a16:creationId xmlns:a16="http://schemas.microsoft.com/office/drawing/2014/main" id="{C5FA1506-6041-5A12-E25F-C08299397351}"/>
                </a:ext>
              </a:extLst>
            </p:cNvPr>
            <p:cNvSpPr txBox="1">
              <a:spLocks/>
            </p:cNvSpPr>
            <p:nvPr/>
          </p:nvSpPr>
          <p:spPr>
            <a:xfrm>
              <a:off x="6836574" y="328976"/>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45545F"/>
                  </a:solidFill>
                </a:rPr>
                <a:t>INTOSAI Working Group on Environmental Auditing Conference</a:t>
              </a:r>
            </a:p>
          </p:txBody>
        </p:sp>
      </p:grpSp>
    </p:spTree>
    <p:extLst>
      <p:ext uri="{BB962C8B-B14F-4D97-AF65-F5344CB8AC3E}">
        <p14:creationId xmlns:p14="http://schemas.microsoft.com/office/powerpoint/2010/main" val="277071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4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7"/>
                                        </p:tgtEl>
                                        <p:attrNameLst>
                                          <p:attrName>style.opacity</p:attrName>
                                        </p:attrNameLst>
                                      </p:cBhvr>
                                      <p:to>
                                        <p:strVal val="0.25"/>
                                      </p:to>
                                    </p:set>
                                    <p:animEffect filter="image" prLst="opacity: 0.25">
                                      <p:cBhvr rctx="IE">
                                        <p:cTn id="12" dur="indefinite"/>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p:cTn id="19" dur="indefinite"/>
                                        <p:tgtEl>
                                          <p:spTgt spid="8"/>
                                        </p:tgtEl>
                                        <p:attrNameLst>
                                          <p:attrName>style.opacity</p:attrName>
                                        </p:attrNameLst>
                                      </p:cBhvr>
                                      <p:to>
                                        <p:strVal val="0.25"/>
                                      </p:to>
                                    </p:set>
                                    <p:animEffect filter="image" prLst="opacity: 0.25">
                                      <p:cBhvr rctx="IE">
                                        <p:cTn id="20" dur="indefinite"/>
                                        <p:tgtEl>
                                          <p:spTgt spid="8"/>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p:cTn id="27" dur="indefinite"/>
                                        <p:tgtEl>
                                          <p:spTgt spid="9"/>
                                        </p:tgtEl>
                                        <p:attrNameLst>
                                          <p:attrName>style.opacity</p:attrName>
                                        </p:attrNameLst>
                                      </p:cBhvr>
                                      <p:to>
                                        <p:strVal val="0.25"/>
                                      </p:to>
                                    </p:set>
                                    <p:animEffect filter="image" prLst="opacity: 0.25">
                                      <p:cBhvr rctx="IE">
                                        <p:cTn id="28" dur="indefinite"/>
                                        <p:tgtEl>
                                          <p:spTgt spid="9"/>
                                        </p:tgtEl>
                                      </p:cBhvr>
                                    </p:animEffect>
                                  </p:childTnLst>
                                </p:cTn>
                              </p:par>
                              <p:par>
                                <p:cTn id="29" presetID="22" presetClass="entr" presetSubtype="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2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p:cTn id="35" dur="indefinite"/>
                                        <p:tgtEl>
                                          <p:spTgt spid="10"/>
                                        </p:tgtEl>
                                        <p:attrNameLst>
                                          <p:attrName>style.opacity</p:attrName>
                                        </p:attrNameLst>
                                      </p:cBhvr>
                                      <p:to>
                                        <p:strVal val="0.5"/>
                                      </p:to>
                                    </p:set>
                                    <p:animEffect filter="image" prLst="opacity: 0.5">
                                      <p:cBhvr rctx="IE">
                                        <p:cTn id="36" dur="indefinite"/>
                                        <p:tgtEl>
                                          <p:spTgt spid="10"/>
                                        </p:tgtEl>
                                      </p:cBhvr>
                                    </p:animEffect>
                                  </p:childTnLst>
                                </p:cTn>
                              </p:par>
                              <p:par>
                                <p:cTn id="37" presetID="22" presetClass="entr" presetSubtype="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2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p:cTn id="43" dur="indefinite"/>
                                        <p:tgtEl>
                                          <p:spTgt spid="11"/>
                                        </p:tgtEl>
                                        <p:attrNameLst>
                                          <p:attrName>style.opacity</p:attrName>
                                        </p:attrNameLst>
                                      </p:cBhvr>
                                      <p:to>
                                        <p:strVal val="0.5"/>
                                      </p:to>
                                    </p:set>
                                    <p:animEffect filter="image" prLst="opacity: 0.5">
                                      <p:cBhvr rctx="IE">
                                        <p:cTn id="44" dur="indefinite"/>
                                        <p:tgtEl>
                                          <p:spTgt spid="11"/>
                                        </p:tgtEl>
                                      </p:cBhvr>
                                    </p:animEffect>
                                  </p:childTnLst>
                                </p:cTn>
                              </p:par>
                              <p:par>
                                <p:cTn id="45" presetID="22" presetClass="entr" presetSubtype="1"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2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p:cTn id="51" dur="indefinite"/>
                                        <p:tgtEl>
                                          <p:spTgt spid="13"/>
                                        </p:tgtEl>
                                        <p:attrNameLst>
                                          <p:attrName>style.opacity</p:attrName>
                                        </p:attrNameLst>
                                      </p:cBhvr>
                                      <p:to>
                                        <p:strVal val="0.5"/>
                                      </p:to>
                                    </p:set>
                                    <p:animEffect filter="image" prLst="opacity: 0.5">
                                      <p:cBhvr rctx="IE">
                                        <p:cTn id="52" dur="indefinite"/>
                                        <p:tgtEl>
                                          <p:spTgt spid="13"/>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large slip has come very close to Clive and Helen Foster's home on Taurau Valley Rd. Photo / George Heard">
            <a:extLst>
              <a:ext uri="{FF2B5EF4-FFF2-40B4-BE49-F238E27FC236}">
                <a16:creationId xmlns:a16="http://schemas.microsoft.com/office/drawing/2014/main" id="{95D7A03C-4707-D8D0-A5D7-BC89539F1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 y="245"/>
            <a:ext cx="12209584" cy="6857511"/>
          </a:xfrm>
          <a:prstGeom prst="rect">
            <a:avLst/>
          </a:prstGeom>
        </p:spPr>
      </p:pic>
      <p:sp>
        <p:nvSpPr>
          <p:cNvPr id="6" name="Subtitle 2">
            <a:extLst>
              <a:ext uri="{FF2B5EF4-FFF2-40B4-BE49-F238E27FC236}">
                <a16:creationId xmlns:a16="http://schemas.microsoft.com/office/drawing/2014/main" id="{080BED91-C039-7300-CFF6-1665A532EC5E}"/>
              </a:ext>
            </a:extLst>
          </p:cNvPr>
          <p:cNvSpPr txBox="1">
            <a:spLocks/>
          </p:cNvSpPr>
          <p:nvPr/>
        </p:nvSpPr>
        <p:spPr>
          <a:xfrm>
            <a:off x="508437" y="474726"/>
            <a:ext cx="4690884" cy="361887"/>
          </a:xfrm>
          <a:prstGeom prst="rect">
            <a:avLst/>
          </a:prstGeom>
          <a:solidFill>
            <a:schemeClr val="tx1"/>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1600" dirty="0" err="1">
                <a:solidFill>
                  <a:srgbClr val="FFFFFF"/>
                </a:solidFill>
                <a:latin typeface="+mn-lt"/>
              </a:rPr>
              <a:t>Tairāwhiti</a:t>
            </a:r>
            <a:r>
              <a:rPr lang="en-NZ" sz="1600" dirty="0">
                <a:solidFill>
                  <a:srgbClr val="FFFFFF"/>
                </a:solidFill>
                <a:latin typeface="+mn-lt"/>
              </a:rPr>
              <a:t>, New Zealand. George Heard, NZ Herald</a:t>
            </a:r>
          </a:p>
        </p:txBody>
      </p:sp>
      <p:pic>
        <p:nvPicPr>
          <p:cNvPr id="2" name="Picture 1">
            <a:extLst>
              <a:ext uri="{FF2B5EF4-FFF2-40B4-BE49-F238E27FC236}">
                <a16:creationId xmlns:a16="http://schemas.microsoft.com/office/drawing/2014/main" id="{71650C03-61BB-5953-7234-9CF03B0BA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34" y="6014332"/>
            <a:ext cx="3096125" cy="291946"/>
          </a:xfrm>
          <a:prstGeom prst="rect">
            <a:avLst/>
          </a:prstGeom>
        </p:spPr>
      </p:pic>
      <p:sp>
        <p:nvSpPr>
          <p:cNvPr id="7" name="Date Placeholder 3">
            <a:extLst>
              <a:ext uri="{FF2B5EF4-FFF2-40B4-BE49-F238E27FC236}">
                <a16:creationId xmlns:a16="http://schemas.microsoft.com/office/drawing/2014/main" id="{1E4673C0-C64B-36A2-94BC-825B2B3DD77A}"/>
              </a:ext>
            </a:extLst>
          </p:cNvPr>
          <p:cNvSpPr txBox="1">
            <a:spLocks/>
          </p:cNvSpPr>
          <p:nvPr/>
        </p:nvSpPr>
        <p:spPr>
          <a:xfrm>
            <a:off x="6836574" y="6014332"/>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FFFFFF"/>
                </a:solidFill>
              </a:rPr>
              <a:t>INTOSAI Working Group on Environmental Auditing Conference</a:t>
            </a:r>
          </a:p>
        </p:txBody>
      </p:sp>
    </p:spTree>
    <p:extLst>
      <p:ext uri="{BB962C8B-B14F-4D97-AF65-F5344CB8AC3E}">
        <p14:creationId xmlns:p14="http://schemas.microsoft.com/office/powerpoint/2010/main" val="1507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A86E1-F3FF-A07F-8E0D-A42E8C770BD9}"/>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AF1725C-FBD3-71F2-4FD6-ECF043A1A00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F6A7201-BB25-FB18-2227-D345196B4924}"/>
              </a:ext>
            </a:extLst>
          </p:cNvPr>
          <p:cNvCxnSpPr>
            <a:cxnSpLocks/>
          </p:cNvCxnSpPr>
          <p:nvPr/>
        </p:nvCxnSpPr>
        <p:spPr>
          <a:xfrm>
            <a:off x="6496498" y="2470570"/>
            <a:ext cx="0" cy="0"/>
          </a:xfrm>
          <a:prstGeom prst="line">
            <a:avLst/>
          </a:prstGeom>
          <a:ln>
            <a:solidFill>
              <a:srgbClr val="DDDECF"/>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E9DA0123-9846-57EA-9703-ACBED97FBAC0}"/>
              </a:ext>
            </a:extLst>
          </p:cNvPr>
          <p:cNvSpPr txBox="1">
            <a:spLocks/>
          </p:cNvSpPr>
          <p:nvPr/>
        </p:nvSpPr>
        <p:spPr>
          <a:xfrm>
            <a:off x="6496498" y="692615"/>
            <a:ext cx="5925953" cy="557589"/>
          </a:xfrm>
          <a:prstGeom prst="rect">
            <a:avLst/>
          </a:prstGeom>
        </p:spPr>
        <p:txBody>
          <a:bodyPr vert="horz"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tx2"/>
                </a:solidFill>
              </a:rPr>
              <a:t>EEE issues</a:t>
            </a:r>
          </a:p>
        </p:txBody>
      </p:sp>
      <p:pic>
        <p:nvPicPr>
          <p:cNvPr id="3" name="Picture 2">
            <a:extLst>
              <a:ext uri="{FF2B5EF4-FFF2-40B4-BE49-F238E27FC236}">
                <a16:creationId xmlns:a16="http://schemas.microsoft.com/office/drawing/2014/main" id="{343EB82E-3D37-5913-87C3-95F7DFFD1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34" y="6192992"/>
            <a:ext cx="3096125" cy="291946"/>
          </a:xfrm>
          <a:prstGeom prst="rect">
            <a:avLst/>
          </a:prstGeom>
        </p:spPr>
      </p:pic>
      <p:sp>
        <p:nvSpPr>
          <p:cNvPr id="4" name="Date Placeholder 3">
            <a:extLst>
              <a:ext uri="{FF2B5EF4-FFF2-40B4-BE49-F238E27FC236}">
                <a16:creationId xmlns:a16="http://schemas.microsoft.com/office/drawing/2014/main" id="{702DEA80-04F6-AE83-3F36-8B745AA906EA}"/>
              </a:ext>
            </a:extLst>
          </p:cNvPr>
          <p:cNvSpPr txBox="1">
            <a:spLocks/>
          </p:cNvSpPr>
          <p:nvPr/>
        </p:nvSpPr>
        <p:spPr>
          <a:xfrm>
            <a:off x="6836574" y="6192992"/>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chemeClr val="tx2"/>
                </a:solidFill>
              </a:rPr>
              <a:t>INTOSAI Working Group on Environmental Auditing Conference</a:t>
            </a:r>
          </a:p>
        </p:txBody>
      </p:sp>
      <p:sp>
        <p:nvSpPr>
          <p:cNvPr id="9" name="Subtitle 2">
            <a:extLst>
              <a:ext uri="{FF2B5EF4-FFF2-40B4-BE49-F238E27FC236}">
                <a16:creationId xmlns:a16="http://schemas.microsoft.com/office/drawing/2014/main" id="{C10AC220-0BEB-C3B2-DB69-505BE5C4F21F}"/>
              </a:ext>
            </a:extLst>
          </p:cNvPr>
          <p:cNvSpPr txBox="1">
            <a:spLocks/>
          </p:cNvSpPr>
          <p:nvPr/>
        </p:nvSpPr>
        <p:spPr>
          <a:xfrm>
            <a:off x="6807104" y="2603833"/>
            <a:ext cx="5304740" cy="390300"/>
          </a:xfrm>
          <a:prstGeom prst="rect">
            <a:avLst/>
          </a:prstGeom>
        </p:spPr>
        <p:txBody>
          <a:bodyPr vert="horz"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a:solidFill>
                  <a:schemeClr val="tx2"/>
                </a:solidFill>
              </a:rPr>
              <a:t>inconsistency between datasets</a:t>
            </a:r>
          </a:p>
        </p:txBody>
      </p:sp>
      <p:sp>
        <p:nvSpPr>
          <p:cNvPr id="10" name="Subtitle 2">
            <a:extLst>
              <a:ext uri="{FF2B5EF4-FFF2-40B4-BE49-F238E27FC236}">
                <a16:creationId xmlns:a16="http://schemas.microsoft.com/office/drawing/2014/main" id="{647DD46E-44F5-9806-B8F3-C02E6FE58AAA}"/>
              </a:ext>
            </a:extLst>
          </p:cNvPr>
          <p:cNvSpPr txBox="1">
            <a:spLocks/>
          </p:cNvSpPr>
          <p:nvPr/>
        </p:nvSpPr>
        <p:spPr>
          <a:xfrm>
            <a:off x="6901093" y="1548827"/>
            <a:ext cx="5304740" cy="778098"/>
          </a:xfrm>
          <a:prstGeom prst="rect">
            <a:avLst/>
          </a:prstGeom>
        </p:spPr>
        <p:txBody>
          <a:bodyPr vert="horz"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solidFill>
                  <a:schemeClr val="tx2"/>
                </a:solidFill>
              </a:rPr>
              <a:t>subjective</a:t>
            </a:r>
            <a:r>
              <a:rPr lang="en-US" dirty="0">
                <a:solidFill>
                  <a:schemeClr val="tx2"/>
                </a:solidFill>
              </a:rPr>
              <a:t> </a:t>
            </a:r>
            <a:r>
              <a:rPr lang="en-US" sz="2800" dirty="0">
                <a:solidFill>
                  <a:schemeClr val="tx2"/>
                </a:solidFill>
              </a:rPr>
              <a:t>application of framework</a:t>
            </a:r>
          </a:p>
        </p:txBody>
      </p:sp>
      <p:sp>
        <p:nvSpPr>
          <p:cNvPr id="17" name="Subtitle 2">
            <a:extLst>
              <a:ext uri="{FF2B5EF4-FFF2-40B4-BE49-F238E27FC236}">
                <a16:creationId xmlns:a16="http://schemas.microsoft.com/office/drawing/2014/main" id="{5C54B08E-84A3-105E-2D33-AA0EE01BF332}"/>
              </a:ext>
            </a:extLst>
          </p:cNvPr>
          <p:cNvSpPr txBox="1">
            <a:spLocks/>
          </p:cNvSpPr>
          <p:nvPr/>
        </p:nvSpPr>
        <p:spPr>
          <a:xfrm>
            <a:off x="6807104" y="3403375"/>
            <a:ext cx="5304740" cy="778098"/>
          </a:xfrm>
          <a:prstGeom prst="rect">
            <a:avLst/>
          </a:prstGeom>
        </p:spPr>
        <p:txBody>
          <a:bodyPr vert="horz"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a:solidFill>
                  <a:schemeClr val="tx2"/>
                </a:solidFill>
              </a:rPr>
              <a:t>deficiencies in environmental information</a:t>
            </a:r>
          </a:p>
        </p:txBody>
      </p:sp>
    </p:spTree>
    <p:extLst>
      <p:ext uri="{BB962C8B-B14F-4D97-AF65-F5344CB8AC3E}">
        <p14:creationId xmlns:p14="http://schemas.microsoft.com/office/powerpoint/2010/main" val="20957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824E953-9BE3-B872-20B5-3A5EE53AE55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AFFB434-CBE1-8334-C20C-79B49445DA76}"/>
              </a:ext>
            </a:extLst>
          </p:cNvPr>
          <p:cNvSpPr/>
          <p:nvPr/>
        </p:nvSpPr>
        <p:spPr>
          <a:xfrm>
            <a:off x="404351" y="797442"/>
            <a:ext cx="11405543" cy="125982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A0176372-DE9A-0DBA-1F27-627040F6318D}"/>
              </a:ext>
            </a:extLst>
          </p:cNvPr>
          <p:cNvSpPr/>
          <p:nvPr/>
        </p:nvSpPr>
        <p:spPr>
          <a:xfrm>
            <a:off x="404351" y="2160393"/>
            <a:ext cx="11405543" cy="223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2A8F2937-B284-F6B2-871C-3A99CD719E63}"/>
              </a:ext>
            </a:extLst>
          </p:cNvPr>
          <p:cNvSpPr/>
          <p:nvPr/>
        </p:nvSpPr>
        <p:spPr>
          <a:xfrm>
            <a:off x="404351" y="4495524"/>
            <a:ext cx="11405543" cy="2124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descr="A black and white rectangle frame&#10;&#10;AI-generated content may be incorrect.">
            <a:extLst>
              <a:ext uri="{FF2B5EF4-FFF2-40B4-BE49-F238E27FC236}">
                <a16:creationId xmlns:a16="http://schemas.microsoft.com/office/drawing/2014/main" id="{73633D45-CAD7-CF9C-8046-8CF301408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352" y="5509244"/>
            <a:ext cx="6951755" cy="1034273"/>
          </a:xfrm>
          <a:prstGeom prst="rect">
            <a:avLst/>
          </a:prstGeom>
        </p:spPr>
      </p:pic>
      <p:pic>
        <p:nvPicPr>
          <p:cNvPr id="10" name="Picture 9" descr="A black and white rectangle frame&#10;&#10;AI-generated content may be incorrect.">
            <a:extLst>
              <a:ext uri="{FF2B5EF4-FFF2-40B4-BE49-F238E27FC236}">
                <a16:creationId xmlns:a16="http://schemas.microsoft.com/office/drawing/2014/main" id="{AA0F5453-263C-4DF0-5D6F-8AB51803A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352" y="4534230"/>
            <a:ext cx="6951755" cy="1034273"/>
          </a:xfrm>
          <a:prstGeom prst="rect">
            <a:avLst/>
          </a:prstGeom>
        </p:spPr>
      </p:pic>
      <p:grpSp>
        <p:nvGrpSpPr>
          <p:cNvPr id="12" name="Group 11">
            <a:extLst>
              <a:ext uri="{FF2B5EF4-FFF2-40B4-BE49-F238E27FC236}">
                <a16:creationId xmlns:a16="http://schemas.microsoft.com/office/drawing/2014/main" id="{FEDC49F1-EC59-297E-B4A5-6F13A6516540}"/>
              </a:ext>
            </a:extLst>
          </p:cNvPr>
          <p:cNvGrpSpPr/>
          <p:nvPr/>
        </p:nvGrpSpPr>
        <p:grpSpPr>
          <a:xfrm>
            <a:off x="404351" y="328976"/>
            <a:ext cx="11405543" cy="328491"/>
            <a:chOff x="404351" y="328976"/>
            <a:chExt cx="11405543" cy="328491"/>
          </a:xfrm>
        </p:grpSpPr>
        <p:pic>
          <p:nvPicPr>
            <p:cNvPr id="13" name="Picture 12" descr="A close-up of a black background&#10;&#10;AI-generated content may be incorrect.">
              <a:extLst>
                <a:ext uri="{FF2B5EF4-FFF2-40B4-BE49-F238E27FC236}">
                  <a16:creationId xmlns:a16="http://schemas.microsoft.com/office/drawing/2014/main" id="{BD2710FE-9D72-B286-0BB9-A1CC96A69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351" y="328976"/>
              <a:ext cx="2884122" cy="328491"/>
            </a:xfrm>
            <a:prstGeom prst="rect">
              <a:avLst/>
            </a:prstGeom>
          </p:spPr>
        </p:pic>
        <p:sp>
          <p:nvSpPr>
            <p:cNvPr id="14" name="Date Placeholder 3">
              <a:extLst>
                <a:ext uri="{FF2B5EF4-FFF2-40B4-BE49-F238E27FC236}">
                  <a16:creationId xmlns:a16="http://schemas.microsoft.com/office/drawing/2014/main" id="{C1ECBBFB-9A39-E1CA-15CF-5FA185737F71}"/>
                </a:ext>
              </a:extLst>
            </p:cNvPr>
            <p:cNvSpPr txBox="1">
              <a:spLocks/>
            </p:cNvSpPr>
            <p:nvPr/>
          </p:nvSpPr>
          <p:spPr>
            <a:xfrm>
              <a:off x="6836574" y="328976"/>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45545F"/>
                  </a:solidFill>
                </a:rPr>
                <a:t>INTOSAI Working Group on Environmental Auditing Conference</a:t>
              </a:r>
            </a:p>
          </p:txBody>
        </p:sp>
      </p:grpSp>
      <p:sp>
        <p:nvSpPr>
          <p:cNvPr id="16" name="TextBox 15">
            <a:extLst>
              <a:ext uri="{FF2B5EF4-FFF2-40B4-BE49-F238E27FC236}">
                <a16:creationId xmlns:a16="http://schemas.microsoft.com/office/drawing/2014/main" id="{445605A4-B70F-944A-0CCB-BD6C9506474F}"/>
              </a:ext>
            </a:extLst>
          </p:cNvPr>
          <p:cNvSpPr txBox="1"/>
          <p:nvPr/>
        </p:nvSpPr>
        <p:spPr>
          <a:xfrm>
            <a:off x="5058322" y="4836452"/>
            <a:ext cx="3746651" cy="430887"/>
          </a:xfrm>
          <a:prstGeom prst="rect">
            <a:avLst/>
          </a:prstGeom>
          <a:noFill/>
        </p:spPr>
        <p:txBody>
          <a:bodyPr wrap="square" lIns="0" tIns="0" rIns="0" bIns="0" rtlCol="0">
            <a:spAutoFit/>
          </a:bodyPr>
          <a:lstStyle/>
          <a:p>
            <a:r>
              <a:rPr lang="en-NZ" sz="1400">
                <a:solidFill>
                  <a:schemeClr val="accent1"/>
                </a:solidFill>
                <a:latin typeface="+mj-lt"/>
              </a:rPr>
              <a:t>Performance measures often do not measure or relate to real world changes</a:t>
            </a:r>
          </a:p>
        </p:txBody>
      </p:sp>
      <p:pic>
        <p:nvPicPr>
          <p:cNvPr id="19" name="Picture 18" descr="A black and white rectangle&#10;&#10;AI-generated content may be incorrect.">
            <a:extLst>
              <a:ext uri="{FF2B5EF4-FFF2-40B4-BE49-F238E27FC236}">
                <a16:creationId xmlns:a16="http://schemas.microsoft.com/office/drawing/2014/main" id="{FDADC4ED-0E64-3619-1EB0-B6EF44535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187" y="2313702"/>
            <a:ext cx="3090051" cy="1966396"/>
          </a:xfrm>
          <a:prstGeom prst="rect">
            <a:avLst/>
          </a:prstGeom>
        </p:spPr>
      </p:pic>
      <p:sp>
        <p:nvSpPr>
          <p:cNvPr id="21" name="TextBox 20">
            <a:extLst>
              <a:ext uri="{FF2B5EF4-FFF2-40B4-BE49-F238E27FC236}">
                <a16:creationId xmlns:a16="http://schemas.microsoft.com/office/drawing/2014/main" id="{FFC27CAC-819F-5DBC-D70C-5E1F4B2707DC}"/>
              </a:ext>
            </a:extLst>
          </p:cNvPr>
          <p:cNvSpPr txBox="1"/>
          <p:nvPr/>
        </p:nvSpPr>
        <p:spPr>
          <a:xfrm>
            <a:off x="2880107" y="3180643"/>
            <a:ext cx="2001200" cy="646331"/>
          </a:xfrm>
          <a:prstGeom prst="rect">
            <a:avLst/>
          </a:prstGeom>
          <a:noFill/>
        </p:spPr>
        <p:txBody>
          <a:bodyPr wrap="square" lIns="0" tIns="0" rIns="0" bIns="0" rtlCol="0">
            <a:spAutoFit/>
          </a:bodyPr>
          <a:lstStyle/>
          <a:p>
            <a:r>
              <a:rPr lang="en-NZ" sz="1400">
                <a:solidFill>
                  <a:schemeClr val="accent1"/>
                </a:solidFill>
                <a:latin typeface="+mj-lt"/>
              </a:rPr>
              <a:t>Lack of clarity about what environmental outcomes have been given priority.</a:t>
            </a:r>
          </a:p>
        </p:txBody>
      </p:sp>
      <p:sp>
        <p:nvSpPr>
          <p:cNvPr id="22" name="TextBox 21">
            <a:extLst>
              <a:ext uri="{FF2B5EF4-FFF2-40B4-BE49-F238E27FC236}">
                <a16:creationId xmlns:a16="http://schemas.microsoft.com/office/drawing/2014/main" id="{07E2A979-9F1E-B033-A311-731019D10062}"/>
              </a:ext>
            </a:extLst>
          </p:cNvPr>
          <p:cNvSpPr txBox="1"/>
          <p:nvPr/>
        </p:nvSpPr>
        <p:spPr>
          <a:xfrm>
            <a:off x="2880107" y="2604093"/>
            <a:ext cx="2001200" cy="492443"/>
          </a:xfrm>
          <a:prstGeom prst="rect">
            <a:avLst/>
          </a:prstGeom>
          <a:noFill/>
        </p:spPr>
        <p:txBody>
          <a:bodyPr wrap="square" lIns="0" tIns="0" rIns="0" bIns="0" rtlCol="0">
            <a:spAutoFit/>
          </a:bodyPr>
          <a:lstStyle/>
          <a:p>
            <a:r>
              <a:rPr lang="en-NZ" sz="1600" b="1">
                <a:solidFill>
                  <a:schemeClr val="accent1"/>
                </a:solidFill>
                <a:latin typeface="+mj-lt"/>
              </a:rPr>
              <a:t>Government priorities and objectives</a:t>
            </a:r>
          </a:p>
        </p:txBody>
      </p:sp>
      <p:pic>
        <p:nvPicPr>
          <p:cNvPr id="28" name="Picture 27" descr="A black and white rectangle&#10;&#10;AI-generated content may be incorrect.">
            <a:extLst>
              <a:ext uri="{FF2B5EF4-FFF2-40B4-BE49-F238E27FC236}">
                <a16:creationId xmlns:a16="http://schemas.microsoft.com/office/drawing/2014/main" id="{0BF4C4E3-7FF7-6D4D-94A6-B2B036D89B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2141" y="2320618"/>
            <a:ext cx="3133282" cy="1966396"/>
          </a:xfrm>
          <a:prstGeom prst="rect">
            <a:avLst/>
          </a:prstGeom>
        </p:spPr>
      </p:pic>
      <p:sp>
        <p:nvSpPr>
          <p:cNvPr id="29" name="TextBox 28">
            <a:extLst>
              <a:ext uri="{FF2B5EF4-FFF2-40B4-BE49-F238E27FC236}">
                <a16:creationId xmlns:a16="http://schemas.microsoft.com/office/drawing/2014/main" id="{0D620622-4D6A-91D3-B8E8-54D345182E41}"/>
              </a:ext>
            </a:extLst>
          </p:cNvPr>
          <p:cNvSpPr txBox="1"/>
          <p:nvPr/>
        </p:nvSpPr>
        <p:spPr>
          <a:xfrm>
            <a:off x="6076015" y="2931662"/>
            <a:ext cx="2001200" cy="1077218"/>
          </a:xfrm>
          <a:prstGeom prst="rect">
            <a:avLst/>
          </a:prstGeom>
          <a:noFill/>
        </p:spPr>
        <p:txBody>
          <a:bodyPr wrap="square" lIns="0" tIns="0" rIns="0" bIns="0" rtlCol="0">
            <a:spAutoFit/>
          </a:bodyPr>
          <a:lstStyle/>
          <a:p>
            <a:r>
              <a:rPr lang="en-NZ" sz="1400">
                <a:solidFill>
                  <a:schemeClr val="accent1"/>
                </a:solidFill>
                <a:latin typeface="+mj-lt"/>
              </a:rPr>
              <a:t>Lack of clarity about what plans and strategies will be implemented to deliver objectives and how they will interact.</a:t>
            </a:r>
          </a:p>
        </p:txBody>
      </p:sp>
      <p:sp>
        <p:nvSpPr>
          <p:cNvPr id="31" name="TextBox 30">
            <a:extLst>
              <a:ext uri="{FF2B5EF4-FFF2-40B4-BE49-F238E27FC236}">
                <a16:creationId xmlns:a16="http://schemas.microsoft.com/office/drawing/2014/main" id="{3F506B2D-03EB-FE89-6AF8-53DA8A84D573}"/>
              </a:ext>
            </a:extLst>
          </p:cNvPr>
          <p:cNvSpPr txBox="1"/>
          <p:nvPr/>
        </p:nvSpPr>
        <p:spPr>
          <a:xfrm>
            <a:off x="6065238" y="2604093"/>
            <a:ext cx="2001200" cy="246221"/>
          </a:xfrm>
          <a:prstGeom prst="rect">
            <a:avLst/>
          </a:prstGeom>
          <a:noFill/>
        </p:spPr>
        <p:txBody>
          <a:bodyPr wrap="square" lIns="0" tIns="0" rIns="0" bIns="0" rtlCol="0">
            <a:spAutoFit/>
          </a:bodyPr>
          <a:lstStyle/>
          <a:p>
            <a:r>
              <a:rPr lang="en-NZ" sz="1600" b="1">
                <a:solidFill>
                  <a:schemeClr val="accent1"/>
                </a:solidFill>
                <a:latin typeface="+mj-lt"/>
              </a:rPr>
              <a:t>Plans and strategies</a:t>
            </a:r>
          </a:p>
        </p:txBody>
      </p:sp>
      <p:pic>
        <p:nvPicPr>
          <p:cNvPr id="38" name="Picture 37" descr="A black and white rectangle&#10;&#10;AI-generated content may be incorrect.">
            <a:extLst>
              <a:ext uri="{FF2B5EF4-FFF2-40B4-BE49-F238E27FC236}">
                <a16:creationId xmlns:a16="http://schemas.microsoft.com/office/drawing/2014/main" id="{3152C814-B51A-D7F7-773C-8DACAE8BBA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8131" y="2325399"/>
            <a:ext cx="3133282" cy="1966396"/>
          </a:xfrm>
          <a:prstGeom prst="rect">
            <a:avLst/>
          </a:prstGeom>
        </p:spPr>
      </p:pic>
      <p:sp>
        <p:nvSpPr>
          <p:cNvPr id="40" name="TextBox 39">
            <a:extLst>
              <a:ext uri="{FF2B5EF4-FFF2-40B4-BE49-F238E27FC236}">
                <a16:creationId xmlns:a16="http://schemas.microsoft.com/office/drawing/2014/main" id="{5A000283-62CE-FE24-065F-B76ABE199394}"/>
              </a:ext>
            </a:extLst>
          </p:cNvPr>
          <p:cNvSpPr txBox="1"/>
          <p:nvPr/>
        </p:nvSpPr>
        <p:spPr>
          <a:xfrm>
            <a:off x="9270440" y="2931662"/>
            <a:ext cx="2001200" cy="1077218"/>
          </a:xfrm>
          <a:prstGeom prst="rect">
            <a:avLst/>
          </a:prstGeom>
          <a:noFill/>
        </p:spPr>
        <p:txBody>
          <a:bodyPr wrap="square" lIns="0" tIns="0" rIns="0" bIns="0" rtlCol="0">
            <a:spAutoFit/>
          </a:bodyPr>
          <a:lstStyle/>
          <a:p>
            <a:r>
              <a:rPr lang="en-NZ" sz="1400">
                <a:solidFill>
                  <a:schemeClr val="accent1"/>
                </a:solidFill>
                <a:latin typeface="+mj-lt"/>
              </a:rPr>
              <a:t>Information on government spending is provided publicly at the appropriation level, which is coarse and siloed by agency.</a:t>
            </a:r>
          </a:p>
        </p:txBody>
      </p:sp>
      <p:sp>
        <p:nvSpPr>
          <p:cNvPr id="42" name="TextBox 41">
            <a:extLst>
              <a:ext uri="{FF2B5EF4-FFF2-40B4-BE49-F238E27FC236}">
                <a16:creationId xmlns:a16="http://schemas.microsoft.com/office/drawing/2014/main" id="{E4013715-8B54-E084-E37C-516E2B595843}"/>
              </a:ext>
            </a:extLst>
          </p:cNvPr>
          <p:cNvSpPr txBox="1"/>
          <p:nvPr/>
        </p:nvSpPr>
        <p:spPr>
          <a:xfrm>
            <a:off x="9270440" y="2604093"/>
            <a:ext cx="2001200" cy="246221"/>
          </a:xfrm>
          <a:prstGeom prst="rect">
            <a:avLst/>
          </a:prstGeom>
          <a:noFill/>
        </p:spPr>
        <p:txBody>
          <a:bodyPr wrap="square" lIns="0" tIns="0" rIns="0" bIns="0" rtlCol="0">
            <a:spAutoFit/>
          </a:bodyPr>
          <a:lstStyle/>
          <a:p>
            <a:r>
              <a:rPr lang="en-NZ" sz="1600" b="1">
                <a:solidFill>
                  <a:schemeClr val="accent1"/>
                </a:solidFill>
                <a:latin typeface="+mj-lt"/>
              </a:rPr>
              <a:t>How money is spent</a:t>
            </a:r>
          </a:p>
        </p:txBody>
      </p:sp>
      <p:sp>
        <p:nvSpPr>
          <p:cNvPr id="44" name="TextBox 43">
            <a:extLst>
              <a:ext uri="{FF2B5EF4-FFF2-40B4-BE49-F238E27FC236}">
                <a16:creationId xmlns:a16="http://schemas.microsoft.com/office/drawing/2014/main" id="{D08D1AA3-E38E-407B-820B-9350EA01AB20}"/>
              </a:ext>
            </a:extLst>
          </p:cNvPr>
          <p:cNvSpPr txBox="1"/>
          <p:nvPr/>
        </p:nvSpPr>
        <p:spPr>
          <a:xfrm>
            <a:off x="5058322" y="5705946"/>
            <a:ext cx="3746651" cy="646331"/>
          </a:xfrm>
          <a:prstGeom prst="rect">
            <a:avLst/>
          </a:prstGeom>
          <a:noFill/>
        </p:spPr>
        <p:txBody>
          <a:bodyPr wrap="square" lIns="0" tIns="0" rIns="0" bIns="0" rtlCol="0">
            <a:spAutoFit/>
          </a:bodyPr>
          <a:lstStyle/>
          <a:p>
            <a:r>
              <a:rPr lang="en-NZ" sz="1400">
                <a:solidFill>
                  <a:schemeClr val="accent1"/>
                </a:solidFill>
                <a:latin typeface="+mj-lt"/>
              </a:rPr>
              <a:t>No way to link outcomes back through the chain of expenditures </a:t>
            </a:r>
            <a:r>
              <a:rPr lang="en-NZ" sz="1400">
                <a:solidFill>
                  <a:schemeClr val="accent1"/>
                </a:solidFill>
              </a:rPr>
              <a:t>–</a:t>
            </a:r>
            <a:r>
              <a:rPr lang="en-NZ" sz="1400">
                <a:solidFill>
                  <a:schemeClr val="accent1"/>
                </a:solidFill>
                <a:latin typeface="+mj-lt"/>
              </a:rPr>
              <a:t> strategies – priorities or to look across agencies.</a:t>
            </a:r>
          </a:p>
        </p:txBody>
      </p:sp>
      <p:sp>
        <p:nvSpPr>
          <p:cNvPr id="46" name="TextBox 45">
            <a:extLst>
              <a:ext uri="{FF2B5EF4-FFF2-40B4-BE49-F238E27FC236}">
                <a16:creationId xmlns:a16="http://schemas.microsoft.com/office/drawing/2014/main" id="{C1518D5E-D1E9-BBB2-2C30-982206742451}"/>
              </a:ext>
            </a:extLst>
          </p:cNvPr>
          <p:cNvSpPr txBox="1"/>
          <p:nvPr/>
        </p:nvSpPr>
        <p:spPr>
          <a:xfrm>
            <a:off x="650499" y="2734367"/>
            <a:ext cx="1441060" cy="553998"/>
          </a:xfrm>
          <a:prstGeom prst="rect">
            <a:avLst/>
          </a:prstGeom>
          <a:noFill/>
        </p:spPr>
        <p:txBody>
          <a:bodyPr wrap="square" lIns="0" tIns="0" rIns="0" bIns="0" rtlCol="0">
            <a:spAutoFit/>
          </a:bodyPr>
          <a:lstStyle/>
          <a:p>
            <a:r>
              <a:rPr lang="en-NZ" b="1">
                <a:solidFill>
                  <a:schemeClr val="accent1"/>
                </a:solidFill>
              </a:rPr>
              <a:t>Each elected Government</a:t>
            </a:r>
          </a:p>
        </p:txBody>
      </p:sp>
      <p:sp>
        <p:nvSpPr>
          <p:cNvPr id="49" name="TextBox 48">
            <a:extLst>
              <a:ext uri="{FF2B5EF4-FFF2-40B4-BE49-F238E27FC236}">
                <a16:creationId xmlns:a16="http://schemas.microsoft.com/office/drawing/2014/main" id="{0C36B4FE-3031-EE44-CE20-52F920145A5F}"/>
              </a:ext>
            </a:extLst>
          </p:cNvPr>
          <p:cNvSpPr txBox="1"/>
          <p:nvPr/>
        </p:nvSpPr>
        <p:spPr>
          <a:xfrm>
            <a:off x="650499" y="4788185"/>
            <a:ext cx="2001200" cy="276999"/>
          </a:xfrm>
          <a:prstGeom prst="rect">
            <a:avLst/>
          </a:prstGeom>
          <a:noFill/>
        </p:spPr>
        <p:txBody>
          <a:bodyPr wrap="square" lIns="0" tIns="0" rIns="0" bIns="0" rtlCol="0">
            <a:spAutoFit/>
          </a:bodyPr>
          <a:lstStyle/>
          <a:p>
            <a:r>
              <a:rPr lang="en-NZ" b="1">
                <a:solidFill>
                  <a:schemeClr val="accent1"/>
                </a:solidFill>
              </a:rPr>
              <a:t>Accountability</a:t>
            </a:r>
          </a:p>
        </p:txBody>
      </p:sp>
      <p:sp>
        <p:nvSpPr>
          <p:cNvPr id="50" name="TextBox 49">
            <a:extLst>
              <a:ext uri="{FF2B5EF4-FFF2-40B4-BE49-F238E27FC236}">
                <a16:creationId xmlns:a16="http://schemas.microsoft.com/office/drawing/2014/main" id="{65A48152-4049-C7AF-E1C6-8EBD94010F2D}"/>
              </a:ext>
            </a:extLst>
          </p:cNvPr>
          <p:cNvSpPr txBox="1"/>
          <p:nvPr/>
        </p:nvSpPr>
        <p:spPr>
          <a:xfrm>
            <a:off x="2880107" y="4836452"/>
            <a:ext cx="2001200" cy="246221"/>
          </a:xfrm>
          <a:prstGeom prst="rect">
            <a:avLst/>
          </a:prstGeom>
          <a:noFill/>
        </p:spPr>
        <p:txBody>
          <a:bodyPr wrap="square" lIns="0" tIns="0" rIns="0" bIns="0" rtlCol="0">
            <a:spAutoFit/>
          </a:bodyPr>
          <a:lstStyle/>
          <a:p>
            <a:r>
              <a:rPr lang="en-NZ" sz="1600" b="1">
                <a:solidFill>
                  <a:schemeClr val="accent1"/>
                </a:solidFill>
                <a:latin typeface="+mj-lt"/>
              </a:rPr>
              <a:t>Impact of spending</a:t>
            </a:r>
          </a:p>
        </p:txBody>
      </p:sp>
      <p:sp>
        <p:nvSpPr>
          <p:cNvPr id="55" name="TextBox 54">
            <a:extLst>
              <a:ext uri="{FF2B5EF4-FFF2-40B4-BE49-F238E27FC236}">
                <a16:creationId xmlns:a16="http://schemas.microsoft.com/office/drawing/2014/main" id="{593ABE68-6AAB-70E4-6A5D-8972592954F0}"/>
              </a:ext>
            </a:extLst>
          </p:cNvPr>
          <p:cNvSpPr txBox="1"/>
          <p:nvPr/>
        </p:nvSpPr>
        <p:spPr>
          <a:xfrm>
            <a:off x="2880107" y="5705946"/>
            <a:ext cx="2001200" cy="492443"/>
          </a:xfrm>
          <a:prstGeom prst="rect">
            <a:avLst/>
          </a:prstGeom>
          <a:noFill/>
        </p:spPr>
        <p:txBody>
          <a:bodyPr wrap="square" lIns="0" tIns="0" rIns="0" bIns="0" rtlCol="0">
            <a:spAutoFit/>
          </a:bodyPr>
          <a:lstStyle/>
          <a:p>
            <a:r>
              <a:rPr lang="en-NZ" sz="1600" b="1">
                <a:solidFill>
                  <a:schemeClr val="accent1"/>
                </a:solidFill>
                <a:latin typeface="+mj-lt"/>
              </a:rPr>
              <a:t>Whole-of-government reporting</a:t>
            </a:r>
          </a:p>
        </p:txBody>
      </p:sp>
      <p:cxnSp>
        <p:nvCxnSpPr>
          <p:cNvPr id="56" name="Straight Arrow Connector 55">
            <a:extLst>
              <a:ext uri="{FF2B5EF4-FFF2-40B4-BE49-F238E27FC236}">
                <a16:creationId xmlns:a16="http://schemas.microsoft.com/office/drawing/2014/main" id="{1455003E-E5A7-4433-9221-2F977AC91AAB}"/>
              </a:ext>
            </a:extLst>
          </p:cNvPr>
          <p:cNvCxnSpPr>
            <a:cxnSpLocks/>
          </p:cNvCxnSpPr>
          <p:nvPr/>
        </p:nvCxnSpPr>
        <p:spPr>
          <a:xfrm>
            <a:off x="5192983" y="3232018"/>
            <a:ext cx="396000" cy="0"/>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6B9CD94-7C6A-209A-7CD8-F99B12C1BD8C}"/>
              </a:ext>
            </a:extLst>
          </p:cNvPr>
          <p:cNvCxnSpPr>
            <a:cxnSpLocks/>
          </p:cNvCxnSpPr>
          <p:nvPr/>
        </p:nvCxnSpPr>
        <p:spPr>
          <a:xfrm>
            <a:off x="8408973" y="3232018"/>
            <a:ext cx="396000" cy="0"/>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9C0C3B5F-CEB6-857B-D7A9-D929F873EA94}"/>
              </a:ext>
            </a:extLst>
          </p:cNvPr>
          <p:cNvCxnSpPr>
            <a:cxnSpLocks/>
          </p:cNvCxnSpPr>
          <p:nvPr/>
        </p:nvCxnSpPr>
        <p:spPr>
          <a:xfrm rot="10800000" flipV="1">
            <a:off x="9211943" y="4186628"/>
            <a:ext cx="1114911" cy="900000"/>
          </a:xfrm>
          <a:prstGeom prst="bentConnector3">
            <a:avLst>
              <a:gd name="adj1" fmla="val -1498"/>
            </a:avLst>
          </a:prstGeom>
          <a:ln w="19050">
            <a:solidFill>
              <a:schemeClr val="accent1"/>
            </a:solidFill>
            <a:headEnd type="oval" w="sm" len="sm"/>
            <a:tailEnd type="triangle" w="lg" len="med"/>
          </a:ln>
        </p:spPr>
        <p:style>
          <a:lnRef idx="2">
            <a:schemeClr val="accent1"/>
          </a:lnRef>
          <a:fillRef idx="0">
            <a:schemeClr val="accent1"/>
          </a:fillRef>
          <a:effectRef idx="1">
            <a:schemeClr val="accent1"/>
          </a:effectRef>
          <a:fontRef idx="minor">
            <a:schemeClr val="tx1"/>
          </a:fontRef>
        </p:style>
      </p:cxnSp>
      <p:cxnSp>
        <p:nvCxnSpPr>
          <p:cNvPr id="59" name="Connector: Elbow 58">
            <a:extLst>
              <a:ext uri="{FF2B5EF4-FFF2-40B4-BE49-F238E27FC236}">
                <a16:creationId xmlns:a16="http://schemas.microsoft.com/office/drawing/2014/main" id="{C1616318-9019-6C58-C80B-04156D3E1FA1}"/>
              </a:ext>
            </a:extLst>
          </p:cNvPr>
          <p:cNvCxnSpPr>
            <a:cxnSpLocks/>
          </p:cNvCxnSpPr>
          <p:nvPr/>
        </p:nvCxnSpPr>
        <p:spPr>
          <a:xfrm rot="10800000" flipV="1">
            <a:off x="9255583" y="5090381"/>
            <a:ext cx="1075777" cy="936000"/>
          </a:xfrm>
          <a:prstGeom prst="bentConnector3">
            <a:avLst>
              <a:gd name="adj1" fmla="val -406"/>
            </a:avLst>
          </a:prstGeom>
          <a:ln w="19050">
            <a:solidFill>
              <a:schemeClr val="accent1"/>
            </a:solidFill>
            <a:headEnd w="sm" len="sm"/>
            <a:tailEnd type="triangle" w="lg" len="med"/>
          </a:ln>
        </p:spPr>
        <p:style>
          <a:lnRef idx="2">
            <a:schemeClr val="accent1"/>
          </a:lnRef>
          <a:fillRef idx="0">
            <a:schemeClr val="accent1"/>
          </a:fillRef>
          <a:effectRef idx="1">
            <a:schemeClr val="accent1"/>
          </a:effectRef>
          <a:fontRef idx="minor">
            <a:schemeClr val="tx1"/>
          </a:fontRef>
        </p:style>
      </p:cxnSp>
      <p:sp>
        <p:nvSpPr>
          <p:cNvPr id="60" name="Rectangle: Rounded Corners 59">
            <a:extLst>
              <a:ext uri="{FF2B5EF4-FFF2-40B4-BE49-F238E27FC236}">
                <a16:creationId xmlns:a16="http://schemas.microsoft.com/office/drawing/2014/main" id="{245A90A7-4561-4BE1-70C5-61BCC97ED1BA}"/>
              </a:ext>
            </a:extLst>
          </p:cNvPr>
          <p:cNvSpPr/>
          <p:nvPr/>
        </p:nvSpPr>
        <p:spPr>
          <a:xfrm>
            <a:off x="5569933" y="1089281"/>
            <a:ext cx="3431192" cy="642976"/>
          </a:xfrm>
          <a:prstGeom prst="roundRect">
            <a:avLst>
              <a:gd name="adj" fmla="val 9013"/>
            </a:avLst>
          </a:prstGeom>
          <a:solidFill>
            <a:srgbClr val="FFFF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36000" bIns="36000" rtlCol="0" anchor="ctr"/>
          <a:lstStyle/>
          <a:p>
            <a:pPr algn="ctr"/>
            <a:r>
              <a:rPr lang="en-NZ" sz="1400">
                <a:solidFill>
                  <a:schemeClr val="accent1"/>
                </a:solidFill>
              </a:rPr>
              <a:t>Not often defined</a:t>
            </a:r>
          </a:p>
        </p:txBody>
      </p:sp>
      <p:sp>
        <p:nvSpPr>
          <p:cNvPr id="61" name="Rectangle: Rounded Corners 60">
            <a:extLst>
              <a:ext uri="{FF2B5EF4-FFF2-40B4-BE49-F238E27FC236}">
                <a16:creationId xmlns:a16="http://schemas.microsoft.com/office/drawing/2014/main" id="{9A51D0B0-1630-9EB3-B990-4C7E1C9C76ED}"/>
              </a:ext>
            </a:extLst>
          </p:cNvPr>
          <p:cNvSpPr/>
          <p:nvPr/>
        </p:nvSpPr>
        <p:spPr>
          <a:xfrm>
            <a:off x="2495908" y="1082671"/>
            <a:ext cx="3209568" cy="642976"/>
          </a:xfrm>
          <a:prstGeom prst="roundRect">
            <a:avLst>
              <a:gd name="adj" fmla="val 9013"/>
            </a:avLst>
          </a:prstGeom>
          <a:solidFill>
            <a:srgbClr val="5F829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36000" tIns="0" rIns="36000" bIns="36000" rtlCol="0" anchor="ctr"/>
          <a:lstStyle/>
          <a:p>
            <a:pPr algn="ctr"/>
            <a:r>
              <a:rPr lang="en-NZ" sz="1600">
                <a:latin typeface="Aptos Bold"/>
              </a:rPr>
              <a:t>Long-term enduring outcomes</a:t>
            </a:r>
          </a:p>
        </p:txBody>
      </p:sp>
      <p:cxnSp>
        <p:nvCxnSpPr>
          <p:cNvPr id="62" name="Straight Arrow Connector 61">
            <a:extLst>
              <a:ext uri="{FF2B5EF4-FFF2-40B4-BE49-F238E27FC236}">
                <a16:creationId xmlns:a16="http://schemas.microsoft.com/office/drawing/2014/main" id="{750DD4F0-1221-6DBF-5FBB-9AE0FCBD68FF}"/>
              </a:ext>
            </a:extLst>
          </p:cNvPr>
          <p:cNvCxnSpPr>
            <a:cxnSpLocks/>
          </p:cNvCxnSpPr>
          <p:nvPr/>
        </p:nvCxnSpPr>
        <p:spPr>
          <a:xfrm>
            <a:off x="3828440" y="1765832"/>
            <a:ext cx="0" cy="653518"/>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pic>
        <p:nvPicPr>
          <p:cNvPr id="3" name="Picture 2" descr="An orange oval shaped object&#10;&#10;AI-generated content may be incorrect.">
            <a:extLst>
              <a:ext uri="{FF2B5EF4-FFF2-40B4-BE49-F238E27FC236}">
                <a16:creationId xmlns:a16="http://schemas.microsoft.com/office/drawing/2014/main" id="{574AC948-AECC-6239-BB58-1A83D1B858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4247" y="1909078"/>
            <a:ext cx="3238570" cy="2712047"/>
          </a:xfrm>
          <a:prstGeom prst="rect">
            <a:avLst/>
          </a:prstGeom>
        </p:spPr>
      </p:pic>
    </p:spTree>
    <p:extLst>
      <p:ext uri="{BB962C8B-B14F-4D97-AF65-F5344CB8AC3E}">
        <p14:creationId xmlns:p14="http://schemas.microsoft.com/office/powerpoint/2010/main" val="109864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150CD0-DD69-DC2D-D714-3E5143965356}"/>
            </a:ext>
          </a:extLst>
        </p:cNvPr>
        <p:cNvGrpSpPr/>
        <p:nvPr/>
      </p:nvGrpSpPr>
      <p:grpSpPr>
        <a:xfrm>
          <a:off x="0" y="0"/>
          <a:ext cx="0" cy="0"/>
          <a:chOff x="0" y="0"/>
          <a:chExt cx="0" cy="0"/>
        </a:xfrm>
      </p:grpSpPr>
      <p:pic>
        <p:nvPicPr>
          <p:cNvPr id="9" name="Picture 8" descr="A group of green circles&#10;&#10;AI-generated content may be incorrect.">
            <a:extLst>
              <a:ext uri="{FF2B5EF4-FFF2-40B4-BE49-F238E27FC236}">
                <a16:creationId xmlns:a16="http://schemas.microsoft.com/office/drawing/2014/main" id="{4B2E9685-0484-6560-692D-4AE5DC937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03" y="0"/>
            <a:ext cx="12192000" cy="6858000"/>
          </a:xfrm>
          <a:prstGeom prst="rect">
            <a:avLst/>
          </a:prstGeom>
        </p:spPr>
      </p:pic>
      <p:grpSp>
        <p:nvGrpSpPr>
          <p:cNvPr id="2" name="Group 1">
            <a:extLst>
              <a:ext uri="{FF2B5EF4-FFF2-40B4-BE49-F238E27FC236}">
                <a16:creationId xmlns:a16="http://schemas.microsoft.com/office/drawing/2014/main" id="{CA77B414-8CD9-E7BB-BD6B-DFD0F35B33ED}"/>
              </a:ext>
            </a:extLst>
          </p:cNvPr>
          <p:cNvGrpSpPr/>
          <p:nvPr/>
        </p:nvGrpSpPr>
        <p:grpSpPr>
          <a:xfrm>
            <a:off x="404351" y="328976"/>
            <a:ext cx="11405543" cy="328491"/>
            <a:chOff x="404351" y="328976"/>
            <a:chExt cx="11405543" cy="328491"/>
          </a:xfrm>
        </p:grpSpPr>
        <p:pic>
          <p:nvPicPr>
            <p:cNvPr id="3" name="Picture 2" descr="A close-up of a black background&#10;&#10;AI-generated content may be incorrect.">
              <a:extLst>
                <a:ext uri="{FF2B5EF4-FFF2-40B4-BE49-F238E27FC236}">
                  <a16:creationId xmlns:a16="http://schemas.microsoft.com/office/drawing/2014/main" id="{4289A3C7-3C1D-22E2-383B-065639AC7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51" y="328976"/>
              <a:ext cx="2884122" cy="328491"/>
            </a:xfrm>
            <a:prstGeom prst="rect">
              <a:avLst/>
            </a:prstGeom>
          </p:spPr>
        </p:pic>
        <p:sp>
          <p:nvSpPr>
            <p:cNvPr id="4" name="Date Placeholder 3">
              <a:extLst>
                <a:ext uri="{FF2B5EF4-FFF2-40B4-BE49-F238E27FC236}">
                  <a16:creationId xmlns:a16="http://schemas.microsoft.com/office/drawing/2014/main" id="{A1C67F7C-222B-6620-350C-9E73E5EA9A9A}"/>
                </a:ext>
              </a:extLst>
            </p:cNvPr>
            <p:cNvSpPr txBox="1">
              <a:spLocks/>
            </p:cNvSpPr>
            <p:nvPr/>
          </p:nvSpPr>
          <p:spPr>
            <a:xfrm>
              <a:off x="6836574" y="328976"/>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45545F"/>
                  </a:solidFill>
                </a:rPr>
                <a:t>INTOSAI Working Group on Environmental Auditing Conference</a:t>
              </a:r>
            </a:p>
          </p:txBody>
        </p:sp>
      </p:grpSp>
    </p:spTree>
    <p:extLst>
      <p:ext uri="{BB962C8B-B14F-4D97-AF65-F5344CB8AC3E}">
        <p14:creationId xmlns:p14="http://schemas.microsoft.com/office/powerpoint/2010/main" val="11104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CE37-862E-6680-2C41-EA7E82F68D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D1F3B6-884A-DFA7-9E3C-619EC98F39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90881"/>
            <a:ext cx="12192000" cy="7148882"/>
          </a:xfrm>
          <a:prstGeom prst="rect">
            <a:avLst/>
          </a:prstGeom>
        </p:spPr>
      </p:pic>
      <p:sp>
        <p:nvSpPr>
          <p:cNvPr id="2" name="Subtitle 2">
            <a:extLst>
              <a:ext uri="{FF2B5EF4-FFF2-40B4-BE49-F238E27FC236}">
                <a16:creationId xmlns:a16="http://schemas.microsoft.com/office/drawing/2014/main" id="{AF581E0B-14E6-871B-5F57-BDDF87BA1F1B}"/>
              </a:ext>
            </a:extLst>
          </p:cNvPr>
          <p:cNvSpPr txBox="1">
            <a:spLocks/>
          </p:cNvSpPr>
          <p:nvPr/>
        </p:nvSpPr>
        <p:spPr>
          <a:xfrm>
            <a:off x="10122195" y="5977935"/>
            <a:ext cx="1673297" cy="428964"/>
          </a:xfrm>
          <a:prstGeom prst="rect">
            <a:avLst/>
          </a:prstGeom>
          <a:solidFill>
            <a:schemeClr val="tx1"/>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1600">
                <a:solidFill>
                  <a:srgbClr val="FFFFFF"/>
                </a:solidFill>
                <a:latin typeface="+mn-lt"/>
              </a:rPr>
              <a:t>Koru, fern frond</a:t>
            </a:r>
          </a:p>
        </p:txBody>
      </p:sp>
      <p:pic>
        <p:nvPicPr>
          <p:cNvPr id="4" name="Picture 3">
            <a:extLst>
              <a:ext uri="{FF2B5EF4-FFF2-40B4-BE49-F238E27FC236}">
                <a16:creationId xmlns:a16="http://schemas.microsoft.com/office/drawing/2014/main" id="{04CDDB12-D5DD-650A-D426-78BDB5254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33" y="5912255"/>
            <a:ext cx="5245767" cy="494644"/>
          </a:xfrm>
          <a:prstGeom prst="rect">
            <a:avLst/>
          </a:prstGeom>
        </p:spPr>
      </p:pic>
      <p:sp>
        <p:nvSpPr>
          <p:cNvPr id="5" name="TextBox 4">
            <a:extLst>
              <a:ext uri="{FF2B5EF4-FFF2-40B4-BE49-F238E27FC236}">
                <a16:creationId xmlns:a16="http://schemas.microsoft.com/office/drawing/2014/main" id="{7E4DFE81-C698-53FF-7FB3-EDDE6BD9F2C2}"/>
              </a:ext>
            </a:extLst>
          </p:cNvPr>
          <p:cNvSpPr txBox="1"/>
          <p:nvPr/>
        </p:nvSpPr>
        <p:spPr>
          <a:xfrm>
            <a:off x="850233" y="1443644"/>
            <a:ext cx="8797665" cy="1985356"/>
          </a:xfrm>
          <a:prstGeom prst="rect">
            <a:avLst/>
          </a:prstGeom>
          <a:noFill/>
          <a:ln>
            <a:noFill/>
          </a:ln>
        </p:spPr>
        <p:txBody>
          <a:bodyPr wrap="square" lIns="0" tIns="0" rIns="0" bIns="0" rtlCol="0" anchor="ctr" anchorCtr="0">
            <a:noAutofit/>
          </a:bodyPr>
          <a:lstStyle/>
          <a:p>
            <a:pPr>
              <a:lnSpc>
                <a:spcPct val="80000"/>
              </a:lnSpc>
              <a:spcAft>
                <a:spcPts val="2400"/>
              </a:spcAft>
            </a:pPr>
            <a:r>
              <a:rPr lang="en-NZ" sz="13800" b="0" i="0" u="none" strike="noStrike" baseline="30000" dirty="0">
                <a:solidFill>
                  <a:srgbClr val="FFFFFF"/>
                </a:solidFill>
                <a:latin typeface="Aptos Display"/>
              </a:rPr>
              <a:t>Thank you.</a:t>
            </a:r>
            <a:endParaRPr lang="en-US" sz="11500" dirty="0">
              <a:solidFill>
                <a:srgbClr val="FFFFFF"/>
              </a:solidFill>
              <a:latin typeface="+mj-lt"/>
            </a:endParaRPr>
          </a:p>
        </p:txBody>
      </p:sp>
    </p:spTree>
    <p:extLst>
      <p:ext uri="{BB962C8B-B14F-4D97-AF65-F5344CB8AC3E}">
        <p14:creationId xmlns:p14="http://schemas.microsoft.com/office/powerpoint/2010/main" val="37964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718EE58-AA90-FB0E-4927-044DFA9F56FF}"/>
              </a:ext>
            </a:extLst>
          </p:cNvPr>
          <p:cNvCxnSpPr>
            <a:cxnSpLocks/>
          </p:cNvCxnSpPr>
          <p:nvPr/>
        </p:nvCxnSpPr>
        <p:spPr>
          <a:xfrm>
            <a:off x="5306329" y="3309046"/>
            <a:ext cx="1056371" cy="0"/>
          </a:xfrm>
          <a:prstGeom prst="line">
            <a:avLst/>
          </a:prstGeom>
          <a:ln w="31750">
            <a:solidFill>
              <a:schemeClr val="accent1"/>
            </a:solidFill>
            <a:prstDash val="sysDot"/>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6C771C7-9510-8F5C-A16E-B661DF8CC3CE}"/>
              </a:ext>
            </a:extLst>
          </p:cNvPr>
          <p:cNvCxnSpPr>
            <a:cxnSpLocks/>
          </p:cNvCxnSpPr>
          <p:nvPr/>
        </p:nvCxnSpPr>
        <p:spPr>
          <a:xfrm>
            <a:off x="5293988" y="2845199"/>
            <a:ext cx="1068712" cy="0"/>
          </a:xfrm>
          <a:prstGeom prst="line">
            <a:avLst/>
          </a:prstGeom>
          <a:ln w="28575">
            <a:solidFill>
              <a:schemeClr val="accent1"/>
            </a:solidFill>
            <a:prstDash val="sysDot"/>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49" name="Rectangle: Rounded Corners 48">
            <a:extLst>
              <a:ext uri="{FF2B5EF4-FFF2-40B4-BE49-F238E27FC236}">
                <a16:creationId xmlns:a16="http://schemas.microsoft.com/office/drawing/2014/main" id="{B4E91FA9-10D0-7DE9-7C8E-77612F160E67}"/>
              </a:ext>
            </a:extLst>
          </p:cNvPr>
          <p:cNvSpPr/>
          <p:nvPr/>
        </p:nvSpPr>
        <p:spPr>
          <a:xfrm>
            <a:off x="306600" y="5327604"/>
            <a:ext cx="8453480" cy="876273"/>
          </a:xfrm>
          <a:prstGeom prst="roundRect">
            <a:avLst>
              <a:gd name="adj" fmla="val 2941"/>
            </a:avLst>
          </a:prstGeom>
          <a:solidFill>
            <a:srgbClr val="FFFFFF"/>
          </a:solidFill>
          <a:ln w="3175">
            <a:solidFill>
              <a:schemeClr val="accent4"/>
            </a:solid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NZ" sz="1400">
              <a:solidFill>
                <a:schemeClr val="accent1">
                  <a:lumMod val="75000"/>
                </a:schemeClr>
              </a:solidFill>
              <a:latin typeface="Aptos Display" panose="020B0004020202020204" pitchFamily="34" charset="0"/>
            </a:endParaRPr>
          </a:p>
        </p:txBody>
      </p:sp>
      <p:sp>
        <p:nvSpPr>
          <p:cNvPr id="12" name="Rectangle: Rounded Corners 11">
            <a:extLst>
              <a:ext uri="{FF2B5EF4-FFF2-40B4-BE49-F238E27FC236}">
                <a16:creationId xmlns:a16="http://schemas.microsoft.com/office/drawing/2014/main" id="{CC633221-6625-12D5-1EF3-3FCD65C3C138}"/>
              </a:ext>
            </a:extLst>
          </p:cNvPr>
          <p:cNvSpPr/>
          <p:nvPr/>
        </p:nvSpPr>
        <p:spPr>
          <a:xfrm>
            <a:off x="7044898" y="5486280"/>
            <a:ext cx="1418566" cy="540000"/>
          </a:xfrm>
          <a:prstGeom prst="roundRect">
            <a:avLst>
              <a:gd name="adj" fmla="val 5901"/>
            </a:avLst>
          </a:prstGeom>
          <a:solidFill>
            <a:srgbClr val="41BA7F"/>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200">
                <a:latin typeface="Aptos Bold" panose="020B0004020202020204" pitchFamily="34" charset="0"/>
              </a:rPr>
              <a:t>Ombudsman</a:t>
            </a:r>
          </a:p>
        </p:txBody>
      </p:sp>
      <p:sp>
        <p:nvSpPr>
          <p:cNvPr id="14" name="Rectangle: Rounded Corners 13">
            <a:extLst>
              <a:ext uri="{FF2B5EF4-FFF2-40B4-BE49-F238E27FC236}">
                <a16:creationId xmlns:a16="http://schemas.microsoft.com/office/drawing/2014/main" id="{98DE2B52-279D-31E3-812C-F5FE6B0AB2B9}"/>
              </a:ext>
            </a:extLst>
          </p:cNvPr>
          <p:cNvSpPr/>
          <p:nvPr/>
        </p:nvSpPr>
        <p:spPr>
          <a:xfrm>
            <a:off x="2489388" y="5486279"/>
            <a:ext cx="2312242" cy="540000"/>
          </a:xfrm>
          <a:prstGeom prst="roundRect">
            <a:avLst>
              <a:gd name="adj" fmla="val 7860"/>
            </a:avLst>
          </a:prstGeom>
          <a:solidFill>
            <a:srgbClr val="41BA7F"/>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200">
                <a:latin typeface="Aptos Bold" panose="020B0004020202020204" pitchFamily="34" charset="0"/>
              </a:rPr>
              <a:t>Parliamentary Commissioner for the Environment</a:t>
            </a:r>
          </a:p>
        </p:txBody>
      </p:sp>
      <p:sp>
        <p:nvSpPr>
          <p:cNvPr id="15" name="Rectangle: Rounded Corners 14">
            <a:extLst>
              <a:ext uri="{FF2B5EF4-FFF2-40B4-BE49-F238E27FC236}">
                <a16:creationId xmlns:a16="http://schemas.microsoft.com/office/drawing/2014/main" id="{7244C7E6-D87A-2422-1736-1E0F3DBB518E}"/>
              </a:ext>
            </a:extLst>
          </p:cNvPr>
          <p:cNvSpPr/>
          <p:nvPr/>
        </p:nvSpPr>
        <p:spPr>
          <a:xfrm>
            <a:off x="4889063" y="5486279"/>
            <a:ext cx="2068404" cy="540000"/>
          </a:xfrm>
          <a:prstGeom prst="roundRect">
            <a:avLst>
              <a:gd name="adj" fmla="val 9322"/>
            </a:avLst>
          </a:prstGeom>
          <a:solidFill>
            <a:srgbClr val="41BA7F"/>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200">
                <a:latin typeface="Aptos Bold" panose="020B0004020202020204" pitchFamily="34" charset="0"/>
              </a:rPr>
              <a:t>Controller &amp; Auditor General</a:t>
            </a:r>
          </a:p>
        </p:txBody>
      </p:sp>
      <p:sp>
        <p:nvSpPr>
          <p:cNvPr id="48" name="TextBox 47">
            <a:extLst>
              <a:ext uri="{FF2B5EF4-FFF2-40B4-BE49-F238E27FC236}">
                <a16:creationId xmlns:a16="http://schemas.microsoft.com/office/drawing/2014/main" id="{6A32E3AE-769F-157D-B465-D0D68F70684B}"/>
              </a:ext>
            </a:extLst>
          </p:cNvPr>
          <p:cNvSpPr txBox="1"/>
          <p:nvPr/>
        </p:nvSpPr>
        <p:spPr>
          <a:xfrm>
            <a:off x="442001" y="5514855"/>
            <a:ext cx="1830937" cy="246221"/>
          </a:xfrm>
          <a:prstGeom prst="rect">
            <a:avLst/>
          </a:prstGeom>
          <a:noFill/>
        </p:spPr>
        <p:txBody>
          <a:bodyPr wrap="square" lIns="0" tIns="0" rIns="0" bIns="0" rtlCol="0">
            <a:spAutoFit/>
          </a:bodyPr>
          <a:lstStyle/>
          <a:p>
            <a:pPr algn="ctr"/>
            <a:r>
              <a:rPr lang="en-NZ" sz="1600" kern="1000">
                <a:solidFill>
                  <a:schemeClr val="accent1"/>
                </a:solidFill>
                <a:latin typeface="+mj-lt"/>
              </a:rPr>
              <a:t>Officers of Parliament</a:t>
            </a:r>
          </a:p>
        </p:txBody>
      </p:sp>
      <p:pic>
        <p:nvPicPr>
          <p:cNvPr id="3" name="Picture 2">
            <a:extLst>
              <a:ext uri="{FF2B5EF4-FFF2-40B4-BE49-F238E27FC236}">
                <a16:creationId xmlns:a16="http://schemas.microsoft.com/office/drawing/2014/main" id="{E3BB0AA2-E8E6-C296-C156-050B01002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flipH="1">
            <a:off x="9644330" y="0"/>
            <a:ext cx="25476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59941FD-F81F-80D0-1E63-FDDFF2705A01}"/>
              </a:ext>
            </a:extLst>
          </p:cNvPr>
          <p:cNvSpPr/>
          <p:nvPr/>
        </p:nvSpPr>
        <p:spPr>
          <a:xfrm>
            <a:off x="2593411" y="841313"/>
            <a:ext cx="4466525" cy="485775"/>
          </a:xfrm>
          <a:prstGeom prst="roundRect">
            <a:avLst>
              <a:gd name="adj" fmla="val 2941"/>
            </a:avLst>
          </a:prstGeom>
          <a:solidFill>
            <a:srgbClr val="E4EEEF"/>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600" dirty="0">
                <a:solidFill>
                  <a:schemeClr val="accent1">
                    <a:lumMod val="75000"/>
                  </a:schemeClr>
                </a:solidFill>
                <a:latin typeface="Aptos Display" panose="020B0004020202020204" pitchFamily="34" charset="0"/>
              </a:rPr>
              <a:t>Governor General (representative of the Sovereign)</a:t>
            </a:r>
          </a:p>
        </p:txBody>
      </p:sp>
      <p:sp>
        <p:nvSpPr>
          <p:cNvPr id="6" name="Rectangle: Rounded Corners 5">
            <a:extLst>
              <a:ext uri="{FF2B5EF4-FFF2-40B4-BE49-F238E27FC236}">
                <a16:creationId xmlns:a16="http://schemas.microsoft.com/office/drawing/2014/main" id="{59971FA6-CAFE-FBE1-C64B-5B50A70DFB94}"/>
              </a:ext>
            </a:extLst>
          </p:cNvPr>
          <p:cNvSpPr/>
          <p:nvPr/>
        </p:nvSpPr>
        <p:spPr>
          <a:xfrm>
            <a:off x="6104689" y="1826841"/>
            <a:ext cx="1561566" cy="540000"/>
          </a:xfrm>
          <a:prstGeom prst="roundRect">
            <a:avLst>
              <a:gd name="adj" fmla="val 7495"/>
            </a:avLst>
          </a:prstGeom>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600" b="1" dirty="0">
                <a:latin typeface="Aptos Display" panose="020B0004020202020204" pitchFamily="34" charset="0"/>
              </a:rPr>
              <a:t>Executive</a:t>
            </a:r>
          </a:p>
        </p:txBody>
      </p:sp>
      <p:sp>
        <p:nvSpPr>
          <p:cNvPr id="7" name="Rectangle: Rounded Corners 6">
            <a:extLst>
              <a:ext uri="{FF2B5EF4-FFF2-40B4-BE49-F238E27FC236}">
                <a16:creationId xmlns:a16="http://schemas.microsoft.com/office/drawing/2014/main" id="{46B8B62E-95C5-8294-6941-0F110BD0668A}"/>
              </a:ext>
            </a:extLst>
          </p:cNvPr>
          <p:cNvSpPr/>
          <p:nvPr/>
        </p:nvSpPr>
        <p:spPr>
          <a:xfrm>
            <a:off x="2133601" y="1826841"/>
            <a:ext cx="1561566" cy="540000"/>
          </a:xfrm>
          <a:prstGeom prst="roundRect">
            <a:avLst>
              <a:gd name="adj" fmla="val 9013"/>
            </a:avLst>
          </a:prstGeom>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600" dirty="0">
                <a:latin typeface="Aptos Bold" panose="020B0004020202020204" pitchFamily="34" charset="0"/>
              </a:rPr>
              <a:t>Parliament</a:t>
            </a:r>
          </a:p>
        </p:txBody>
      </p:sp>
      <p:sp>
        <p:nvSpPr>
          <p:cNvPr id="8" name="Rectangle: Rounded Corners 7">
            <a:extLst>
              <a:ext uri="{FF2B5EF4-FFF2-40B4-BE49-F238E27FC236}">
                <a16:creationId xmlns:a16="http://schemas.microsoft.com/office/drawing/2014/main" id="{F5CF2ACF-B08D-155F-00A8-10A1231018F0}"/>
              </a:ext>
            </a:extLst>
          </p:cNvPr>
          <p:cNvSpPr/>
          <p:nvPr/>
        </p:nvSpPr>
        <p:spPr>
          <a:xfrm>
            <a:off x="1615256" y="2815497"/>
            <a:ext cx="3691073" cy="540000"/>
          </a:xfrm>
          <a:prstGeom prst="roundRect">
            <a:avLst>
              <a:gd name="adj" fmla="val 6834"/>
            </a:avLst>
          </a:prstGeom>
          <a:solidFill>
            <a:schemeClr val="accent5"/>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36000" bIns="36000" rtlCol="0" anchor="ctr"/>
          <a:lstStyle/>
          <a:p>
            <a:r>
              <a:rPr lang="en-NZ" sz="1600" b="1" dirty="0">
                <a:solidFill>
                  <a:schemeClr val="accent1">
                    <a:lumMod val="75000"/>
                  </a:schemeClr>
                </a:solidFill>
                <a:latin typeface="Aptos Display" panose="020B0004020202020204" pitchFamily="34" charset="0"/>
              </a:rPr>
              <a:t>House of representatives</a:t>
            </a:r>
          </a:p>
        </p:txBody>
      </p:sp>
      <p:sp>
        <p:nvSpPr>
          <p:cNvPr id="9" name="Rectangle: Rounded Corners 8">
            <a:extLst>
              <a:ext uri="{FF2B5EF4-FFF2-40B4-BE49-F238E27FC236}">
                <a16:creationId xmlns:a16="http://schemas.microsoft.com/office/drawing/2014/main" id="{DE9385B5-E16C-3184-AC4A-C1DFD2DE4780}"/>
              </a:ext>
            </a:extLst>
          </p:cNvPr>
          <p:cNvSpPr/>
          <p:nvPr/>
        </p:nvSpPr>
        <p:spPr>
          <a:xfrm>
            <a:off x="6272448" y="2804434"/>
            <a:ext cx="1226048" cy="540000"/>
          </a:xfrm>
          <a:prstGeom prst="roundRect">
            <a:avLst>
              <a:gd name="adj" fmla="val 8131"/>
            </a:avLst>
          </a:prstGeom>
          <a:solidFill>
            <a:schemeClr val="accent4"/>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600" b="1" dirty="0">
                <a:latin typeface="Aptos Display" panose="020B0004020202020204" pitchFamily="34" charset="0"/>
              </a:rPr>
              <a:t>Ministers</a:t>
            </a:r>
          </a:p>
        </p:txBody>
      </p:sp>
      <p:sp>
        <p:nvSpPr>
          <p:cNvPr id="10" name="Rectangle: Rounded Corners 9">
            <a:extLst>
              <a:ext uri="{FF2B5EF4-FFF2-40B4-BE49-F238E27FC236}">
                <a16:creationId xmlns:a16="http://schemas.microsoft.com/office/drawing/2014/main" id="{B5302F64-5C1A-425E-A0FB-C5ECBEA4E688}"/>
              </a:ext>
            </a:extLst>
          </p:cNvPr>
          <p:cNvSpPr/>
          <p:nvPr/>
        </p:nvSpPr>
        <p:spPr>
          <a:xfrm>
            <a:off x="5850473" y="4054459"/>
            <a:ext cx="1764000" cy="468000"/>
          </a:xfrm>
          <a:prstGeom prst="roundRect">
            <a:avLst>
              <a:gd name="adj" fmla="val 7397"/>
            </a:avLst>
          </a:prstGeom>
          <a:solidFill>
            <a:srgbClr val="252165"/>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200">
                <a:latin typeface="Aptos Bold" panose="020B0004020202020204" pitchFamily="34" charset="0"/>
              </a:rPr>
              <a:t>Government agencies</a:t>
            </a:r>
          </a:p>
        </p:txBody>
      </p:sp>
      <p:sp>
        <p:nvSpPr>
          <p:cNvPr id="11" name="Rectangle: Rounded Corners 10">
            <a:extLst>
              <a:ext uri="{FF2B5EF4-FFF2-40B4-BE49-F238E27FC236}">
                <a16:creationId xmlns:a16="http://schemas.microsoft.com/office/drawing/2014/main" id="{42892C88-3F64-5286-B39A-6E4AD322B038}"/>
              </a:ext>
            </a:extLst>
          </p:cNvPr>
          <p:cNvSpPr/>
          <p:nvPr/>
        </p:nvSpPr>
        <p:spPr>
          <a:xfrm>
            <a:off x="7812020" y="4054459"/>
            <a:ext cx="1380106" cy="468000"/>
          </a:xfrm>
          <a:prstGeom prst="roundRect">
            <a:avLst>
              <a:gd name="adj" fmla="val 10290"/>
            </a:avLst>
          </a:prstGeom>
          <a:solidFill>
            <a:schemeClr val="accent2"/>
          </a:solid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200">
                <a:latin typeface="Aptos Bold" panose="020B0004020202020204" pitchFamily="34" charset="0"/>
              </a:rPr>
              <a:t>Local government</a:t>
            </a:r>
          </a:p>
        </p:txBody>
      </p:sp>
      <p:cxnSp>
        <p:nvCxnSpPr>
          <p:cNvPr id="19" name="Connector: Elbow 18">
            <a:extLst>
              <a:ext uri="{FF2B5EF4-FFF2-40B4-BE49-F238E27FC236}">
                <a16:creationId xmlns:a16="http://schemas.microsoft.com/office/drawing/2014/main" id="{79541C70-C57F-1B48-B7F1-91CB7201107E}"/>
              </a:ext>
            </a:extLst>
          </p:cNvPr>
          <p:cNvCxnSpPr>
            <a:cxnSpLocks/>
          </p:cNvCxnSpPr>
          <p:nvPr/>
        </p:nvCxnSpPr>
        <p:spPr>
          <a:xfrm flipV="1">
            <a:off x="3610003" y="4282301"/>
            <a:ext cx="2196000" cy="1116000"/>
          </a:xfrm>
          <a:prstGeom prst="bentConnector3">
            <a:avLst>
              <a:gd name="adj1" fmla="val 163"/>
            </a:avLst>
          </a:prstGeom>
          <a:ln w="19050">
            <a:solidFill>
              <a:srgbClr val="252165"/>
            </a:solidFill>
            <a:headEnd type="oval" w="sm" len="sm"/>
            <a:tailEnd type="triangle"/>
          </a:ln>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59967C96-F3BC-64E6-870C-A530093425C6}"/>
              </a:ext>
            </a:extLst>
          </p:cNvPr>
          <p:cNvCxnSpPr>
            <a:cxnSpLocks/>
          </p:cNvCxnSpPr>
          <p:nvPr/>
        </p:nvCxnSpPr>
        <p:spPr>
          <a:xfrm rot="5400000" flipH="1" flipV="1">
            <a:off x="6089783" y="4571426"/>
            <a:ext cx="828000" cy="828000"/>
          </a:xfrm>
          <a:prstGeom prst="bentConnector3">
            <a:avLst>
              <a:gd name="adj1" fmla="val 52337"/>
            </a:avLst>
          </a:prstGeom>
          <a:ln w="19050">
            <a:solidFill>
              <a:srgbClr val="252165"/>
            </a:solidFill>
            <a:headEnd type="oval" w="sm" len="sm"/>
            <a:tailEnd type="triangle"/>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0A1B39FA-7232-18F7-6501-CDF17D7E3D0A}"/>
              </a:ext>
            </a:extLst>
          </p:cNvPr>
          <p:cNvCxnSpPr>
            <a:cxnSpLocks/>
          </p:cNvCxnSpPr>
          <p:nvPr/>
        </p:nvCxnSpPr>
        <p:spPr>
          <a:xfrm>
            <a:off x="6917783" y="4963840"/>
            <a:ext cx="837710" cy="432000"/>
          </a:xfrm>
          <a:prstGeom prst="bentConnector3">
            <a:avLst>
              <a:gd name="adj1" fmla="val 101545"/>
            </a:avLst>
          </a:prstGeom>
          <a:ln w="19050">
            <a:solidFill>
              <a:srgbClr val="252165"/>
            </a:solidFill>
            <a:headEnd w="sm" len="sm"/>
            <a:tailEnd type="oval" w="sm" len="sm"/>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E665D76-3363-6FE3-1C5E-5E1B1CBA29B5}"/>
              </a:ext>
            </a:extLst>
          </p:cNvPr>
          <p:cNvCxnSpPr>
            <a:cxnSpLocks/>
          </p:cNvCxnSpPr>
          <p:nvPr/>
        </p:nvCxnSpPr>
        <p:spPr>
          <a:xfrm flipV="1">
            <a:off x="3431921" y="3496196"/>
            <a:ext cx="0" cy="1902105"/>
          </a:xfrm>
          <a:prstGeom prst="straightConnector1">
            <a:avLst/>
          </a:prstGeom>
          <a:ln w="22225">
            <a:headEnd type="oval" w="sm" len="sm"/>
            <a:tailEnd type="triangle"/>
          </a:ln>
        </p:spPr>
        <p:style>
          <a:lnRef idx="2">
            <a:schemeClr val="accent5"/>
          </a:lnRef>
          <a:fillRef idx="0">
            <a:schemeClr val="accent5"/>
          </a:fillRef>
          <a:effectRef idx="1">
            <a:schemeClr val="accent5"/>
          </a:effectRef>
          <a:fontRef idx="minor">
            <a:schemeClr val="tx1"/>
          </a:fontRef>
        </p:style>
      </p:cxnSp>
      <p:cxnSp>
        <p:nvCxnSpPr>
          <p:cNvPr id="36" name="Connector: Elbow 35">
            <a:extLst>
              <a:ext uri="{FF2B5EF4-FFF2-40B4-BE49-F238E27FC236}">
                <a16:creationId xmlns:a16="http://schemas.microsoft.com/office/drawing/2014/main" id="{B4F019D6-2B7A-10FC-BFEB-F65EDE641CA6}"/>
              </a:ext>
            </a:extLst>
          </p:cNvPr>
          <p:cNvCxnSpPr>
            <a:cxnSpLocks/>
          </p:cNvCxnSpPr>
          <p:nvPr/>
        </p:nvCxnSpPr>
        <p:spPr>
          <a:xfrm>
            <a:off x="4826673" y="1462909"/>
            <a:ext cx="1092680" cy="613535"/>
          </a:xfrm>
          <a:prstGeom prst="bentConnector3">
            <a:avLst>
              <a:gd name="adj1" fmla="val -1008"/>
            </a:avLst>
          </a:prstGeom>
          <a:ln w="19050">
            <a:solidFill>
              <a:schemeClr val="accent1"/>
            </a:solidFill>
            <a:headEnd type="oval" w="sm" len="sm"/>
            <a:tailEnd type="oval" w="sm" len="sm"/>
          </a:ln>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83D3E604-82E4-F9BB-99F9-72D508A00A12}"/>
              </a:ext>
            </a:extLst>
          </p:cNvPr>
          <p:cNvCxnSpPr>
            <a:cxnSpLocks/>
          </p:cNvCxnSpPr>
          <p:nvPr/>
        </p:nvCxnSpPr>
        <p:spPr>
          <a:xfrm>
            <a:off x="3927775" y="2076444"/>
            <a:ext cx="898899" cy="0"/>
          </a:xfrm>
          <a:prstGeom prst="line">
            <a:avLst/>
          </a:prstGeom>
          <a:ln w="19050">
            <a:solidFill>
              <a:schemeClr val="accent1"/>
            </a:solidFill>
            <a:headEnd type="oval" w="sm" len="sm"/>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CD4BA55-DAFA-3CA4-DA45-DB39F8D3F3C2}"/>
              </a:ext>
            </a:extLst>
          </p:cNvPr>
          <p:cNvSpPr txBox="1"/>
          <p:nvPr/>
        </p:nvSpPr>
        <p:spPr>
          <a:xfrm>
            <a:off x="5063769" y="3971216"/>
            <a:ext cx="982138" cy="215444"/>
          </a:xfrm>
          <a:prstGeom prst="rect">
            <a:avLst/>
          </a:prstGeom>
          <a:noFill/>
        </p:spPr>
        <p:txBody>
          <a:bodyPr wrap="square" lIns="0" tIns="0" rIns="0" bIns="0" rtlCol="0">
            <a:spAutoFit/>
          </a:bodyPr>
          <a:lstStyle/>
          <a:p>
            <a:r>
              <a:rPr lang="en-NZ" sz="1400">
                <a:solidFill>
                  <a:srgbClr val="252165"/>
                </a:solidFill>
              </a:rPr>
              <a:t>Monitor</a:t>
            </a:r>
          </a:p>
        </p:txBody>
      </p:sp>
      <p:sp>
        <p:nvSpPr>
          <p:cNvPr id="45" name="TextBox 44">
            <a:extLst>
              <a:ext uri="{FF2B5EF4-FFF2-40B4-BE49-F238E27FC236}">
                <a16:creationId xmlns:a16="http://schemas.microsoft.com/office/drawing/2014/main" id="{558079F5-8A59-AD26-8B4F-4F30847D82E2}"/>
              </a:ext>
            </a:extLst>
          </p:cNvPr>
          <p:cNvSpPr txBox="1"/>
          <p:nvPr/>
        </p:nvSpPr>
        <p:spPr>
          <a:xfrm>
            <a:off x="7156195" y="4642557"/>
            <a:ext cx="982138" cy="215444"/>
          </a:xfrm>
          <a:prstGeom prst="rect">
            <a:avLst/>
          </a:prstGeom>
          <a:noFill/>
        </p:spPr>
        <p:txBody>
          <a:bodyPr wrap="square" lIns="0" tIns="0" rIns="0" bIns="0" rtlCol="0">
            <a:spAutoFit/>
          </a:bodyPr>
          <a:lstStyle/>
          <a:p>
            <a:r>
              <a:rPr lang="en-NZ" sz="1400">
                <a:solidFill>
                  <a:srgbClr val="252165"/>
                </a:solidFill>
              </a:rPr>
              <a:t>Monitor</a:t>
            </a:r>
          </a:p>
        </p:txBody>
      </p:sp>
      <p:sp>
        <p:nvSpPr>
          <p:cNvPr id="46" name="TextBox 45">
            <a:extLst>
              <a:ext uri="{FF2B5EF4-FFF2-40B4-BE49-F238E27FC236}">
                <a16:creationId xmlns:a16="http://schemas.microsoft.com/office/drawing/2014/main" id="{37114EAB-05DC-6C86-FA67-8E88CE6C793C}"/>
              </a:ext>
            </a:extLst>
          </p:cNvPr>
          <p:cNvSpPr txBox="1"/>
          <p:nvPr/>
        </p:nvSpPr>
        <p:spPr>
          <a:xfrm>
            <a:off x="2782755" y="3971216"/>
            <a:ext cx="561622" cy="215444"/>
          </a:xfrm>
          <a:prstGeom prst="rect">
            <a:avLst/>
          </a:prstGeom>
          <a:noFill/>
        </p:spPr>
        <p:txBody>
          <a:bodyPr wrap="square" lIns="0" tIns="0" rIns="0" bIns="0" rtlCol="0">
            <a:spAutoFit/>
          </a:bodyPr>
          <a:lstStyle/>
          <a:p>
            <a:r>
              <a:rPr lang="en-NZ" sz="1400">
                <a:solidFill>
                  <a:schemeClr val="accent5">
                    <a:lumMod val="75000"/>
                  </a:schemeClr>
                </a:solidFill>
              </a:rPr>
              <a:t>Advise</a:t>
            </a:r>
          </a:p>
        </p:txBody>
      </p:sp>
      <p:sp>
        <p:nvSpPr>
          <p:cNvPr id="71" name="Rectangle: Rounded Corners 70">
            <a:extLst>
              <a:ext uri="{FF2B5EF4-FFF2-40B4-BE49-F238E27FC236}">
                <a16:creationId xmlns:a16="http://schemas.microsoft.com/office/drawing/2014/main" id="{E5E0D588-5CAA-EFD1-C0B6-82392E44533F}"/>
              </a:ext>
            </a:extLst>
          </p:cNvPr>
          <p:cNvSpPr/>
          <p:nvPr/>
        </p:nvSpPr>
        <p:spPr>
          <a:xfrm>
            <a:off x="4128620" y="2809697"/>
            <a:ext cx="1221109" cy="540000"/>
          </a:xfrm>
          <a:prstGeom prst="roundRect">
            <a:avLst>
              <a:gd name="adj" fmla="val 2941"/>
            </a:avLst>
          </a:prstGeom>
          <a:pattFill prst="wdUpDiag">
            <a:fgClr>
              <a:schemeClr val="accent4"/>
            </a:fgClr>
            <a:bgClr>
              <a:schemeClr val="accent5"/>
            </a:bgClr>
          </a:pattFill>
          <a:ln>
            <a:noFill/>
          </a:ln>
          <a:effectLst>
            <a:outerShdw blurRad="50800" dist="38100" dir="2700000" algn="tl"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NZ" sz="1400" b="1">
              <a:latin typeface="Aptos Display" panose="020B0004020202020204" pitchFamily="34" charset="0"/>
            </a:endParaRPr>
          </a:p>
        </p:txBody>
      </p:sp>
      <p:cxnSp>
        <p:nvCxnSpPr>
          <p:cNvPr id="72" name="Straight Connector 71">
            <a:extLst>
              <a:ext uri="{FF2B5EF4-FFF2-40B4-BE49-F238E27FC236}">
                <a16:creationId xmlns:a16="http://schemas.microsoft.com/office/drawing/2014/main" id="{99219719-55B2-DCF9-6E2F-D9646DD9D3EC}"/>
              </a:ext>
            </a:extLst>
          </p:cNvPr>
          <p:cNvCxnSpPr>
            <a:cxnSpLocks/>
          </p:cNvCxnSpPr>
          <p:nvPr/>
        </p:nvCxnSpPr>
        <p:spPr>
          <a:xfrm>
            <a:off x="6885472" y="2427727"/>
            <a:ext cx="0" cy="324000"/>
          </a:xfrm>
          <a:prstGeom prst="line">
            <a:avLst/>
          </a:prstGeom>
          <a:ln w="19050">
            <a:solidFill>
              <a:schemeClr val="accent1"/>
            </a:solidFill>
            <a:headEnd type="oval" w="sm" len="sm"/>
            <a:tailEnd type="oval" w="sm" len="sm"/>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C7AA545-B22D-1FF1-7A41-E6E16C3CF7B5}"/>
              </a:ext>
            </a:extLst>
          </p:cNvPr>
          <p:cNvCxnSpPr>
            <a:cxnSpLocks/>
          </p:cNvCxnSpPr>
          <p:nvPr/>
        </p:nvCxnSpPr>
        <p:spPr>
          <a:xfrm>
            <a:off x="6885472" y="3428415"/>
            <a:ext cx="0" cy="540000"/>
          </a:xfrm>
          <a:prstGeom prst="line">
            <a:avLst/>
          </a:prstGeom>
          <a:ln w="19050">
            <a:solidFill>
              <a:schemeClr val="accent1"/>
            </a:solidFill>
            <a:headEnd type="oval" w="sm" len="sm"/>
            <a:tailEnd type="oval" w="sm" len="sm"/>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6E09131-9DCF-E818-5C24-1472B7C74DCB}"/>
              </a:ext>
            </a:extLst>
          </p:cNvPr>
          <p:cNvCxnSpPr>
            <a:cxnSpLocks/>
          </p:cNvCxnSpPr>
          <p:nvPr/>
        </p:nvCxnSpPr>
        <p:spPr>
          <a:xfrm>
            <a:off x="6885472" y="1410331"/>
            <a:ext cx="0" cy="360000"/>
          </a:xfrm>
          <a:prstGeom prst="line">
            <a:avLst/>
          </a:prstGeom>
          <a:ln w="19050">
            <a:solidFill>
              <a:schemeClr val="accent1"/>
            </a:solidFill>
            <a:headEnd type="oval" w="sm" len="sm"/>
            <a:tailEnd type="oval" w="sm" len="sm"/>
          </a:ln>
        </p:spPr>
        <p:style>
          <a:lnRef idx="2">
            <a:schemeClr val="accent1"/>
          </a:lnRef>
          <a:fillRef idx="0">
            <a:schemeClr val="accent1"/>
          </a:fillRef>
          <a:effectRef idx="1">
            <a:schemeClr val="accent1"/>
          </a:effectRef>
          <a:fontRef idx="minor">
            <a:schemeClr val="tx1"/>
          </a:fontRef>
        </p:style>
      </p:cxnSp>
      <p:pic>
        <p:nvPicPr>
          <p:cNvPr id="24" name="Picture 23" descr="A close-up of a black background&#10;&#10;AI-generated content may be incorrect.">
            <a:extLst>
              <a:ext uri="{FF2B5EF4-FFF2-40B4-BE49-F238E27FC236}">
                <a16:creationId xmlns:a16="http://schemas.microsoft.com/office/drawing/2014/main" id="{FC04AF8F-8A9D-E504-E57D-EBF2274B6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51" y="328976"/>
            <a:ext cx="2884122" cy="328491"/>
          </a:xfrm>
          <a:prstGeom prst="rect">
            <a:avLst/>
          </a:prstGeom>
        </p:spPr>
      </p:pic>
      <p:sp>
        <p:nvSpPr>
          <p:cNvPr id="26" name="Subtitle 2">
            <a:extLst>
              <a:ext uri="{FF2B5EF4-FFF2-40B4-BE49-F238E27FC236}">
                <a16:creationId xmlns:a16="http://schemas.microsoft.com/office/drawing/2014/main" id="{CBA0ACC0-426F-1262-3BC7-45E133183BBC}"/>
              </a:ext>
            </a:extLst>
          </p:cNvPr>
          <p:cNvSpPr txBox="1">
            <a:spLocks/>
          </p:cNvSpPr>
          <p:nvPr/>
        </p:nvSpPr>
        <p:spPr>
          <a:xfrm>
            <a:off x="9819712" y="233599"/>
            <a:ext cx="2196903" cy="607714"/>
          </a:xfrm>
          <a:prstGeom prst="rect">
            <a:avLst/>
          </a:prstGeom>
          <a:solidFill>
            <a:schemeClr val="tx1"/>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1600" dirty="0" err="1">
                <a:solidFill>
                  <a:srgbClr val="FFFFFF"/>
                </a:solidFill>
                <a:latin typeface="+mn-lt"/>
              </a:rPr>
              <a:t>Ngātoroirangi</a:t>
            </a:r>
            <a:r>
              <a:rPr lang="en-NZ" sz="1600" dirty="0">
                <a:solidFill>
                  <a:srgbClr val="FFFFFF"/>
                </a:solidFill>
                <a:latin typeface="+mn-lt"/>
              </a:rPr>
              <a:t> Mine Bay Māori Rock Carvings</a:t>
            </a:r>
          </a:p>
        </p:txBody>
      </p:sp>
    </p:spTree>
    <p:extLst>
      <p:ext uri="{BB962C8B-B14F-4D97-AF65-F5344CB8AC3E}">
        <p14:creationId xmlns:p14="http://schemas.microsoft.com/office/powerpoint/2010/main" val="7174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2"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500"/>
                                        <p:tgtEl>
                                          <p:spTgt spid="42"/>
                                        </p:tgtEl>
                                      </p:cBhvr>
                                    </p:animEffect>
                                  </p:childTnLst>
                                </p:cTn>
                              </p:par>
                              <p:par>
                                <p:cTn id="19" presetID="22" presetClass="entr" presetSubtype="1"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22" presetClass="entr" presetSubtype="2" fill="hold" nodeType="with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1000"/>
                                        <p:tgtEl>
                                          <p:spTgt spid="20"/>
                                        </p:tgtEl>
                                      </p:cBhvr>
                                    </p:animEffect>
                                  </p:childTnLst>
                                </p:cTn>
                              </p:par>
                              <p:par>
                                <p:cTn id="44" presetID="22" presetClass="entr" presetSubtype="2" fill="hold" nodeType="withEffect">
                                  <p:stCondLst>
                                    <p:cond delay="50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1000"/>
                                        <p:tgtEl>
                                          <p:spTgt spid="17"/>
                                        </p:tgtEl>
                                      </p:cBhvr>
                                    </p:animEffect>
                                  </p:childTnLst>
                                </p:cTn>
                              </p:par>
                              <p:par>
                                <p:cTn id="47" presetID="22" presetClass="entr" presetSubtype="2" fill="hold" grpId="0" nodeType="withEffect">
                                  <p:stCondLst>
                                    <p:cond delay="1250"/>
                                  </p:stCondLst>
                                  <p:childTnLst>
                                    <p:set>
                                      <p:cBhvr>
                                        <p:cTn id="48" dur="1" fill="hold">
                                          <p:stCondLst>
                                            <p:cond delay="0"/>
                                          </p:stCondLst>
                                        </p:cTn>
                                        <p:tgtEl>
                                          <p:spTgt spid="71"/>
                                        </p:tgtEl>
                                        <p:attrNameLst>
                                          <p:attrName>style.visibility</p:attrName>
                                        </p:attrNameLst>
                                      </p:cBhvr>
                                      <p:to>
                                        <p:strVal val="visible"/>
                                      </p:to>
                                    </p:set>
                                    <p:animEffect transition="in" filter="wipe(right)">
                                      <p:cBhvr>
                                        <p:cTn id="49" dur="1750"/>
                                        <p:tgtEl>
                                          <p:spTgt spid="7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22" presetClass="entr" presetSubtype="1" fill="hold"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up)">
                                      <p:cBhvr>
                                        <p:cTn id="60" dur="500"/>
                                        <p:tgtEl>
                                          <p:spTgt spid="8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1500"/>
                                        <p:tgtEl>
                                          <p:spTgt spid="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childTnLst>
                                </p:cTn>
                              </p:par>
                              <p:par>
                                <p:cTn id="74" presetID="22" presetClass="entr" presetSubtype="4"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8"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childTnLst>
                                </p:cTn>
                              </p:par>
                              <p:par>
                                <p:cTn id="94" presetID="22" presetClass="entr" presetSubtype="8" fill="hold" nodeType="withEffect">
                                  <p:stCondLst>
                                    <p:cond delay="500"/>
                                  </p:stCondLst>
                                  <p:childTnLst>
                                    <p:set>
                                      <p:cBhvr>
                                        <p:cTn id="95" dur="1" fill="hold">
                                          <p:stCondLst>
                                            <p:cond delay="0"/>
                                          </p:stCondLst>
                                        </p:cTn>
                                        <p:tgtEl>
                                          <p:spTgt spid="23"/>
                                        </p:tgtEl>
                                        <p:attrNameLst>
                                          <p:attrName>style.visibility</p:attrName>
                                        </p:attrNameLst>
                                      </p:cBhvr>
                                      <p:to>
                                        <p:strVal val="visible"/>
                                      </p:to>
                                    </p:set>
                                    <p:animEffect transition="in" filter="wipe(left)">
                                      <p:cBhvr>
                                        <p:cTn id="96" dur="500"/>
                                        <p:tgtEl>
                                          <p:spTgt spid="23"/>
                                        </p:tgtEl>
                                      </p:cBhvr>
                                    </p:animEffect>
                                  </p:childTnLst>
                                </p:cTn>
                              </p:par>
                              <p:par>
                                <p:cTn id="97" presetID="22" presetClass="entr" presetSubtype="2" fill="hold" nodeType="withEffect">
                                  <p:stCondLst>
                                    <p:cond delay="500"/>
                                  </p:stCondLst>
                                  <p:childTnLst>
                                    <p:set>
                                      <p:cBhvr>
                                        <p:cTn id="98" dur="1" fill="hold">
                                          <p:stCondLst>
                                            <p:cond delay="0"/>
                                          </p:stCondLst>
                                        </p:cTn>
                                        <p:tgtEl>
                                          <p:spTgt spid="30"/>
                                        </p:tgtEl>
                                        <p:attrNameLst>
                                          <p:attrName>style.visibility</p:attrName>
                                        </p:attrNameLst>
                                      </p:cBhvr>
                                      <p:to>
                                        <p:strVal val="visible"/>
                                      </p:to>
                                    </p:set>
                                    <p:animEffect transition="in" filter="wipe(right)">
                                      <p:cBhvr>
                                        <p:cTn id="99" dur="500"/>
                                        <p:tgtEl>
                                          <p:spTgt spid="30"/>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2" grpId="0" animBg="1"/>
      <p:bldP spid="14" grpId="0" animBg="1"/>
      <p:bldP spid="15" grpId="0" animBg="1"/>
      <p:bldP spid="48" grpId="0"/>
      <p:bldP spid="2" grpId="0" animBg="1"/>
      <p:bldP spid="6" grpId="0" animBg="1"/>
      <p:bldP spid="7" grpId="0" animBg="1"/>
      <p:bldP spid="8" grpId="0" animBg="1"/>
      <p:bldP spid="9" grpId="0" animBg="1"/>
      <p:bldP spid="10" grpId="0" animBg="1"/>
      <p:bldP spid="11" grpId="0" animBg="1"/>
      <p:bldP spid="44" grpId="0"/>
      <p:bldP spid="45" grpId="0"/>
      <p:bldP spid="46" grpId="0"/>
      <p:bldP spid="71"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D9806C-395A-CCCF-58DB-562599151AB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4C79F94-7F8D-664D-DB45-DD250F2A3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33" y="919994"/>
            <a:ext cx="3711696" cy="5306280"/>
          </a:xfrm>
          <a:prstGeom prst="rect">
            <a:avLst/>
          </a:prstGeom>
          <a:ln w="12700">
            <a:solidFill>
              <a:schemeClr val="accent4"/>
            </a:solidFill>
          </a:ln>
          <a:effectLst>
            <a:outerShdw blurRad="254000" dist="381000" dir="3000000" sx="90000" sy="90000" algn="ctr" rotWithShape="0">
              <a:schemeClr val="accent1">
                <a:alpha val="15000"/>
              </a:schemeClr>
            </a:outerShdw>
          </a:effectLst>
        </p:spPr>
      </p:pic>
      <p:pic>
        <p:nvPicPr>
          <p:cNvPr id="4" name="Picture 3" descr="A close-up of a book cover&#10;&#10;AI-generated content may be incorrect.">
            <a:extLst>
              <a:ext uri="{FF2B5EF4-FFF2-40B4-BE49-F238E27FC236}">
                <a16:creationId xmlns:a16="http://schemas.microsoft.com/office/drawing/2014/main" id="{E2535EFF-7A23-B1D5-EF71-E9DD2EBD7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244" y="1005054"/>
            <a:ext cx="3716969" cy="5306280"/>
          </a:xfrm>
          <a:prstGeom prst="rect">
            <a:avLst/>
          </a:prstGeom>
          <a:ln w="6350">
            <a:solidFill>
              <a:schemeClr val="accent4"/>
            </a:solidFill>
          </a:ln>
          <a:effectLst>
            <a:outerShdw blurRad="254000" dist="381000" dir="3000000" sx="90000" sy="90000" algn="ctr" rotWithShape="0">
              <a:schemeClr val="accent1">
                <a:alpha val="15000"/>
              </a:schemeClr>
            </a:outerShdw>
          </a:effectLst>
        </p:spPr>
      </p:pic>
      <p:pic>
        <p:nvPicPr>
          <p:cNvPr id="6" name="Picture 5" descr="A screenshot of a phone&#10;&#10;AI-generated content may be incorrect.">
            <a:extLst>
              <a:ext uri="{FF2B5EF4-FFF2-40B4-BE49-F238E27FC236}">
                <a16:creationId xmlns:a16="http://schemas.microsoft.com/office/drawing/2014/main" id="{5D35811B-4E72-B504-66AD-BAE94433B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185" y="1113899"/>
            <a:ext cx="3728652" cy="5306280"/>
          </a:xfrm>
          <a:prstGeom prst="rect">
            <a:avLst/>
          </a:prstGeom>
          <a:ln w="6350">
            <a:solidFill>
              <a:schemeClr val="accent4"/>
            </a:solidFill>
          </a:ln>
          <a:effectLst>
            <a:outerShdw blurRad="254000" dist="381000" dir="3000000" sx="90000" sy="90000" algn="ctr" rotWithShape="0">
              <a:schemeClr val="accent1">
                <a:alpha val="15000"/>
              </a:schemeClr>
            </a:outerShdw>
          </a:effectLst>
        </p:spPr>
      </p:pic>
      <p:pic>
        <p:nvPicPr>
          <p:cNvPr id="8" name="Picture 7" descr="A screenshot of a website&#10;&#10;AI-generated content may be incorrect.">
            <a:extLst>
              <a:ext uri="{FF2B5EF4-FFF2-40B4-BE49-F238E27FC236}">
                <a16:creationId xmlns:a16="http://schemas.microsoft.com/office/drawing/2014/main" id="{A2EA57FF-6A26-9E3A-AA8A-0BB6DD31C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012" y="1222744"/>
            <a:ext cx="3666357" cy="5306280"/>
          </a:xfrm>
          <a:prstGeom prst="rect">
            <a:avLst/>
          </a:prstGeom>
          <a:ln w="6350">
            <a:solidFill>
              <a:schemeClr val="accent4"/>
            </a:solidFill>
          </a:ln>
          <a:effectLst>
            <a:outerShdw blurRad="254000" dist="381000" dir="3000000" sx="90000" sy="90000" algn="ctr" rotWithShape="0">
              <a:schemeClr val="accent1">
                <a:alpha val="15000"/>
              </a:schemeClr>
            </a:outerShdw>
          </a:effectLst>
        </p:spPr>
      </p:pic>
      <p:sp>
        <p:nvSpPr>
          <p:cNvPr id="3" name="Date Placeholder 3">
            <a:extLst>
              <a:ext uri="{FF2B5EF4-FFF2-40B4-BE49-F238E27FC236}">
                <a16:creationId xmlns:a16="http://schemas.microsoft.com/office/drawing/2014/main" id="{F1FE7A1E-5141-A808-A119-A5928B09A709}"/>
              </a:ext>
            </a:extLst>
          </p:cNvPr>
          <p:cNvSpPr txBox="1">
            <a:spLocks/>
          </p:cNvSpPr>
          <p:nvPr/>
        </p:nvSpPr>
        <p:spPr>
          <a:xfrm>
            <a:off x="6836574" y="328976"/>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45545F"/>
                </a:solidFill>
              </a:rPr>
              <a:t>INTOSAI Working Group on Environmental Auditing Conference</a:t>
            </a:r>
          </a:p>
        </p:txBody>
      </p:sp>
      <p:pic>
        <p:nvPicPr>
          <p:cNvPr id="7" name="Picture 6" descr="A close-up of a black background&#10;&#10;AI-generated content may be incorrect.">
            <a:extLst>
              <a:ext uri="{FF2B5EF4-FFF2-40B4-BE49-F238E27FC236}">
                <a16:creationId xmlns:a16="http://schemas.microsoft.com/office/drawing/2014/main" id="{0D027D29-172B-E78B-CB29-4A03BBB674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351" y="328976"/>
            <a:ext cx="2884122" cy="328491"/>
          </a:xfrm>
          <a:prstGeom prst="rect">
            <a:avLst/>
          </a:prstGeom>
        </p:spPr>
      </p:pic>
    </p:spTree>
    <p:extLst>
      <p:ext uri="{BB962C8B-B14F-4D97-AF65-F5344CB8AC3E}">
        <p14:creationId xmlns:p14="http://schemas.microsoft.com/office/powerpoint/2010/main" val="29482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79993-1845-5530-DD2D-F5AEDEBD68E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1A5AB90A-789D-D87F-2F71-E713AB27DB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5480" y="1"/>
            <a:ext cx="6251481" cy="6902144"/>
          </a:xfrm>
          <a:prstGeom prst="rect">
            <a:avLst/>
          </a:prstGeom>
        </p:spPr>
      </p:pic>
      <p:sp>
        <p:nvSpPr>
          <p:cNvPr id="10" name="Subtitle 2">
            <a:extLst>
              <a:ext uri="{FF2B5EF4-FFF2-40B4-BE49-F238E27FC236}">
                <a16:creationId xmlns:a16="http://schemas.microsoft.com/office/drawing/2014/main" id="{39A3FF64-AC5A-F098-7FE4-CD62E4F04B60}"/>
              </a:ext>
            </a:extLst>
          </p:cNvPr>
          <p:cNvSpPr>
            <a:spLocks noGrp="1"/>
          </p:cNvSpPr>
          <p:nvPr>
            <p:ph type="subTitle" idx="4294967295"/>
          </p:nvPr>
        </p:nvSpPr>
        <p:spPr>
          <a:xfrm>
            <a:off x="6559747" y="2180482"/>
            <a:ext cx="5178515" cy="1292662"/>
          </a:xfrm>
        </p:spPr>
        <p:txBody>
          <a:bodyPr vert="horz" wrap="square" lIns="0" tIns="0" rIns="0" bIns="0" rtlCol="0" anchor="t">
            <a:spAutoFit/>
          </a:bodyPr>
          <a:lstStyle/>
          <a:p>
            <a:pPr marL="360000" indent="-342900" algn="l">
              <a:lnSpc>
                <a:spcPct val="100000"/>
              </a:lnSpc>
              <a:spcBef>
                <a:spcPts val="0"/>
              </a:spcBef>
              <a:buFont typeface="Arial" panose="020B0604020202020204" pitchFamily="34" charset="0"/>
              <a:buChar char="•"/>
            </a:pPr>
            <a:r>
              <a:rPr lang="en-US" sz="2800" dirty="0">
                <a:solidFill>
                  <a:schemeClr val="tx2"/>
                </a:solidFill>
                <a:latin typeface="+mj-lt"/>
              </a:rPr>
              <a:t>the reasonableness of the Government's choice of environmental outcomes</a:t>
            </a:r>
          </a:p>
        </p:txBody>
      </p:sp>
      <p:sp>
        <p:nvSpPr>
          <p:cNvPr id="4" name="Subtitle 2">
            <a:extLst>
              <a:ext uri="{FF2B5EF4-FFF2-40B4-BE49-F238E27FC236}">
                <a16:creationId xmlns:a16="http://schemas.microsoft.com/office/drawing/2014/main" id="{48D2FDE9-D98E-7D96-C18A-389E449DBCA5}"/>
              </a:ext>
            </a:extLst>
          </p:cNvPr>
          <p:cNvSpPr txBox="1">
            <a:spLocks/>
          </p:cNvSpPr>
          <p:nvPr/>
        </p:nvSpPr>
        <p:spPr>
          <a:xfrm>
            <a:off x="6559748" y="4963022"/>
            <a:ext cx="5178514" cy="861774"/>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60000" indent="-342900" algn="l">
              <a:lnSpc>
                <a:spcPct val="100000"/>
              </a:lnSpc>
              <a:spcBef>
                <a:spcPts val="0"/>
              </a:spcBef>
              <a:buFont typeface="Arial" panose="020B0604020202020204" pitchFamily="34" charset="0"/>
              <a:buChar char="•"/>
            </a:pPr>
            <a:r>
              <a:rPr lang="en-US" sz="2800" dirty="0">
                <a:solidFill>
                  <a:schemeClr val="tx2"/>
                </a:solidFill>
              </a:rPr>
              <a:t>whether whatever is being spent is being spent effectively</a:t>
            </a:r>
          </a:p>
        </p:txBody>
      </p:sp>
      <p:sp>
        <p:nvSpPr>
          <p:cNvPr id="2" name="Title 1">
            <a:extLst>
              <a:ext uri="{FF2B5EF4-FFF2-40B4-BE49-F238E27FC236}">
                <a16:creationId xmlns:a16="http://schemas.microsoft.com/office/drawing/2014/main" id="{DA23A099-9C53-B2E8-8049-26C971730BB8}"/>
              </a:ext>
            </a:extLst>
          </p:cNvPr>
          <p:cNvSpPr txBox="1">
            <a:spLocks/>
          </p:cNvSpPr>
          <p:nvPr/>
        </p:nvSpPr>
        <p:spPr>
          <a:xfrm>
            <a:off x="6559747" y="850095"/>
            <a:ext cx="5926941" cy="1000402"/>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tx2"/>
                </a:solidFill>
              </a:rPr>
              <a:t>What accountability and performance should tell us</a:t>
            </a:r>
          </a:p>
        </p:txBody>
      </p:sp>
      <p:sp>
        <p:nvSpPr>
          <p:cNvPr id="3" name="Subtitle 2">
            <a:extLst>
              <a:ext uri="{FF2B5EF4-FFF2-40B4-BE49-F238E27FC236}">
                <a16:creationId xmlns:a16="http://schemas.microsoft.com/office/drawing/2014/main" id="{A46063DD-E1C0-A724-F94F-85F6903EDF90}"/>
              </a:ext>
            </a:extLst>
          </p:cNvPr>
          <p:cNvSpPr txBox="1">
            <a:spLocks/>
          </p:cNvSpPr>
          <p:nvPr/>
        </p:nvSpPr>
        <p:spPr>
          <a:xfrm>
            <a:off x="6559747" y="3787196"/>
            <a:ext cx="5476309" cy="861774"/>
          </a:xfrm>
          <a:prstGeom prst="rect">
            <a:avLst/>
          </a:prstGeom>
          <a:effectLst/>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60000" indent="-342900" algn="l">
              <a:lnSpc>
                <a:spcPct val="100000"/>
              </a:lnSpc>
              <a:spcBef>
                <a:spcPts val="0"/>
              </a:spcBef>
              <a:buChar char="•"/>
            </a:pPr>
            <a:r>
              <a:rPr lang="en-US" sz="2800" dirty="0">
                <a:solidFill>
                  <a:schemeClr val="tx2"/>
                </a:solidFill>
              </a:rPr>
              <a:t>whether expenditure is at the right level to achieve outcomes</a:t>
            </a:r>
          </a:p>
        </p:txBody>
      </p:sp>
      <p:pic>
        <p:nvPicPr>
          <p:cNvPr id="9" name="Picture 8">
            <a:extLst>
              <a:ext uri="{FF2B5EF4-FFF2-40B4-BE49-F238E27FC236}">
                <a16:creationId xmlns:a16="http://schemas.microsoft.com/office/drawing/2014/main" id="{AAEEAD08-CD08-9DBA-2B5B-786853BEB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6" y="6293723"/>
            <a:ext cx="3096125" cy="291946"/>
          </a:xfrm>
          <a:prstGeom prst="rect">
            <a:avLst/>
          </a:prstGeom>
        </p:spPr>
      </p:pic>
      <p:sp>
        <p:nvSpPr>
          <p:cNvPr id="13" name="Date Placeholder 3">
            <a:extLst>
              <a:ext uri="{FF2B5EF4-FFF2-40B4-BE49-F238E27FC236}">
                <a16:creationId xmlns:a16="http://schemas.microsoft.com/office/drawing/2014/main" id="{ACD39C7D-F088-C1F9-F686-5212870BE754}"/>
              </a:ext>
            </a:extLst>
          </p:cNvPr>
          <p:cNvSpPr txBox="1">
            <a:spLocks/>
          </p:cNvSpPr>
          <p:nvPr/>
        </p:nvSpPr>
        <p:spPr>
          <a:xfrm>
            <a:off x="6836574" y="6293723"/>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dirty="0"/>
              <a:t>INTOSAI Working Group on Environmental Auditing Conference</a:t>
            </a:r>
          </a:p>
        </p:txBody>
      </p:sp>
    </p:spTree>
    <p:extLst>
      <p:ext uri="{BB962C8B-B14F-4D97-AF65-F5344CB8AC3E}">
        <p14:creationId xmlns:p14="http://schemas.microsoft.com/office/powerpoint/2010/main" val="370494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FC3148D-5AC9-4A1D-C877-C3953CAC3BA4}"/>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B1157F91-8BD9-81C0-10D2-7154D84195B7}"/>
              </a:ext>
            </a:extLst>
          </p:cNvPr>
          <p:cNvSpPr/>
          <p:nvPr/>
        </p:nvSpPr>
        <p:spPr>
          <a:xfrm>
            <a:off x="404351" y="797442"/>
            <a:ext cx="11405543" cy="125982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a:extLst>
              <a:ext uri="{FF2B5EF4-FFF2-40B4-BE49-F238E27FC236}">
                <a16:creationId xmlns:a16="http://schemas.microsoft.com/office/drawing/2014/main" id="{8F6AB68B-9758-CA9B-650F-69DFE612ACEF}"/>
              </a:ext>
            </a:extLst>
          </p:cNvPr>
          <p:cNvSpPr/>
          <p:nvPr/>
        </p:nvSpPr>
        <p:spPr>
          <a:xfrm>
            <a:off x="404351" y="2160393"/>
            <a:ext cx="11405543" cy="223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a:extLst>
              <a:ext uri="{FF2B5EF4-FFF2-40B4-BE49-F238E27FC236}">
                <a16:creationId xmlns:a16="http://schemas.microsoft.com/office/drawing/2014/main" id="{FC261967-EF5A-238D-1F9A-0ACCDE1FB2CA}"/>
              </a:ext>
            </a:extLst>
          </p:cNvPr>
          <p:cNvSpPr/>
          <p:nvPr/>
        </p:nvSpPr>
        <p:spPr>
          <a:xfrm>
            <a:off x="404351" y="4495524"/>
            <a:ext cx="11405543" cy="2124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Rounded Corners 2">
            <a:extLst>
              <a:ext uri="{FF2B5EF4-FFF2-40B4-BE49-F238E27FC236}">
                <a16:creationId xmlns:a16="http://schemas.microsoft.com/office/drawing/2014/main" id="{91E4EE28-C169-4CC7-0EBC-14AA469F7009}"/>
              </a:ext>
            </a:extLst>
          </p:cNvPr>
          <p:cNvSpPr/>
          <p:nvPr/>
        </p:nvSpPr>
        <p:spPr>
          <a:xfrm>
            <a:off x="5569933" y="1089281"/>
            <a:ext cx="3431192" cy="642976"/>
          </a:xfrm>
          <a:prstGeom prst="roundRect">
            <a:avLst>
              <a:gd name="adj" fmla="val 9013"/>
            </a:avLst>
          </a:prstGeom>
          <a:solidFill>
            <a:srgbClr val="FFFF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36000" bIns="36000" rtlCol="0" anchor="ctr"/>
          <a:lstStyle/>
          <a:p>
            <a:pPr algn="ctr"/>
            <a:r>
              <a:rPr lang="en-NZ" sz="1400">
                <a:solidFill>
                  <a:schemeClr val="accent1"/>
                </a:solidFill>
                <a:latin typeface="+mj-lt"/>
              </a:rPr>
              <a:t>Defined, preferably in legislation </a:t>
            </a:r>
            <a:br>
              <a:rPr lang="en-NZ" sz="1400">
                <a:solidFill>
                  <a:schemeClr val="accent1"/>
                </a:solidFill>
                <a:latin typeface="+mj-lt"/>
              </a:rPr>
            </a:br>
            <a:r>
              <a:rPr lang="en-NZ" sz="1400">
                <a:solidFill>
                  <a:schemeClr val="accent1"/>
                </a:solidFill>
                <a:latin typeface="+mj-lt"/>
              </a:rPr>
              <a:t>(e.g. 2050 emissions reduction target)</a:t>
            </a:r>
          </a:p>
        </p:txBody>
      </p:sp>
      <p:sp>
        <p:nvSpPr>
          <p:cNvPr id="30" name="Rectangle: Rounded Corners 29">
            <a:extLst>
              <a:ext uri="{FF2B5EF4-FFF2-40B4-BE49-F238E27FC236}">
                <a16:creationId xmlns:a16="http://schemas.microsoft.com/office/drawing/2014/main" id="{7EDF6503-8278-DACC-7711-9F849257CE46}"/>
              </a:ext>
            </a:extLst>
          </p:cNvPr>
          <p:cNvSpPr/>
          <p:nvPr/>
        </p:nvSpPr>
        <p:spPr>
          <a:xfrm>
            <a:off x="2495908" y="1082671"/>
            <a:ext cx="3209568" cy="642976"/>
          </a:xfrm>
          <a:prstGeom prst="roundRect">
            <a:avLst>
              <a:gd name="adj" fmla="val 9013"/>
            </a:avLst>
          </a:prstGeom>
          <a:solidFill>
            <a:srgbClr val="5F829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36000" tIns="0" rIns="36000" bIns="36000" rtlCol="0" anchor="ctr"/>
          <a:lstStyle/>
          <a:p>
            <a:pPr algn="ctr"/>
            <a:r>
              <a:rPr lang="en-NZ" sz="1600">
                <a:latin typeface="Aptos Bold"/>
              </a:rPr>
              <a:t>Long-term enduring outcomes</a:t>
            </a:r>
          </a:p>
        </p:txBody>
      </p:sp>
      <p:pic>
        <p:nvPicPr>
          <p:cNvPr id="39" name="Picture 38" descr="A black and white rectangle frame&#10;&#10;AI-generated content may be incorrect.">
            <a:extLst>
              <a:ext uri="{FF2B5EF4-FFF2-40B4-BE49-F238E27FC236}">
                <a16:creationId xmlns:a16="http://schemas.microsoft.com/office/drawing/2014/main" id="{DAB512FD-9A7E-4372-EF95-BF9BEEFE4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352" y="5509244"/>
            <a:ext cx="6951755" cy="1034273"/>
          </a:xfrm>
          <a:prstGeom prst="rect">
            <a:avLst/>
          </a:prstGeom>
        </p:spPr>
      </p:pic>
      <p:pic>
        <p:nvPicPr>
          <p:cNvPr id="45" name="Picture 44" descr="A black and white rectangle frame&#10;&#10;AI-generated content may be incorrect.">
            <a:extLst>
              <a:ext uri="{FF2B5EF4-FFF2-40B4-BE49-F238E27FC236}">
                <a16:creationId xmlns:a16="http://schemas.microsoft.com/office/drawing/2014/main" id="{1D8C3ED3-C574-5F6E-8F12-32F304457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352" y="4534230"/>
            <a:ext cx="6951755" cy="1034273"/>
          </a:xfrm>
          <a:prstGeom prst="rect">
            <a:avLst/>
          </a:prstGeom>
        </p:spPr>
      </p:pic>
      <p:grpSp>
        <p:nvGrpSpPr>
          <p:cNvPr id="11" name="Group 10">
            <a:extLst>
              <a:ext uri="{FF2B5EF4-FFF2-40B4-BE49-F238E27FC236}">
                <a16:creationId xmlns:a16="http://schemas.microsoft.com/office/drawing/2014/main" id="{C23184CF-AB32-2CF2-F7D4-26993A3A53D6}"/>
              </a:ext>
            </a:extLst>
          </p:cNvPr>
          <p:cNvGrpSpPr/>
          <p:nvPr/>
        </p:nvGrpSpPr>
        <p:grpSpPr>
          <a:xfrm>
            <a:off x="404351" y="328976"/>
            <a:ext cx="11405543" cy="328491"/>
            <a:chOff x="404351" y="328976"/>
            <a:chExt cx="11405543" cy="328491"/>
          </a:xfrm>
        </p:grpSpPr>
        <p:pic>
          <p:nvPicPr>
            <p:cNvPr id="4" name="Picture 3" descr="A close-up of a black background&#10;&#10;AI-generated content may be incorrect.">
              <a:extLst>
                <a:ext uri="{FF2B5EF4-FFF2-40B4-BE49-F238E27FC236}">
                  <a16:creationId xmlns:a16="http://schemas.microsoft.com/office/drawing/2014/main" id="{CA9BA4F4-344A-0BB8-1A13-15732AD46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351" y="328976"/>
              <a:ext cx="2884122" cy="328491"/>
            </a:xfrm>
            <a:prstGeom prst="rect">
              <a:avLst/>
            </a:prstGeom>
          </p:spPr>
        </p:pic>
        <p:sp>
          <p:nvSpPr>
            <p:cNvPr id="5" name="Date Placeholder 3">
              <a:extLst>
                <a:ext uri="{FF2B5EF4-FFF2-40B4-BE49-F238E27FC236}">
                  <a16:creationId xmlns:a16="http://schemas.microsoft.com/office/drawing/2014/main" id="{E0107CAE-182A-E67F-275E-928B8F458D15}"/>
                </a:ext>
              </a:extLst>
            </p:cNvPr>
            <p:cNvSpPr txBox="1">
              <a:spLocks/>
            </p:cNvSpPr>
            <p:nvPr/>
          </p:nvSpPr>
          <p:spPr>
            <a:xfrm>
              <a:off x="6836574" y="328976"/>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45545F"/>
                  </a:solidFill>
                </a:rPr>
                <a:t>INTOSAI Working Group on Environmental Auditing Conference</a:t>
              </a:r>
            </a:p>
          </p:txBody>
        </p:sp>
      </p:grpSp>
      <p:sp>
        <p:nvSpPr>
          <p:cNvPr id="26" name="TextBox 25">
            <a:extLst>
              <a:ext uri="{FF2B5EF4-FFF2-40B4-BE49-F238E27FC236}">
                <a16:creationId xmlns:a16="http://schemas.microsoft.com/office/drawing/2014/main" id="{FD2B980C-DDB4-3826-78FE-F5168E4E6A0D}"/>
              </a:ext>
            </a:extLst>
          </p:cNvPr>
          <p:cNvSpPr txBox="1"/>
          <p:nvPr/>
        </p:nvSpPr>
        <p:spPr>
          <a:xfrm>
            <a:off x="5053909" y="4740457"/>
            <a:ext cx="3866603" cy="646331"/>
          </a:xfrm>
          <a:prstGeom prst="rect">
            <a:avLst/>
          </a:prstGeom>
          <a:noFill/>
        </p:spPr>
        <p:txBody>
          <a:bodyPr wrap="square" lIns="0" tIns="0" rIns="0" bIns="0" rtlCol="0">
            <a:spAutoFit/>
          </a:bodyPr>
          <a:lstStyle/>
          <a:p>
            <a:r>
              <a:rPr lang="en-NZ" sz="1400">
                <a:solidFill>
                  <a:schemeClr val="accent1"/>
                </a:solidFill>
                <a:latin typeface="+mj-lt"/>
              </a:rPr>
              <a:t>Progress towards enduring outcomes and government objectives is tracked using real world data (including assessment of time lags and uncertainty).</a:t>
            </a:r>
          </a:p>
        </p:txBody>
      </p:sp>
      <p:pic>
        <p:nvPicPr>
          <p:cNvPr id="47" name="Picture 46" descr="A black and white rectangle&#10;&#10;AI-generated content may be incorrect.">
            <a:extLst>
              <a:ext uri="{FF2B5EF4-FFF2-40B4-BE49-F238E27FC236}">
                <a16:creationId xmlns:a16="http://schemas.microsoft.com/office/drawing/2014/main" id="{860E0397-580A-8D72-2E94-096EB7F649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187" y="2313702"/>
            <a:ext cx="3090051" cy="1966396"/>
          </a:xfrm>
          <a:prstGeom prst="rect">
            <a:avLst/>
          </a:prstGeom>
        </p:spPr>
      </p:pic>
      <p:sp>
        <p:nvSpPr>
          <p:cNvPr id="23" name="TextBox 22">
            <a:extLst>
              <a:ext uri="{FF2B5EF4-FFF2-40B4-BE49-F238E27FC236}">
                <a16:creationId xmlns:a16="http://schemas.microsoft.com/office/drawing/2014/main" id="{FA0F3F4E-72EC-A298-F6AA-0502311CC300}"/>
              </a:ext>
            </a:extLst>
          </p:cNvPr>
          <p:cNvSpPr txBox="1"/>
          <p:nvPr/>
        </p:nvSpPr>
        <p:spPr>
          <a:xfrm>
            <a:off x="2880107" y="3153970"/>
            <a:ext cx="2001200" cy="861774"/>
          </a:xfrm>
          <a:prstGeom prst="rect">
            <a:avLst/>
          </a:prstGeom>
          <a:noFill/>
        </p:spPr>
        <p:txBody>
          <a:bodyPr wrap="square" lIns="0" tIns="0" rIns="0" bIns="0" rtlCol="0">
            <a:spAutoFit/>
          </a:bodyPr>
          <a:lstStyle/>
          <a:p>
            <a:r>
              <a:rPr lang="en-GB" sz="1400">
                <a:solidFill>
                  <a:schemeClr val="accent1"/>
                </a:solidFill>
                <a:latin typeface="+mj-lt"/>
              </a:rPr>
              <a:t>Each government publicly states its priorities and objectives to contribute to the enduring outcomes.</a:t>
            </a:r>
            <a:endParaRPr lang="en-NZ" sz="1400">
              <a:solidFill>
                <a:schemeClr val="accent1"/>
              </a:solidFill>
              <a:latin typeface="+mj-lt"/>
            </a:endParaRPr>
          </a:p>
        </p:txBody>
      </p:sp>
      <p:pic>
        <p:nvPicPr>
          <p:cNvPr id="41" name="Picture 40" descr="A black and white rectangle&#10;&#10;AI-generated content may be incorrect.">
            <a:extLst>
              <a:ext uri="{FF2B5EF4-FFF2-40B4-BE49-F238E27FC236}">
                <a16:creationId xmlns:a16="http://schemas.microsoft.com/office/drawing/2014/main" id="{A42E0188-88DF-3958-8ACE-F675461D4F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2141" y="2320618"/>
            <a:ext cx="3133282" cy="1966396"/>
          </a:xfrm>
          <a:prstGeom prst="rect">
            <a:avLst/>
          </a:prstGeom>
        </p:spPr>
      </p:pic>
      <p:sp>
        <p:nvSpPr>
          <p:cNvPr id="24" name="TextBox 23">
            <a:extLst>
              <a:ext uri="{FF2B5EF4-FFF2-40B4-BE49-F238E27FC236}">
                <a16:creationId xmlns:a16="http://schemas.microsoft.com/office/drawing/2014/main" id="{E45D4D0F-FA9F-A5B7-14D7-7516767BCA7D}"/>
              </a:ext>
            </a:extLst>
          </p:cNvPr>
          <p:cNvSpPr txBox="1"/>
          <p:nvPr/>
        </p:nvSpPr>
        <p:spPr>
          <a:xfrm>
            <a:off x="6076015" y="2903087"/>
            <a:ext cx="2001200" cy="861774"/>
          </a:xfrm>
          <a:prstGeom prst="rect">
            <a:avLst/>
          </a:prstGeom>
          <a:noFill/>
        </p:spPr>
        <p:txBody>
          <a:bodyPr wrap="square" lIns="0" tIns="0" rIns="0" bIns="0" rtlCol="0">
            <a:spAutoFit/>
          </a:bodyPr>
          <a:lstStyle/>
          <a:p>
            <a:r>
              <a:rPr lang="en-NZ" sz="1400">
                <a:solidFill>
                  <a:schemeClr val="accent1"/>
                </a:solidFill>
                <a:latin typeface="+mj-lt"/>
              </a:rPr>
              <a:t>Each government defines the polices and actions it will implement to meet its objectives.</a:t>
            </a:r>
          </a:p>
        </p:txBody>
      </p:sp>
      <p:sp>
        <p:nvSpPr>
          <p:cNvPr id="51" name="TextBox 50">
            <a:extLst>
              <a:ext uri="{FF2B5EF4-FFF2-40B4-BE49-F238E27FC236}">
                <a16:creationId xmlns:a16="http://schemas.microsoft.com/office/drawing/2014/main" id="{10278647-58C7-4833-AFB8-4214C1E68D16}"/>
              </a:ext>
            </a:extLst>
          </p:cNvPr>
          <p:cNvSpPr txBox="1"/>
          <p:nvPr/>
        </p:nvSpPr>
        <p:spPr>
          <a:xfrm>
            <a:off x="6065238" y="2575518"/>
            <a:ext cx="2001200" cy="246221"/>
          </a:xfrm>
          <a:prstGeom prst="rect">
            <a:avLst/>
          </a:prstGeom>
          <a:noFill/>
        </p:spPr>
        <p:txBody>
          <a:bodyPr wrap="square" lIns="0" tIns="0" rIns="0" bIns="0" rtlCol="0">
            <a:spAutoFit/>
          </a:bodyPr>
          <a:lstStyle/>
          <a:p>
            <a:r>
              <a:rPr lang="en-NZ" sz="1600" b="1">
                <a:solidFill>
                  <a:schemeClr val="accent1"/>
                </a:solidFill>
                <a:latin typeface="+mj-lt"/>
              </a:rPr>
              <a:t>Plans and strategies</a:t>
            </a:r>
          </a:p>
        </p:txBody>
      </p:sp>
      <p:pic>
        <p:nvPicPr>
          <p:cNvPr id="43" name="Picture 42" descr="A black and white rectangle&#10;&#10;AI-generated content may be incorrect.">
            <a:extLst>
              <a:ext uri="{FF2B5EF4-FFF2-40B4-BE49-F238E27FC236}">
                <a16:creationId xmlns:a16="http://schemas.microsoft.com/office/drawing/2014/main" id="{14118A1A-24FE-00C1-7AC6-64AE8AEDD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8131" y="2325399"/>
            <a:ext cx="3133282" cy="1966396"/>
          </a:xfrm>
          <a:prstGeom prst="rect">
            <a:avLst/>
          </a:prstGeom>
        </p:spPr>
      </p:pic>
      <p:sp>
        <p:nvSpPr>
          <p:cNvPr id="25" name="TextBox 24">
            <a:extLst>
              <a:ext uri="{FF2B5EF4-FFF2-40B4-BE49-F238E27FC236}">
                <a16:creationId xmlns:a16="http://schemas.microsoft.com/office/drawing/2014/main" id="{9F00243A-10AC-AFEF-DC49-C444897F094A}"/>
              </a:ext>
            </a:extLst>
          </p:cNvPr>
          <p:cNvSpPr txBox="1"/>
          <p:nvPr/>
        </p:nvSpPr>
        <p:spPr>
          <a:xfrm>
            <a:off x="9265107" y="2887952"/>
            <a:ext cx="2001200" cy="646331"/>
          </a:xfrm>
          <a:prstGeom prst="rect">
            <a:avLst/>
          </a:prstGeom>
          <a:noFill/>
        </p:spPr>
        <p:txBody>
          <a:bodyPr wrap="square" lIns="0" tIns="0" rIns="0" bIns="0" rtlCol="0">
            <a:spAutoFit/>
          </a:bodyPr>
          <a:lstStyle/>
          <a:p>
            <a:r>
              <a:rPr lang="en-NZ" sz="1400">
                <a:solidFill>
                  <a:schemeClr val="accent1"/>
                </a:solidFill>
                <a:latin typeface="+mj-lt"/>
              </a:rPr>
              <a:t>Expenditure is reported by outcome across agencies (as well as appropriation).</a:t>
            </a:r>
          </a:p>
        </p:txBody>
      </p:sp>
      <p:sp>
        <p:nvSpPr>
          <p:cNvPr id="52" name="TextBox 51">
            <a:extLst>
              <a:ext uri="{FF2B5EF4-FFF2-40B4-BE49-F238E27FC236}">
                <a16:creationId xmlns:a16="http://schemas.microsoft.com/office/drawing/2014/main" id="{DFCC7BB5-5E69-59E2-5B7C-E87381767CC6}"/>
              </a:ext>
            </a:extLst>
          </p:cNvPr>
          <p:cNvSpPr txBox="1"/>
          <p:nvPr/>
        </p:nvSpPr>
        <p:spPr>
          <a:xfrm>
            <a:off x="9270440" y="2575518"/>
            <a:ext cx="2001200" cy="246221"/>
          </a:xfrm>
          <a:prstGeom prst="rect">
            <a:avLst/>
          </a:prstGeom>
          <a:noFill/>
        </p:spPr>
        <p:txBody>
          <a:bodyPr wrap="square" lIns="0" tIns="0" rIns="0" bIns="0" rtlCol="0">
            <a:spAutoFit/>
          </a:bodyPr>
          <a:lstStyle/>
          <a:p>
            <a:r>
              <a:rPr lang="en-NZ" sz="1600" b="1">
                <a:solidFill>
                  <a:schemeClr val="accent1"/>
                </a:solidFill>
                <a:latin typeface="+mj-lt"/>
              </a:rPr>
              <a:t>How money is spent</a:t>
            </a:r>
          </a:p>
        </p:txBody>
      </p:sp>
      <p:sp>
        <p:nvSpPr>
          <p:cNvPr id="27" name="TextBox 26">
            <a:extLst>
              <a:ext uri="{FF2B5EF4-FFF2-40B4-BE49-F238E27FC236}">
                <a16:creationId xmlns:a16="http://schemas.microsoft.com/office/drawing/2014/main" id="{C23033A3-99B0-DD02-6CFE-2D19E98485D8}"/>
              </a:ext>
            </a:extLst>
          </p:cNvPr>
          <p:cNvSpPr txBox="1"/>
          <p:nvPr/>
        </p:nvSpPr>
        <p:spPr>
          <a:xfrm>
            <a:off x="5048797" y="5692206"/>
            <a:ext cx="3871715" cy="646331"/>
          </a:xfrm>
          <a:prstGeom prst="rect">
            <a:avLst/>
          </a:prstGeom>
          <a:noFill/>
        </p:spPr>
        <p:txBody>
          <a:bodyPr wrap="square" lIns="0" tIns="0" rIns="0" bIns="0" rtlCol="0">
            <a:spAutoFit/>
          </a:bodyPr>
          <a:lstStyle/>
          <a:p>
            <a:r>
              <a:rPr lang="en-NZ" sz="1400">
                <a:solidFill>
                  <a:schemeClr val="accent1"/>
                </a:solidFill>
                <a:latin typeface="+mj-lt"/>
              </a:rPr>
              <a:t>Governments report to Parliament on progress towards each enduring outcome and policy and expenditure needed to make further progress.</a:t>
            </a:r>
          </a:p>
        </p:txBody>
      </p:sp>
      <p:sp>
        <p:nvSpPr>
          <p:cNvPr id="36" name="TextBox 35">
            <a:extLst>
              <a:ext uri="{FF2B5EF4-FFF2-40B4-BE49-F238E27FC236}">
                <a16:creationId xmlns:a16="http://schemas.microsoft.com/office/drawing/2014/main" id="{EEC47564-74E7-5954-5181-7A666DC47ADD}"/>
              </a:ext>
            </a:extLst>
          </p:cNvPr>
          <p:cNvSpPr txBox="1"/>
          <p:nvPr/>
        </p:nvSpPr>
        <p:spPr>
          <a:xfrm>
            <a:off x="650499" y="2734367"/>
            <a:ext cx="1377998" cy="553998"/>
          </a:xfrm>
          <a:prstGeom prst="rect">
            <a:avLst/>
          </a:prstGeom>
          <a:noFill/>
        </p:spPr>
        <p:txBody>
          <a:bodyPr wrap="square" lIns="0" tIns="0" rIns="0" bIns="0" rtlCol="0">
            <a:spAutoFit/>
          </a:bodyPr>
          <a:lstStyle/>
          <a:p>
            <a:r>
              <a:rPr lang="en-NZ" b="1">
                <a:solidFill>
                  <a:schemeClr val="accent1"/>
                </a:solidFill>
              </a:rPr>
              <a:t>Each elected Government</a:t>
            </a:r>
          </a:p>
        </p:txBody>
      </p:sp>
      <p:sp>
        <p:nvSpPr>
          <p:cNvPr id="37" name="TextBox 36">
            <a:extLst>
              <a:ext uri="{FF2B5EF4-FFF2-40B4-BE49-F238E27FC236}">
                <a16:creationId xmlns:a16="http://schemas.microsoft.com/office/drawing/2014/main" id="{EAC3119F-59CA-AEBE-F90C-9339B05EFA92}"/>
              </a:ext>
            </a:extLst>
          </p:cNvPr>
          <p:cNvSpPr txBox="1"/>
          <p:nvPr/>
        </p:nvSpPr>
        <p:spPr>
          <a:xfrm>
            <a:off x="650499" y="4788185"/>
            <a:ext cx="2001200" cy="276999"/>
          </a:xfrm>
          <a:prstGeom prst="rect">
            <a:avLst/>
          </a:prstGeom>
          <a:noFill/>
        </p:spPr>
        <p:txBody>
          <a:bodyPr wrap="square" lIns="0" tIns="0" rIns="0" bIns="0" rtlCol="0">
            <a:spAutoFit/>
          </a:bodyPr>
          <a:lstStyle/>
          <a:p>
            <a:r>
              <a:rPr lang="en-NZ" b="1">
                <a:solidFill>
                  <a:schemeClr val="accent1"/>
                </a:solidFill>
              </a:rPr>
              <a:t>Accountability</a:t>
            </a:r>
          </a:p>
        </p:txBody>
      </p:sp>
      <p:sp>
        <p:nvSpPr>
          <p:cNvPr id="53" name="TextBox 52">
            <a:extLst>
              <a:ext uri="{FF2B5EF4-FFF2-40B4-BE49-F238E27FC236}">
                <a16:creationId xmlns:a16="http://schemas.microsoft.com/office/drawing/2014/main" id="{16C62CF4-4E82-4D8B-C280-B924BFBD74F8}"/>
              </a:ext>
            </a:extLst>
          </p:cNvPr>
          <p:cNvSpPr txBox="1"/>
          <p:nvPr/>
        </p:nvSpPr>
        <p:spPr>
          <a:xfrm>
            <a:off x="2880107" y="4740457"/>
            <a:ext cx="2001200" cy="246221"/>
          </a:xfrm>
          <a:prstGeom prst="rect">
            <a:avLst/>
          </a:prstGeom>
          <a:noFill/>
        </p:spPr>
        <p:txBody>
          <a:bodyPr wrap="square" lIns="0" tIns="0" rIns="0" bIns="0" rtlCol="0">
            <a:spAutoFit/>
          </a:bodyPr>
          <a:lstStyle/>
          <a:p>
            <a:r>
              <a:rPr lang="en-NZ" sz="1600" b="1">
                <a:solidFill>
                  <a:schemeClr val="accent1"/>
                </a:solidFill>
                <a:latin typeface="+mj-lt"/>
              </a:rPr>
              <a:t>Impact of spending</a:t>
            </a:r>
          </a:p>
        </p:txBody>
      </p:sp>
      <p:sp>
        <p:nvSpPr>
          <p:cNvPr id="54" name="TextBox 53">
            <a:extLst>
              <a:ext uri="{FF2B5EF4-FFF2-40B4-BE49-F238E27FC236}">
                <a16:creationId xmlns:a16="http://schemas.microsoft.com/office/drawing/2014/main" id="{DE334C16-E8CC-BB9D-B5E0-635F2E1226A8}"/>
              </a:ext>
            </a:extLst>
          </p:cNvPr>
          <p:cNvSpPr txBox="1"/>
          <p:nvPr/>
        </p:nvSpPr>
        <p:spPr>
          <a:xfrm>
            <a:off x="2880107" y="5692206"/>
            <a:ext cx="2001200" cy="492443"/>
          </a:xfrm>
          <a:prstGeom prst="rect">
            <a:avLst/>
          </a:prstGeom>
          <a:noFill/>
        </p:spPr>
        <p:txBody>
          <a:bodyPr wrap="square" lIns="0" tIns="0" rIns="0" bIns="0" rtlCol="0">
            <a:spAutoFit/>
          </a:bodyPr>
          <a:lstStyle/>
          <a:p>
            <a:r>
              <a:rPr lang="en-NZ" sz="1600" b="1">
                <a:solidFill>
                  <a:schemeClr val="accent1"/>
                </a:solidFill>
                <a:latin typeface="+mj-lt"/>
              </a:rPr>
              <a:t>Whole-of-government reporting</a:t>
            </a:r>
          </a:p>
        </p:txBody>
      </p:sp>
      <p:cxnSp>
        <p:nvCxnSpPr>
          <p:cNvPr id="18" name="Straight Arrow Connector 17">
            <a:extLst>
              <a:ext uri="{FF2B5EF4-FFF2-40B4-BE49-F238E27FC236}">
                <a16:creationId xmlns:a16="http://schemas.microsoft.com/office/drawing/2014/main" id="{77C75D65-202C-EF29-0A70-BF92D77F0354}"/>
              </a:ext>
            </a:extLst>
          </p:cNvPr>
          <p:cNvCxnSpPr>
            <a:cxnSpLocks/>
          </p:cNvCxnSpPr>
          <p:nvPr/>
        </p:nvCxnSpPr>
        <p:spPr>
          <a:xfrm>
            <a:off x="5192983" y="3232018"/>
            <a:ext cx="396000" cy="0"/>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56CDBDC-E113-B6FC-C464-275650242A67}"/>
              </a:ext>
            </a:extLst>
          </p:cNvPr>
          <p:cNvCxnSpPr>
            <a:cxnSpLocks/>
          </p:cNvCxnSpPr>
          <p:nvPr/>
        </p:nvCxnSpPr>
        <p:spPr>
          <a:xfrm>
            <a:off x="8408973" y="3232018"/>
            <a:ext cx="396000" cy="0"/>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2" name="Connector: Elbow 1">
            <a:extLst>
              <a:ext uri="{FF2B5EF4-FFF2-40B4-BE49-F238E27FC236}">
                <a16:creationId xmlns:a16="http://schemas.microsoft.com/office/drawing/2014/main" id="{3C12E438-8EAD-9F06-B855-9E5113F3F5E4}"/>
              </a:ext>
            </a:extLst>
          </p:cNvPr>
          <p:cNvCxnSpPr>
            <a:cxnSpLocks/>
          </p:cNvCxnSpPr>
          <p:nvPr/>
        </p:nvCxnSpPr>
        <p:spPr>
          <a:xfrm rot="10800000" flipV="1">
            <a:off x="9211943" y="4186628"/>
            <a:ext cx="1114911" cy="900000"/>
          </a:xfrm>
          <a:prstGeom prst="bentConnector3">
            <a:avLst>
              <a:gd name="adj1" fmla="val -1498"/>
            </a:avLst>
          </a:prstGeom>
          <a:ln w="19050">
            <a:solidFill>
              <a:schemeClr val="accent1"/>
            </a:solidFill>
            <a:headEnd type="oval" w="sm" len="sm"/>
            <a:tailEnd type="triangle" w="lg" len="med"/>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0C8257EA-7960-508B-9CC5-E2BE5787ED41}"/>
              </a:ext>
            </a:extLst>
          </p:cNvPr>
          <p:cNvCxnSpPr>
            <a:cxnSpLocks/>
          </p:cNvCxnSpPr>
          <p:nvPr/>
        </p:nvCxnSpPr>
        <p:spPr>
          <a:xfrm rot="10800000" flipV="1">
            <a:off x="9255583" y="5090381"/>
            <a:ext cx="1075777" cy="936000"/>
          </a:xfrm>
          <a:prstGeom prst="bentConnector3">
            <a:avLst>
              <a:gd name="adj1" fmla="val -406"/>
            </a:avLst>
          </a:prstGeom>
          <a:ln w="19050">
            <a:solidFill>
              <a:schemeClr val="accent1"/>
            </a:solidFill>
            <a:headEnd w="sm" len="sm"/>
            <a:tailEnd type="triangle" w="lg" len="med"/>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40A5BCD-4942-F084-E02A-FDBEAA696C67}"/>
              </a:ext>
            </a:extLst>
          </p:cNvPr>
          <p:cNvSpPr txBox="1"/>
          <p:nvPr/>
        </p:nvSpPr>
        <p:spPr>
          <a:xfrm>
            <a:off x="2880107" y="2575518"/>
            <a:ext cx="2001200" cy="492443"/>
          </a:xfrm>
          <a:prstGeom prst="rect">
            <a:avLst/>
          </a:prstGeom>
          <a:noFill/>
        </p:spPr>
        <p:txBody>
          <a:bodyPr wrap="square" lIns="0" tIns="0" rIns="0" bIns="0" rtlCol="0">
            <a:spAutoFit/>
          </a:bodyPr>
          <a:lstStyle/>
          <a:p>
            <a:r>
              <a:rPr lang="en-NZ" sz="1600" b="1">
                <a:solidFill>
                  <a:schemeClr val="accent1"/>
                </a:solidFill>
                <a:latin typeface="+mj-lt"/>
              </a:rPr>
              <a:t>Government priorities and objectives</a:t>
            </a:r>
          </a:p>
        </p:txBody>
      </p:sp>
      <p:cxnSp>
        <p:nvCxnSpPr>
          <p:cNvPr id="15" name="Straight Arrow Connector 14">
            <a:extLst>
              <a:ext uri="{FF2B5EF4-FFF2-40B4-BE49-F238E27FC236}">
                <a16:creationId xmlns:a16="http://schemas.microsoft.com/office/drawing/2014/main" id="{AD86B359-CAD1-ABA5-21E8-4EE2AE443A7B}"/>
              </a:ext>
            </a:extLst>
          </p:cNvPr>
          <p:cNvCxnSpPr>
            <a:cxnSpLocks/>
          </p:cNvCxnSpPr>
          <p:nvPr/>
        </p:nvCxnSpPr>
        <p:spPr>
          <a:xfrm>
            <a:off x="3828440" y="1765832"/>
            <a:ext cx="0" cy="653518"/>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2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22"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2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par>
                                <p:cTn id="44" presetID="2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right)">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22" presetClass="entr" presetSubtype="2"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right)">
                                      <p:cBhvr>
                                        <p:cTn id="63" dur="500"/>
                                        <p:tgtEl>
                                          <p:spTgt spid="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right)">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22" presetClass="entr" presetSubtype="2"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right)">
                                      <p:cBhvr>
                                        <p:cTn id="77" dur="5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26" grpId="0"/>
      <p:bldP spid="23" grpId="0"/>
      <p:bldP spid="24" grpId="0"/>
      <p:bldP spid="51" grpId="0"/>
      <p:bldP spid="25" grpId="0"/>
      <p:bldP spid="52" grpId="0"/>
      <p:bldP spid="27" grpId="0"/>
      <p:bldP spid="53" grpId="0"/>
      <p:bldP spid="5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F41858-DEB0-1820-1C50-F16401D6209C}"/>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74B1226F-77EF-CCE5-DE65-03F7C1DD1946}"/>
              </a:ext>
            </a:extLst>
          </p:cNvPr>
          <p:cNvSpPr/>
          <p:nvPr/>
        </p:nvSpPr>
        <p:spPr>
          <a:xfrm>
            <a:off x="404351" y="797442"/>
            <a:ext cx="11405543" cy="125982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a:extLst>
              <a:ext uri="{FF2B5EF4-FFF2-40B4-BE49-F238E27FC236}">
                <a16:creationId xmlns:a16="http://schemas.microsoft.com/office/drawing/2014/main" id="{D0FBE41E-15D1-5B45-C358-C9BF020E01CD}"/>
              </a:ext>
            </a:extLst>
          </p:cNvPr>
          <p:cNvSpPr/>
          <p:nvPr/>
        </p:nvSpPr>
        <p:spPr>
          <a:xfrm>
            <a:off x="404351" y="2160393"/>
            <a:ext cx="11405543" cy="223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a:extLst>
              <a:ext uri="{FF2B5EF4-FFF2-40B4-BE49-F238E27FC236}">
                <a16:creationId xmlns:a16="http://schemas.microsoft.com/office/drawing/2014/main" id="{D521E629-C502-66D6-BF38-4AA12CECD3C3}"/>
              </a:ext>
            </a:extLst>
          </p:cNvPr>
          <p:cNvSpPr/>
          <p:nvPr/>
        </p:nvSpPr>
        <p:spPr>
          <a:xfrm>
            <a:off x="404351" y="4495524"/>
            <a:ext cx="11405543" cy="2124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Rounded Corners 2">
            <a:extLst>
              <a:ext uri="{FF2B5EF4-FFF2-40B4-BE49-F238E27FC236}">
                <a16:creationId xmlns:a16="http://schemas.microsoft.com/office/drawing/2014/main" id="{1425C849-8851-DC02-F2D6-82BC33259609}"/>
              </a:ext>
            </a:extLst>
          </p:cNvPr>
          <p:cNvSpPr/>
          <p:nvPr/>
        </p:nvSpPr>
        <p:spPr>
          <a:xfrm>
            <a:off x="5569933" y="1089281"/>
            <a:ext cx="3431192" cy="642976"/>
          </a:xfrm>
          <a:prstGeom prst="roundRect">
            <a:avLst>
              <a:gd name="adj" fmla="val 9013"/>
            </a:avLst>
          </a:prstGeom>
          <a:solidFill>
            <a:srgbClr val="FFFF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44000" tIns="36000" rIns="36000" bIns="36000" rtlCol="0" anchor="ctr"/>
          <a:lstStyle/>
          <a:p>
            <a:pPr algn="ctr"/>
            <a:r>
              <a:rPr lang="en-NZ" sz="1400">
                <a:solidFill>
                  <a:schemeClr val="accent1"/>
                </a:solidFill>
              </a:rPr>
              <a:t>Not often defined</a:t>
            </a:r>
          </a:p>
        </p:txBody>
      </p:sp>
      <p:sp>
        <p:nvSpPr>
          <p:cNvPr id="30" name="Rectangle: Rounded Corners 29">
            <a:extLst>
              <a:ext uri="{FF2B5EF4-FFF2-40B4-BE49-F238E27FC236}">
                <a16:creationId xmlns:a16="http://schemas.microsoft.com/office/drawing/2014/main" id="{DAA0576B-E904-5B3C-A0E8-41CB12B58AC7}"/>
              </a:ext>
            </a:extLst>
          </p:cNvPr>
          <p:cNvSpPr/>
          <p:nvPr/>
        </p:nvSpPr>
        <p:spPr>
          <a:xfrm>
            <a:off x="2495908" y="1082671"/>
            <a:ext cx="3209568" cy="642976"/>
          </a:xfrm>
          <a:prstGeom prst="roundRect">
            <a:avLst>
              <a:gd name="adj" fmla="val 9013"/>
            </a:avLst>
          </a:prstGeom>
          <a:solidFill>
            <a:srgbClr val="5F829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36000" tIns="0" rIns="36000" bIns="36000" rtlCol="0" anchor="ctr"/>
          <a:lstStyle/>
          <a:p>
            <a:pPr algn="ctr"/>
            <a:r>
              <a:rPr lang="en-NZ" sz="1600">
                <a:latin typeface="Aptos Bold"/>
              </a:rPr>
              <a:t>Long-term enduring outcomes</a:t>
            </a:r>
          </a:p>
        </p:txBody>
      </p:sp>
      <p:pic>
        <p:nvPicPr>
          <p:cNvPr id="39" name="Picture 38" descr="A black and white rectangle frame&#10;&#10;AI-generated content may be incorrect.">
            <a:extLst>
              <a:ext uri="{FF2B5EF4-FFF2-40B4-BE49-F238E27FC236}">
                <a16:creationId xmlns:a16="http://schemas.microsoft.com/office/drawing/2014/main" id="{183EC425-EABA-881E-9D18-9F7B86191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352" y="5509244"/>
            <a:ext cx="6951755" cy="1034273"/>
          </a:xfrm>
          <a:prstGeom prst="rect">
            <a:avLst/>
          </a:prstGeom>
        </p:spPr>
      </p:pic>
      <p:pic>
        <p:nvPicPr>
          <p:cNvPr id="45" name="Picture 44" descr="A black and white rectangle frame&#10;&#10;AI-generated content may be incorrect.">
            <a:extLst>
              <a:ext uri="{FF2B5EF4-FFF2-40B4-BE49-F238E27FC236}">
                <a16:creationId xmlns:a16="http://schemas.microsoft.com/office/drawing/2014/main" id="{54F71F2B-4EE8-B412-F919-B3DC38E09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352" y="4534230"/>
            <a:ext cx="6951755" cy="1034273"/>
          </a:xfrm>
          <a:prstGeom prst="rect">
            <a:avLst/>
          </a:prstGeom>
        </p:spPr>
      </p:pic>
      <p:grpSp>
        <p:nvGrpSpPr>
          <p:cNvPr id="11" name="Group 10">
            <a:extLst>
              <a:ext uri="{FF2B5EF4-FFF2-40B4-BE49-F238E27FC236}">
                <a16:creationId xmlns:a16="http://schemas.microsoft.com/office/drawing/2014/main" id="{BBCE350C-539D-1A06-EF00-30C8FCBBE5BC}"/>
              </a:ext>
            </a:extLst>
          </p:cNvPr>
          <p:cNvGrpSpPr/>
          <p:nvPr/>
        </p:nvGrpSpPr>
        <p:grpSpPr>
          <a:xfrm>
            <a:off x="404351" y="328976"/>
            <a:ext cx="11405543" cy="328491"/>
            <a:chOff x="404351" y="328976"/>
            <a:chExt cx="11405543" cy="328491"/>
          </a:xfrm>
        </p:grpSpPr>
        <p:pic>
          <p:nvPicPr>
            <p:cNvPr id="4" name="Picture 3" descr="A close-up of a black background&#10;&#10;AI-generated content may be incorrect.">
              <a:extLst>
                <a:ext uri="{FF2B5EF4-FFF2-40B4-BE49-F238E27FC236}">
                  <a16:creationId xmlns:a16="http://schemas.microsoft.com/office/drawing/2014/main" id="{BC0C76F3-E09D-E434-73C8-1BF0DD3A0C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351" y="328976"/>
              <a:ext cx="2884122" cy="328491"/>
            </a:xfrm>
            <a:prstGeom prst="rect">
              <a:avLst/>
            </a:prstGeom>
          </p:spPr>
        </p:pic>
        <p:sp>
          <p:nvSpPr>
            <p:cNvPr id="5" name="Date Placeholder 3">
              <a:extLst>
                <a:ext uri="{FF2B5EF4-FFF2-40B4-BE49-F238E27FC236}">
                  <a16:creationId xmlns:a16="http://schemas.microsoft.com/office/drawing/2014/main" id="{C03BB171-F374-3650-60B1-03410E2B654F}"/>
                </a:ext>
              </a:extLst>
            </p:cNvPr>
            <p:cNvSpPr txBox="1">
              <a:spLocks/>
            </p:cNvSpPr>
            <p:nvPr/>
          </p:nvSpPr>
          <p:spPr>
            <a:xfrm>
              <a:off x="6836574" y="328976"/>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45545F"/>
                  </a:solidFill>
                </a:rPr>
                <a:t>INTOSAI Working Group on Environmental Auditing Conference</a:t>
              </a:r>
            </a:p>
          </p:txBody>
        </p:sp>
      </p:grpSp>
      <p:sp>
        <p:nvSpPr>
          <p:cNvPr id="26" name="TextBox 25">
            <a:extLst>
              <a:ext uri="{FF2B5EF4-FFF2-40B4-BE49-F238E27FC236}">
                <a16:creationId xmlns:a16="http://schemas.microsoft.com/office/drawing/2014/main" id="{CEF60350-7E1D-6406-99D7-E5C89392092E}"/>
              </a:ext>
            </a:extLst>
          </p:cNvPr>
          <p:cNvSpPr txBox="1"/>
          <p:nvPr/>
        </p:nvSpPr>
        <p:spPr>
          <a:xfrm>
            <a:off x="5053909" y="4824225"/>
            <a:ext cx="3866603" cy="430887"/>
          </a:xfrm>
          <a:prstGeom prst="rect">
            <a:avLst/>
          </a:prstGeom>
          <a:noFill/>
        </p:spPr>
        <p:txBody>
          <a:bodyPr wrap="square" lIns="0" tIns="0" rIns="0" bIns="0" rtlCol="0">
            <a:spAutoFit/>
          </a:bodyPr>
          <a:lstStyle/>
          <a:p>
            <a:r>
              <a:rPr lang="en-NZ" sz="1400">
                <a:solidFill>
                  <a:schemeClr val="accent1"/>
                </a:solidFill>
              </a:rPr>
              <a:t>Performance measures often do not measure or relate to real world changes</a:t>
            </a:r>
          </a:p>
        </p:txBody>
      </p:sp>
      <p:pic>
        <p:nvPicPr>
          <p:cNvPr id="47" name="Picture 46" descr="A black and white rectangle&#10;&#10;AI-generated content may be incorrect.">
            <a:extLst>
              <a:ext uri="{FF2B5EF4-FFF2-40B4-BE49-F238E27FC236}">
                <a16:creationId xmlns:a16="http://schemas.microsoft.com/office/drawing/2014/main" id="{A05D47E5-AF9C-4698-4969-D90CC4B72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187" y="2313702"/>
            <a:ext cx="3090051" cy="1966396"/>
          </a:xfrm>
          <a:prstGeom prst="rect">
            <a:avLst/>
          </a:prstGeom>
        </p:spPr>
      </p:pic>
      <p:sp>
        <p:nvSpPr>
          <p:cNvPr id="23" name="TextBox 22">
            <a:extLst>
              <a:ext uri="{FF2B5EF4-FFF2-40B4-BE49-F238E27FC236}">
                <a16:creationId xmlns:a16="http://schemas.microsoft.com/office/drawing/2014/main" id="{9B6788F8-020C-E6A5-385C-3CD213D0DA10}"/>
              </a:ext>
            </a:extLst>
          </p:cNvPr>
          <p:cNvSpPr txBox="1"/>
          <p:nvPr/>
        </p:nvSpPr>
        <p:spPr>
          <a:xfrm>
            <a:off x="2880107" y="3153970"/>
            <a:ext cx="2001200" cy="646331"/>
          </a:xfrm>
          <a:prstGeom prst="rect">
            <a:avLst/>
          </a:prstGeom>
          <a:noFill/>
        </p:spPr>
        <p:txBody>
          <a:bodyPr wrap="square" lIns="0" tIns="0" rIns="0" bIns="0" rtlCol="0">
            <a:spAutoFit/>
          </a:bodyPr>
          <a:lstStyle/>
          <a:p>
            <a:r>
              <a:rPr lang="en-NZ" sz="1400">
                <a:solidFill>
                  <a:schemeClr val="accent1"/>
                </a:solidFill>
              </a:rPr>
              <a:t>Lack of clarity about what environmental outcomes have been given priority.</a:t>
            </a:r>
          </a:p>
        </p:txBody>
      </p:sp>
      <p:pic>
        <p:nvPicPr>
          <p:cNvPr id="41" name="Picture 40" descr="A black and white rectangle&#10;&#10;AI-generated content may be incorrect.">
            <a:extLst>
              <a:ext uri="{FF2B5EF4-FFF2-40B4-BE49-F238E27FC236}">
                <a16:creationId xmlns:a16="http://schemas.microsoft.com/office/drawing/2014/main" id="{482CA35E-106E-3587-8686-041170183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2141" y="2320618"/>
            <a:ext cx="3133282" cy="1966396"/>
          </a:xfrm>
          <a:prstGeom prst="rect">
            <a:avLst/>
          </a:prstGeom>
        </p:spPr>
      </p:pic>
      <p:sp>
        <p:nvSpPr>
          <p:cNvPr id="24" name="TextBox 23">
            <a:extLst>
              <a:ext uri="{FF2B5EF4-FFF2-40B4-BE49-F238E27FC236}">
                <a16:creationId xmlns:a16="http://schemas.microsoft.com/office/drawing/2014/main" id="{87E80217-9BEF-BD6B-B6C7-B885CC014E44}"/>
              </a:ext>
            </a:extLst>
          </p:cNvPr>
          <p:cNvSpPr txBox="1"/>
          <p:nvPr/>
        </p:nvSpPr>
        <p:spPr>
          <a:xfrm>
            <a:off x="6076015" y="2903087"/>
            <a:ext cx="2001200" cy="1077218"/>
          </a:xfrm>
          <a:prstGeom prst="rect">
            <a:avLst/>
          </a:prstGeom>
          <a:noFill/>
        </p:spPr>
        <p:txBody>
          <a:bodyPr wrap="square" lIns="0" tIns="0" rIns="0" bIns="0" rtlCol="0">
            <a:spAutoFit/>
          </a:bodyPr>
          <a:lstStyle/>
          <a:p>
            <a:r>
              <a:rPr lang="en-NZ" sz="1400">
                <a:solidFill>
                  <a:schemeClr val="accent1"/>
                </a:solidFill>
              </a:rPr>
              <a:t>Lack of clarity about what plans and strategies will be implemented to deliver objectives and how they will interact.</a:t>
            </a:r>
          </a:p>
        </p:txBody>
      </p:sp>
      <p:sp>
        <p:nvSpPr>
          <p:cNvPr id="51" name="TextBox 50">
            <a:extLst>
              <a:ext uri="{FF2B5EF4-FFF2-40B4-BE49-F238E27FC236}">
                <a16:creationId xmlns:a16="http://schemas.microsoft.com/office/drawing/2014/main" id="{6B9C8946-E2CC-6D9A-DA8D-1F9DC6691574}"/>
              </a:ext>
            </a:extLst>
          </p:cNvPr>
          <p:cNvSpPr txBox="1"/>
          <p:nvPr/>
        </p:nvSpPr>
        <p:spPr>
          <a:xfrm>
            <a:off x="6065238" y="2575518"/>
            <a:ext cx="2001200" cy="246221"/>
          </a:xfrm>
          <a:prstGeom prst="rect">
            <a:avLst/>
          </a:prstGeom>
          <a:noFill/>
        </p:spPr>
        <p:txBody>
          <a:bodyPr wrap="square" lIns="0" tIns="0" rIns="0" bIns="0" rtlCol="0">
            <a:spAutoFit/>
          </a:bodyPr>
          <a:lstStyle/>
          <a:p>
            <a:r>
              <a:rPr lang="en-NZ" sz="1600" b="1">
                <a:solidFill>
                  <a:schemeClr val="accent1"/>
                </a:solidFill>
                <a:latin typeface="+mj-lt"/>
              </a:rPr>
              <a:t>Plans and strategies</a:t>
            </a:r>
          </a:p>
        </p:txBody>
      </p:sp>
      <p:pic>
        <p:nvPicPr>
          <p:cNvPr id="43" name="Picture 42" descr="A black and white rectangle&#10;&#10;AI-generated content may be incorrect.">
            <a:extLst>
              <a:ext uri="{FF2B5EF4-FFF2-40B4-BE49-F238E27FC236}">
                <a16:creationId xmlns:a16="http://schemas.microsoft.com/office/drawing/2014/main" id="{CC5B5FD2-4385-CD9E-9A36-B7895B200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8131" y="2325399"/>
            <a:ext cx="3133282" cy="1966396"/>
          </a:xfrm>
          <a:prstGeom prst="rect">
            <a:avLst/>
          </a:prstGeom>
        </p:spPr>
      </p:pic>
      <p:sp>
        <p:nvSpPr>
          <p:cNvPr id="25" name="TextBox 24">
            <a:extLst>
              <a:ext uri="{FF2B5EF4-FFF2-40B4-BE49-F238E27FC236}">
                <a16:creationId xmlns:a16="http://schemas.microsoft.com/office/drawing/2014/main" id="{C8EE2042-0F07-20DF-692E-50BFBAA99054}"/>
              </a:ext>
            </a:extLst>
          </p:cNvPr>
          <p:cNvSpPr txBox="1"/>
          <p:nvPr/>
        </p:nvSpPr>
        <p:spPr>
          <a:xfrm>
            <a:off x="9265106" y="2887952"/>
            <a:ext cx="2202993" cy="1077218"/>
          </a:xfrm>
          <a:prstGeom prst="rect">
            <a:avLst/>
          </a:prstGeom>
          <a:noFill/>
        </p:spPr>
        <p:txBody>
          <a:bodyPr wrap="square" lIns="0" tIns="0" rIns="0" bIns="0" rtlCol="0">
            <a:spAutoFit/>
          </a:bodyPr>
          <a:lstStyle/>
          <a:p>
            <a:r>
              <a:rPr lang="en-NZ" sz="1400">
                <a:solidFill>
                  <a:schemeClr val="accent1"/>
                </a:solidFill>
              </a:rPr>
              <a:t>Information on government spending is provided publicly at the appropriation level, which is coarse and siloed by agency.</a:t>
            </a:r>
          </a:p>
        </p:txBody>
      </p:sp>
      <p:sp>
        <p:nvSpPr>
          <p:cNvPr id="52" name="TextBox 51">
            <a:extLst>
              <a:ext uri="{FF2B5EF4-FFF2-40B4-BE49-F238E27FC236}">
                <a16:creationId xmlns:a16="http://schemas.microsoft.com/office/drawing/2014/main" id="{DBAFD1F8-7B3E-BBDA-936F-76E9FF2823C4}"/>
              </a:ext>
            </a:extLst>
          </p:cNvPr>
          <p:cNvSpPr txBox="1"/>
          <p:nvPr/>
        </p:nvSpPr>
        <p:spPr>
          <a:xfrm>
            <a:off x="9270440" y="2575518"/>
            <a:ext cx="2001200" cy="246221"/>
          </a:xfrm>
          <a:prstGeom prst="rect">
            <a:avLst/>
          </a:prstGeom>
          <a:noFill/>
        </p:spPr>
        <p:txBody>
          <a:bodyPr wrap="square" lIns="0" tIns="0" rIns="0" bIns="0" rtlCol="0">
            <a:spAutoFit/>
          </a:bodyPr>
          <a:lstStyle/>
          <a:p>
            <a:r>
              <a:rPr lang="en-NZ" sz="1600" b="1">
                <a:solidFill>
                  <a:schemeClr val="accent1"/>
                </a:solidFill>
                <a:latin typeface="+mj-lt"/>
              </a:rPr>
              <a:t>How money is spent</a:t>
            </a:r>
          </a:p>
        </p:txBody>
      </p:sp>
      <p:sp>
        <p:nvSpPr>
          <p:cNvPr id="27" name="TextBox 26">
            <a:extLst>
              <a:ext uri="{FF2B5EF4-FFF2-40B4-BE49-F238E27FC236}">
                <a16:creationId xmlns:a16="http://schemas.microsoft.com/office/drawing/2014/main" id="{23207703-18CC-640C-0037-FD71B61130D8}"/>
              </a:ext>
            </a:extLst>
          </p:cNvPr>
          <p:cNvSpPr txBox="1"/>
          <p:nvPr/>
        </p:nvSpPr>
        <p:spPr>
          <a:xfrm>
            <a:off x="5048798" y="5701731"/>
            <a:ext cx="3756176" cy="646331"/>
          </a:xfrm>
          <a:prstGeom prst="rect">
            <a:avLst/>
          </a:prstGeom>
          <a:noFill/>
        </p:spPr>
        <p:txBody>
          <a:bodyPr wrap="square" lIns="0" tIns="0" rIns="0" bIns="0" rtlCol="0">
            <a:spAutoFit/>
          </a:bodyPr>
          <a:lstStyle/>
          <a:p>
            <a:r>
              <a:rPr lang="en-NZ" sz="1400">
                <a:solidFill>
                  <a:schemeClr val="accent1"/>
                </a:solidFill>
              </a:rPr>
              <a:t>No way to link outcomes back through the chain of expenditures – strategies – priorities or to look across agencies.</a:t>
            </a:r>
          </a:p>
        </p:txBody>
      </p:sp>
      <p:sp>
        <p:nvSpPr>
          <p:cNvPr id="36" name="TextBox 35">
            <a:extLst>
              <a:ext uri="{FF2B5EF4-FFF2-40B4-BE49-F238E27FC236}">
                <a16:creationId xmlns:a16="http://schemas.microsoft.com/office/drawing/2014/main" id="{831E3A54-5810-2B1A-4857-F02D74A2F0E5}"/>
              </a:ext>
            </a:extLst>
          </p:cNvPr>
          <p:cNvSpPr txBox="1"/>
          <p:nvPr/>
        </p:nvSpPr>
        <p:spPr>
          <a:xfrm>
            <a:off x="650499" y="2734367"/>
            <a:ext cx="1377998" cy="553998"/>
          </a:xfrm>
          <a:prstGeom prst="rect">
            <a:avLst/>
          </a:prstGeom>
          <a:noFill/>
        </p:spPr>
        <p:txBody>
          <a:bodyPr wrap="square" lIns="0" tIns="0" rIns="0" bIns="0" rtlCol="0">
            <a:spAutoFit/>
          </a:bodyPr>
          <a:lstStyle/>
          <a:p>
            <a:r>
              <a:rPr lang="en-NZ" b="1">
                <a:solidFill>
                  <a:schemeClr val="accent1"/>
                </a:solidFill>
              </a:rPr>
              <a:t>Each elected Government</a:t>
            </a:r>
          </a:p>
        </p:txBody>
      </p:sp>
      <p:sp>
        <p:nvSpPr>
          <p:cNvPr id="37" name="TextBox 36">
            <a:extLst>
              <a:ext uri="{FF2B5EF4-FFF2-40B4-BE49-F238E27FC236}">
                <a16:creationId xmlns:a16="http://schemas.microsoft.com/office/drawing/2014/main" id="{7F06E926-D02B-0D87-5E65-4D8172E9474C}"/>
              </a:ext>
            </a:extLst>
          </p:cNvPr>
          <p:cNvSpPr txBox="1"/>
          <p:nvPr/>
        </p:nvSpPr>
        <p:spPr>
          <a:xfrm>
            <a:off x="650499" y="4788185"/>
            <a:ext cx="2001200" cy="276999"/>
          </a:xfrm>
          <a:prstGeom prst="rect">
            <a:avLst/>
          </a:prstGeom>
          <a:noFill/>
        </p:spPr>
        <p:txBody>
          <a:bodyPr wrap="square" lIns="0" tIns="0" rIns="0" bIns="0" rtlCol="0">
            <a:spAutoFit/>
          </a:bodyPr>
          <a:lstStyle/>
          <a:p>
            <a:r>
              <a:rPr lang="en-NZ" b="1">
                <a:solidFill>
                  <a:schemeClr val="accent1"/>
                </a:solidFill>
              </a:rPr>
              <a:t>Accountability</a:t>
            </a:r>
          </a:p>
        </p:txBody>
      </p:sp>
      <p:sp>
        <p:nvSpPr>
          <p:cNvPr id="53" name="TextBox 52">
            <a:extLst>
              <a:ext uri="{FF2B5EF4-FFF2-40B4-BE49-F238E27FC236}">
                <a16:creationId xmlns:a16="http://schemas.microsoft.com/office/drawing/2014/main" id="{7B302D0C-34F9-4572-56F4-B8F944CA1772}"/>
              </a:ext>
            </a:extLst>
          </p:cNvPr>
          <p:cNvSpPr txBox="1"/>
          <p:nvPr/>
        </p:nvSpPr>
        <p:spPr>
          <a:xfrm>
            <a:off x="2880107" y="4824225"/>
            <a:ext cx="2001200" cy="246221"/>
          </a:xfrm>
          <a:prstGeom prst="rect">
            <a:avLst/>
          </a:prstGeom>
          <a:noFill/>
        </p:spPr>
        <p:txBody>
          <a:bodyPr wrap="square" lIns="0" tIns="0" rIns="0" bIns="0" rtlCol="0">
            <a:spAutoFit/>
          </a:bodyPr>
          <a:lstStyle/>
          <a:p>
            <a:r>
              <a:rPr lang="en-NZ" sz="1600" b="1">
                <a:solidFill>
                  <a:schemeClr val="accent1"/>
                </a:solidFill>
                <a:latin typeface="+mj-lt"/>
              </a:rPr>
              <a:t>Impact of spending</a:t>
            </a:r>
          </a:p>
        </p:txBody>
      </p:sp>
      <p:sp>
        <p:nvSpPr>
          <p:cNvPr id="54" name="TextBox 53">
            <a:extLst>
              <a:ext uri="{FF2B5EF4-FFF2-40B4-BE49-F238E27FC236}">
                <a16:creationId xmlns:a16="http://schemas.microsoft.com/office/drawing/2014/main" id="{3454826D-D6E9-AF0E-882E-C0F087589B8F}"/>
              </a:ext>
            </a:extLst>
          </p:cNvPr>
          <p:cNvSpPr txBox="1"/>
          <p:nvPr/>
        </p:nvSpPr>
        <p:spPr>
          <a:xfrm>
            <a:off x="2880107" y="5701731"/>
            <a:ext cx="2001200" cy="492443"/>
          </a:xfrm>
          <a:prstGeom prst="rect">
            <a:avLst/>
          </a:prstGeom>
          <a:noFill/>
        </p:spPr>
        <p:txBody>
          <a:bodyPr wrap="square" lIns="0" tIns="0" rIns="0" bIns="0" rtlCol="0">
            <a:spAutoFit/>
          </a:bodyPr>
          <a:lstStyle/>
          <a:p>
            <a:r>
              <a:rPr lang="en-NZ" sz="1600" b="1">
                <a:solidFill>
                  <a:schemeClr val="accent1"/>
                </a:solidFill>
                <a:latin typeface="+mj-lt"/>
              </a:rPr>
              <a:t>Whole-of-government reporting</a:t>
            </a:r>
          </a:p>
        </p:txBody>
      </p:sp>
      <p:cxnSp>
        <p:nvCxnSpPr>
          <p:cNvPr id="18" name="Straight Arrow Connector 17">
            <a:extLst>
              <a:ext uri="{FF2B5EF4-FFF2-40B4-BE49-F238E27FC236}">
                <a16:creationId xmlns:a16="http://schemas.microsoft.com/office/drawing/2014/main" id="{7E988005-625F-0809-FCA9-44D7E9AFE2D3}"/>
              </a:ext>
            </a:extLst>
          </p:cNvPr>
          <p:cNvCxnSpPr>
            <a:cxnSpLocks/>
          </p:cNvCxnSpPr>
          <p:nvPr/>
        </p:nvCxnSpPr>
        <p:spPr>
          <a:xfrm>
            <a:off x="5192983" y="3232018"/>
            <a:ext cx="396000" cy="0"/>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B0622CD-CE7C-FC29-FFA0-1F75F6BE770A}"/>
              </a:ext>
            </a:extLst>
          </p:cNvPr>
          <p:cNvCxnSpPr>
            <a:cxnSpLocks/>
          </p:cNvCxnSpPr>
          <p:nvPr/>
        </p:nvCxnSpPr>
        <p:spPr>
          <a:xfrm>
            <a:off x="8408973" y="3232018"/>
            <a:ext cx="396000" cy="0"/>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2" name="Connector: Elbow 1">
            <a:extLst>
              <a:ext uri="{FF2B5EF4-FFF2-40B4-BE49-F238E27FC236}">
                <a16:creationId xmlns:a16="http://schemas.microsoft.com/office/drawing/2014/main" id="{A6A0337C-FE1F-B113-A4F7-E62A93E9AA0C}"/>
              </a:ext>
            </a:extLst>
          </p:cNvPr>
          <p:cNvCxnSpPr>
            <a:cxnSpLocks/>
          </p:cNvCxnSpPr>
          <p:nvPr/>
        </p:nvCxnSpPr>
        <p:spPr>
          <a:xfrm rot="10800000" flipV="1">
            <a:off x="9211943" y="4186628"/>
            <a:ext cx="1114911" cy="900000"/>
          </a:xfrm>
          <a:prstGeom prst="bentConnector3">
            <a:avLst>
              <a:gd name="adj1" fmla="val -1498"/>
            </a:avLst>
          </a:prstGeom>
          <a:ln w="19050">
            <a:solidFill>
              <a:schemeClr val="accent1"/>
            </a:solidFill>
            <a:headEnd type="oval" w="sm" len="sm"/>
            <a:tailEnd type="triangle" w="lg" len="med"/>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72A9D345-A92E-7D88-0FBC-F58088330644}"/>
              </a:ext>
            </a:extLst>
          </p:cNvPr>
          <p:cNvCxnSpPr>
            <a:cxnSpLocks/>
          </p:cNvCxnSpPr>
          <p:nvPr/>
        </p:nvCxnSpPr>
        <p:spPr>
          <a:xfrm rot="10800000" flipV="1">
            <a:off x="9255583" y="5090381"/>
            <a:ext cx="1075777" cy="936000"/>
          </a:xfrm>
          <a:prstGeom prst="bentConnector3">
            <a:avLst>
              <a:gd name="adj1" fmla="val -406"/>
            </a:avLst>
          </a:prstGeom>
          <a:ln w="19050">
            <a:solidFill>
              <a:schemeClr val="accent1"/>
            </a:solidFill>
            <a:headEnd w="sm" len="sm"/>
            <a:tailEnd type="triangle" w="lg" len="med"/>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1C75BF3-D6A2-B0BF-4977-5C75FC9FE3D5}"/>
              </a:ext>
            </a:extLst>
          </p:cNvPr>
          <p:cNvSpPr txBox="1"/>
          <p:nvPr/>
        </p:nvSpPr>
        <p:spPr>
          <a:xfrm>
            <a:off x="2880107" y="2575518"/>
            <a:ext cx="2001200" cy="492443"/>
          </a:xfrm>
          <a:prstGeom prst="rect">
            <a:avLst/>
          </a:prstGeom>
          <a:noFill/>
        </p:spPr>
        <p:txBody>
          <a:bodyPr wrap="square" lIns="0" tIns="0" rIns="0" bIns="0" rtlCol="0">
            <a:spAutoFit/>
          </a:bodyPr>
          <a:lstStyle/>
          <a:p>
            <a:r>
              <a:rPr lang="en-NZ" sz="1600" b="1">
                <a:solidFill>
                  <a:schemeClr val="accent1"/>
                </a:solidFill>
                <a:latin typeface="+mj-lt"/>
              </a:rPr>
              <a:t>Government priorities and objectives</a:t>
            </a:r>
          </a:p>
        </p:txBody>
      </p:sp>
      <p:cxnSp>
        <p:nvCxnSpPr>
          <p:cNvPr id="15" name="Straight Arrow Connector 14">
            <a:extLst>
              <a:ext uri="{FF2B5EF4-FFF2-40B4-BE49-F238E27FC236}">
                <a16:creationId xmlns:a16="http://schemas.microsoft.com/office/drawing/2014/main" id="{BA221863-E9A3-1E70-A001-2588D22DEFE5}"/>
              </a:ext>
            </a:extLst>
          </p:cNvPr>
          <p:cNvCxnSpPr>
            <a:cxnSpLocks/>
          </p:cNvCxnSpPr>
          <p:nvPr/>
        </p:nvCxnSpPr>
        <p:spPr>
          <a:xfrm>
            <a:off x="3828440" y="1765832"/>
            <a:ext cx="0" cy="653518"/>
          </a:xfrm>
          <a:prstGeom prst="straightConnector1">
            <a:avLst/>
          </a:prstGeom>
          <a:ln w="19050">
            <a:solidFill>
              <a:schemeClr val="accent1"/>
            </a:solidFill>
            <a:headEnd type="oval" w="sm" len="sm"/>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1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22"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2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par>
                                <p:cTn id="44" presetID="2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right)">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22" presetClass="entr" presetSubtype="2"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right)">
                                      <p:cBhvr>
                                        <p:cTn id="63" dur="500"/>
                                        <p:tgtEl>
                                          <p:spTgt spid="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right)">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22" presetClass="entr" presetSubtype="2"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right)">
                                      <p:cBhvr>
                                        <p:cTn id="77" dur="5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26" grpId="0"/>
      <p:bldP spid="23" grpId="0"/>
      <p:bldP spid="24" grpId="0"/>
      <p:bldP spid="51" grpId="0"/>
      <p:bldP spid="25" grpId="0"/>
      <p:bldP spid="52" grpId="0"/>
      <p:bldP spid="27" grpId="0"/>
      <p:bldP spid="53" grpId="0"/>
      <p:bldP spid="5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E008-3A86-A6C2-3AB1-E5B61A127C8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ABFD14E-3986-86D2-6074-F72BD08D58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11" y="0"/>
            <a:ext cx="12324911" cy="6857723"/>
          </a:xfrm>
          <a:prstGeom prst="rect">
            <a:avLst/>
          </a:prstGeom>
        </p:spPr>
      </p:pic>
      <p:sp>
        <p:nvSpPr>
          <p:cNvPr id="9" name="Rectangle 8">
            <a:extLst>
              <a:ext uri="{FF2B5EF4-FFF2-40B4-BE49-F238E27FC236}">
                <a16:creationId xmlns:a16="http://schemas.microsoft.com/office/drawing/2014/main" id="{763EDA97-3873-DD64-9942-C08E6393BC91}"/>
              </a:ext>
            </a:extLst>
          </p:cNvPr>
          <p:cNvSpPr/>
          <p:nvPr/>
        </p:nvSpPr>
        <p:spPr>
          <a:xfrm>
            <a:off x="-242140" y="-163003"/>
            <a:ext cx="12543367" cy="7076867"/>
          </a:xfrm>
          <a:prstGeom prst="rect">
            <a:avLst/>
          </a:prstGeom>
          <a:solidFill>
            <a:schemeClr val="accent1">
              <a:alpha val="70000"/>
            </a:schemeClr>
          </a:solidFill>
          <a:ln>
            <a:noFill/>
          </a:ln>
          <a:effectLst>
            <a:outerShdw blurRad="63500" dist="38100" dir="2700000">
              <a:srgbClr val="000000">
                <a:alpha val="0"/>
              </a:srgbClr>
            </a:outerShdw>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8" name="Group 7">
            <a:extLst>
              <a:ext uri="{FF2B5EF4-FFF2-40B4-BE49-F238E27FC236}">
                <a16:creationId xmlns:a16="http://schemas.microsoft.com/office/drawing/2014/main" id="{96BC5A2B-E2D2-8C19-965C-A4816ECB945F}"/>
              </a:ext>
            </a:extLst>
          </p:cNvPr>
          <p:cNvGrpSpPr/>
          <p:nvPr/>
        </p:nvGrpSpPr>
        <p:grpSpPr>
          <a:xfrm>
            <a:off x="219145" y="792202"/>
            <a:ext cx="11590749" cy="4916136"/>
            <a:chOff x="-405272" y="1067369"/>
            <a:chExt cx="11590749" cy="4916136"/>
          </a:xfrm>
        </p:grpSpPr>
        <p:sp>
          <p:nvSpPr>
            <p:cNvPr id="3" name="Title 1">
              <a:extLst>
                <a:ext uri="{FF2B5EF4-FFF2-40B4-BE49-F238E27FC236}">
                  <a16:creationId xmlns:a16="http://schemas.microsoft.com/office/drawing/2014/main" id="{85B9FC11-B51B-7597-03E6-F80C4F6C8A80}"/>
                </a:ext>
              </a:extLst>
            </p:cNvPr>
            <p:cNvSpPr txBox="1">
              <a:spLocks/>
            </p:cNvSpPr>
            <p:nvPr/>
          </p:nvSpPr>
          <p:spPr>
            <a:xfrm>
              <a:off x="630652" y="5648990"/>
              <a:ext cx="4066807" cy="334515"/>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400" b="1" dirty="0">
                  <a:solidFill>
                    <a:srgbClr val="FFFFFF"/>
                  </a:solidFill>
                </a:rPr>
                <a:t>Auditor-General John Ryan</a:t>
              </a:r>
              <a:endParaRPr lang="en-US" sz="4000" b="1" dirty="0">
                <a:solidFill>
                  <a:srgbClr val="FFFFFF"/>
                </a:solidFill>
              </a:endParaRPr>
            </a:p>
          </p:txBody>
        </p:sp>
        <p:sp>
          <p:nvSpPr>
            <p:cNvPr id="7" name="Subtitle 2">
              <a:extLst>
                <a:ext uri="{FF2B5EF4-FFF2-40B4-BE49-F238E27FC236}">
                  <a16:creationId xmlns:a16="http://schemas.microsoft.com/office/drawing/2014/main" id="{6EA59E43-0355-B189-0B4B-17AB95C66819}"/>
                </a:ext>
              </a:extLst>
            </p:cNvPr>
            <p:cNvSpPr txBox="1">
              <a:spLocks/>
            </p:cNvSpPr>
            <p:nvPr/>
          </p:nvSpPr>
          <p:spPr>
            <a:xfrm>
              <a:off x="1343943" y="1592086"/>
              <a:ext cx="8270794" cy="377019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400" dirty="0">
                  <a:solidFill>
                    <a:srgbClr val="FFFFFF"/>
                  </a:solidFill>
                  <a:ea typeface="Verdana"/>
                </a:rPr>
                <a:t>The challenges the report identifies exist across nearly all areas of public spending. I am concerned that it is often not clear to the public or Parliament what outcomes are being sought by governments, how that translates into spending, and ultimately what is being achieved with the public money the Government spends – about $150 billion last year.</a:t>
              </a:r>
            </a:p>
          </p:txBody>
        </p:sp>
        <p:sp>
          <p:nvSpPr>
            <p:cNvPr id="5" name="Title 1">
              <a:extLst>
                <a:ext uri="{FF2B5EF4-FFF2-40B4-BE49-F238E27FC236}">
                  <a16:creationId xmlns:a16="http://schemas.microsoft.com/office/drawing/2014/main" id="{752BCC26-8D9E-D5A5-3870-684C6D263C96}"/>
                </a:ext>
              </a:extLst>
            </p:cNvPr>
            <p:cNvSpPr txBox="1">
              <a:spLocks/>
            </p:cNvSpPr>
            <p:nvPr/>
          </p:nvSpPr>
          <p:spPr>
            <a:xfrm>
              <a:off x="-405272" y="1067369"/>
              <a:ext cx="6670307" cy="3331489"/>
            </a:xfrm>
            <a:prstGeom prst="rect">
              <a:avLst/>
            </a:prstGeom>
          </p:spPr>
          <p:txBody>
            <a:bodyPr vert="horz"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3900" dirty="0">
                  <a:solidFill>
                    <a:srgbClr val="FFFFFF">
                      <a:alpha val="43000"/>
                    </a:srgbClr>
                  </a:solidFill>
                </a:rPr>
                <a:t>“</a:t>
              </a:r>
              <a:endParaRPr lang="en-US" sz="49600" dirty="0">
                <a:solidFill>
                  <a:srgbClr val="FFFFFF">
                    <a:alpha val="43000"/>
                  </a:srgbClr>
                </a:solidFill>
              </a:endParaRPr>
            </a:p>
          </p:txBody>
        </p:sp>
        <p:sp>
          <p:nvSpPr>
            <p:cNvPr id="6" name="Title 1">
              <a:extLst>
                <a:ext uri="{FF2B5EF4-FFF2-40B4-BE49-F238E27FC236}">
                  <a16:creationId xmlns:a16="http://schemas.microsoft.com/office/drawing/2014/main" id="{25DAD160-DE56-E2CD-EDB5-F84A7D73A0EF}"/>
                </a:ext>
              </a:extLst>
            </p:cNvPr>
            <p:cNvSpPr txBox="1">
              <a:spLocks/>
            </p:cNvSpPr>
            <p:nvPr/>
          </p:nvSpPr>
          <p:spPr>
            <a:xfrm rot="10800000">
              <a:off x="8647409" y="2368460"/>
              <a:ext cx="2538068" cy="333148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3900" dirty="0">
                  <a:solidFill>
                    <a:srgbClr val="FFFFFF">
                      <a:alpha val="43000"/>
                    </a:srgbClr>
                  </a:solidFill>
                </a:rPr>
                <a:t>“</a:t>
              </a:r>
              <a:endParaRPr lang="en-US" sz="49600" dirty="0">
                <a:solidFill>
                  <a:srgbClr val="FFFFFF">
                    <a:alpha val="43000"/>
                  </a:srgbClr>
                </a:solidFill>
              </a:endParaRPr>
            </a:p>
          </p:txBody>
        </p:sp>
      </p:grpSp>
      <p:sp>
        <p:nvSpPr>
          <p:cNvPr id="2" name="Date Placeholder 3">
            <a:extLst>
              <a:ext uri="{FF2B5EF4-FFF2-40B4-BE49-F238E27FC236}">
                <a16:creationId xmlns:a16="http://schemas.microsoft.com/office/drawing/2014/main" id="{30B365FE-C5CE-D808-CCAC-B9381BD686A7}"/>
              </a:ext>
            </a:extLst>
          </p:cNvPr>
          <p:cNvSpPr txBox="1">
            <a:spLocks/>
          </p:cNvSpPr>
          <p:nvPr/>
        </p:nvSpPr>
        <p:spPr>
          <a:xfrm>
            <a:off x="6836574" y="335678"/>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dirty="0">
                <a:solidFill>
                  <a:srgbClr val="FFFFFF"/>
                </a:solidFill>
              </a:rPr>
              <a:t>INTOSAI Working Group on Environmental Auditing Conference</a:t>
            </a:r>
          </a:p>
        </p:txBody>
      </p:sp>
      <p:pic>
        <p:nvPicPr>
          <p:cNvPr id="11" name="Picture 10">
            <a:extLst>
              <a:ext uri="{FF2B5EF4-FFF2-40B4-BE49-F238E27FC236}">
                <a16:creationId xmlns:a16="http://schemas.microsoft.com/office/drawing/2014/main" id="{FAA2A257-6782-B82F-9C6D-BCA54BB4A0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4351" y="357244"/>
            <a:ext cx="2884122" cy="271955"/>
          </a:xfrm>
          <a:prstGeom prst="rect">
            <a:avLst/>
          </a:prstGeom>
        </p:spPr>
      </p:pic>
    </p:spTree>
    <p:extLst>
      <p:ext uri="{BB962C8B-B14F-4D97-AF65-F5344CB8AC3E}">
        <p14:creationId xmlns:p14="http://schemas.microsoft.com/office/powerpoint/2010/main" val="166296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8A000-0643-63CB-7102-68822B7D7849}"/>
            </a:ext>
          </a:extLst>
        </p:cNvPr>
        <p:cNvGrpSpPr/>
        <p:nvPr/>
      </p:nvGrpSpPr>
      <p:grpSpPr>
        <a:xfrm>
          <a:off x="0" y="0"/>
          <a:ext cx="0" cy="0"/>
          <a:chOff x="0" y="0"/>
          <a:chExt cx="0" cy="0"/>
        </a:xfrm>
      </p:grpSpPr>
      <p:sp>
        <p:nvSpPr>
          <p:cNvPr id="10" name="Subtitle 2">
            <a:extLst>
              <a:ext uri="{FF2B5EF4-FFF2-40B4-BE49-F238E27FC236}">
                <a16:creationId xmlns:a16="http://schemas.microsoft.com/office/drawing/2014/main" id="{EB931E2F-2C93-569F-2A03-B6B34EC46BCC}"/>
              </a:ext>
            </a:extLst>
          </p:cNvPr>
          <p:cNvSpPr>
            <a:spLocks noGrp="1"/>
          </p:cNvSpPr>
          <p:nvPr>
            <p:ph type="subTitle" idx="1"/>
          </p:nvPr>
        </p:nvSpPr>
        <p:spPr>
          <a:xfrm>
            <a:off x="5905159" y="1548827"/>
            <a:ext cx="5058116" cy="999313"/>
          </a:xfrm>
        </p:spPr>
        <p:txBody>
          <a:bodyPr vert="horz" wrap="square" lIns="0" tIns="0" rIns="0" bIns="0" rtlCol="0" anchor="t">
            <a:spAutoFit/>
          </a:bodyPr>
          <a:lstStyle/>
          <a:p>
            <a:pPr marL="342900" indent="-342900" algn="l">
              <a:buFont typeface="Arial" panose="020B0604020202020204" pitchFamily="34" charset="0"/>
              <a:buChar char="•"/>
            </a:pPr>
            <a:r>
              <a:rPr lang="en-US" dirty="0">
                <a:solidFill>
                  <a:schemeClr val="tx2"/>
                </a:solidFill>
              </a:rPr>
              <a:t>The Government should clearly state its environmental outcomes and how it will achieve them.</a:t>
            </a:r>
          </a:p>
        </p:txBody>
      </p:sp>
      <p:sp>
        <p:nvSpPr>
          <p:cNvPr id="2" name="Subtitle 2">
            <a:extLst>
              <a:ext uri="{FF2B5EF4-FFF2-40B4-BE49-F238E27FC236}">
                <a16:creationId xmlns:a16="http://schemas.microsoft.com/office/drawing/2014/main" id="{6C0FED6C-93DA-AF41-26DD-BD90C723E408}"/>
              </a:ext>
            </a:extLst>
          </p:cNvPr>
          <p:cNvSpPr txBox="1">
            <a:spLocks/>
          </p:cNvSpPr>
          <p:nvPr/>
        </p:nvSpPr>
        <p:spPr>
          <a:xfrm>
            <a:off x="5905159" y="3920035"/>
            <a:ext cx="5058116" cy="1664110"/>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tx2"/>
                </a:solidFill>
              </a:rPr>
              <a:t>The Government should provide a whole-of-government report to the House on the expenditure it allocates to environmental outcomes and the progress that is being made.</a:t>
            </a:r>
          </a:p>
        </p:txBody>
      </p:sp>
      <p:sp>
        <p:nvSpPr>
          <p:cNvPr id="3" name="Subtitle 2">
            <a:extLst>
              <a:ext uri="{FF2B5EF4-FFF2-40B4-BE49-F238E27FC236}">
                <a16:creationId xmlns:a16="http://schemas.microsoft.com/office/drawing/2014/main" id="{3E03BB0D-B69B-8EB9-5969-59AE8E1E658A}"/>
              </a:ext>
            </a:extLst>
          </p:cNvPr>
          <p:cNvSpPr txBox="1">
            <a:spLocks/>
          </p:cNvSpPr>
          <p:nvPr/>
        </p:nvSpPr>
        <p:spPr>
          <a:xfrm>
            <a:off x="5905159" y="2731766"/>
            <a:ext cx="5458166" cy="999313"/>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solidFill>
                  <a:schemeClr val="tx2"/>
                </a:solidFill>
              </a:rPr>
              <a:t>Agencies should tag expenditure that relates to the Government's outcomes and report on their contribution.</a:t>
            </a:r>
          </a:p>
        </p:txBody>
      </p:sp>
      <p:sp>
        <p:nvSpPr>
          <p:cNvPr id="4" name="Title 1">
            <a:extLst>
              <a:ext uri="{FF2B5EF4-FFF2-40B4-BE49-F238E27FC236}">
                <a16:creationId xmlns:a16="http://schemas.microsoft.com/office/drawing/2014/main" id="{24341F58-FB7D-DBDC-8A57-5F8572BCCEE0}"/>
              </a:ext>
            </a:extLst>
          </p:cNvPr>
          <p:cNvSpPr txBox="1">
            <a:spLocks/>
          </p:cNvSpPr>
          <p:nvPr/>
        </p:nvSpPr>
        <p:spPr>
          <a:xfrm>
            <a:off x="5905159" y="692615"/>
            <a:ext cx="5925953" cy="557589"/>
          </a:xfrm>
          <a:prstGeom prst="rect">
            <a:avLst/>
          </a:prstGeom>
        </p:spPr>
        <p:txBody>
          <a:bodyPr vert="horz"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tx2"/>
                </a:solidFill>
              </a:rPr>
              <a:t>Recommendations</a:t>
            </a:r>
          </a:p>
        </p:txBody>
      </p:sp>
      <p:pic>
        <p:nvPicPr>
          <p:cNvPr id="8" name="Picture 7" descr="A bird on a branch&#10;&#10;AI-generated content may be incorrect.">
            <a:extLst>
              <a:ext uri="{FF2B5EF4-FFF2-40B4-BE49-F238E27FC236}">
                <a16:creationId xmlns:a16="http://schemas.microsoft.com/office/drawing/2014/main" id="{3742CCF9-B9DE-7D6F-2708-2C6A331797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 y="0"/>
            <a:ext cx="5304739" cy="6858000"/>
          </a:xfrm>
          <a:prstGeom prst="rect">
            <a:avLst/>
          </a:prstGeom>
        </p:spPr>
      </p:pic>
      <p:sp>
        <p:nvSpPr>
          <p:cNvPr id="9" name="Subtitle 2">
            <a:extLst>
              <a:ext uri="{FF2B5EF4-FFF2-40B4-BE49-F238E27FC236}">
                <a16:creationId xmlns:a16="http://schemas.microsoft.com/office/drawing/2014/main" id="{4A8BD536-D093-1258-84C1-714AD1F7173E}"/>
              </a:ext>
            </a:extLst>
          </p:cNvPr>
          <p:cNvSpPr txBox="1">
            <a:spLocks/>
          </p:cNvSpPr>
          <p:nvPr/>
        </p:nvSpPr>
        <p:spPr>
          <a:xfrm>
            <a:off x="456343" y="263651"/>
            <a:ext cx="1989146" cy="428964"/>
          </a:xfrm>
          <a:prstGeom prst="rect">
            <a:avLst/>
          </a:prstGeom>
          <a:solidFill>
            <a:schemeClr val="tx1"/>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1600" dirty="0" err="1">
                <a:solidFill>
                  <a:srgbClr val="FFFFFF"/>
                </a:solidFill>
                <a:latin typeface="+mn-lt"/>
              </a:rPr>
              <a:t>Piwakawaka</a:t>
            </a:r>
            <a:r>
              <a:rPr lang="en-NZ" sz="1600" dirty="0">
                <a:solidFill>
                  <a:srgbClr val="FFFFFF"/>
                </a:solidFill>
                <a:latin typeface="+mn-lt"/>
              </a:rPr>
              <a:t>, fantail</a:t>
            </a:r>
          </a:p>
        </p:txBody>
      </p:sp>
      <p:pic>
        <p:nvPicPr>
          <p:cNvPr id="5" name="Picture 4">
            <a:extLst>
              <a:ext uri="{FF2B5EF4-FFF2-40B4-BE49-F238E27FC236}">
                <a16:creationId xmlns:a16="http://schemas.microsoft.com/office/drawing/2014/main" id="{5206DA95-52AD-88DC-19C6-AA3B66011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34" y="6197564"/>
            <a:ext cx="3096125" cy="291946"/>
          </a:xfrm>
          <a:prstGeom prst="rect">
            <a:avLst/>
          </a:prstGeom>
        </p:spPr>
      </p:pic>
      <p:sp>
        <p:nvSpPr>
          <p:cNvPr id="6" name="Date Placeholder 3">
            <a:extLst>
              <a:ext uri="{FF2B5EF4-FFF2-40B4-BE49-F238E27FC236}">
                <a16:creationId xmlns:a16="http://schemas.microsoft.com/office/drawing/2014/main" id="{53478050-9615-8B6F-D1A9-F1AFA177B5DD}"/>
              </a:ext>
            </a:extLst>
          </p:cNvPr>
          <p:cNvSpPr txBox="1">
            <a:spLocks/>
          </p:cNvSpPr>
          <p:nvPr/>
        </p:nvSpPr>
        <p:spPr>
          <a:xfrm>
            <a:off x="6836574" y="6299213"/>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chemeClr val="tx2"/>
                </a:solidFill>
              </a:rPr>
              <a:t>INTOSAI Working Group on Environmental Auditing Conference</a:t>
            </a:r>
          </a:p>
        </p:txBody>
      </p:sp>
    </p:spTree>
    <p:extLst>
      <p:ext uri="{BB962C8B-B14F-4D97-AF65-F5344CB8AC3E}">
        <p14:creationId xmlns:p14="http://schemas.microsoft.com/office/powerpoint/2010/main" val="34086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5CEA-7230-3773-2E32-00C3159508A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FDD3BE59-4809-CD9F-4DB5-7702111CAF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9168" y="5157"/>
            <a:ext cx="12173664" cy="6847686"/>
          </a:xfrm>
          <a:prstGeom prst="rect">
            <a:avLst/>
          </a:prstGeom>
        </p:spPr>
      </p:pic>
      <p:sp>
        <p:nvSpPr>
          <p:cNvPr id="10" name="Subtitle 2">
            <a:extLst>
              <a:ext uri="{FF2B5EF4-FFF2-40B4-BE49-F238E27FC236}">
                <a16:creationId xmlns:a16="http://schemas.microsoft.com/office/drawing/2014/main" id="{EB560BA6-F4A7-32E4-E60A-A2030EC6B0EB}"/>
              </a:ext>
            </a:extLst>
          </p:cNvPr>
          <p:cNvSpPr>
            <a:spLocks noGrp="1"/>
          </p:cNvSpPr>
          <p:nvPr>
            <p:ph type="subTitle" idx="1"/>
          </p:nvPr>
        </p:nvSpPr>
        <p:spPr>
          <a:xfrm>
            <a:off x="1268932" y="1589918"/>
            <a:ext cx="4978228" cy="666914"/>
          </a:xfrm>
        </p:spPr>
        <p:txBody>
          <a:bodyPr vert="horz" wrap="square" lIns="0" tIns="0" rIns="0" bIns="0" rtlCol="0" anchor="t">
            <a:spAutoFit/>
          </a:bodyPr>
          <a:lstStyle/>
          <a:p>
            <a:pPr marL="342900" indent="-342900" algn="l">
              <a:buFont typeface="Arial" panose="020B0604020202020204" pitchFamily="34" charset="0"/>
              <a:buChar char="•"/>
            </a:pPr>
            <a:r>
              <a:rPr lang="en-US" dirty="0">
                <a:solidFill>
                  <a:srgbClr val="FFFFFF"/>
                </a:solidFill>
              </a:rPr>
              <a:t>Improving biodiversity and ecosystem functioning and resilience</a:t>
            </a:r>
          </a:p>
        </p:txBody>
      </p:sp>
      <p:sp>
        <p:nvSpPr>
          <p:cNvPr id="2" name="Subtitle 2">
            <a:extLst>
              <a:ext uri="{FF2B5EF4-FFF2-40B4-BE49-F238E27FC236}">
                <a16:creationId xmlns:a16="http://schemas.microsoft.com/office/drawing/2014/main" id="{E09FE2B5-C4F3-67EC-BC6B-2884ABC62042}"/>
              </a:ext>
            </a:extLst>
          </p:cNvPr>
          <p:cNvSpPr txBox="1">
            <a:spLocks/>
          </p:cNvSpPr>
          <p:nvPr/>
        </p:nvSpPr>
        <p:spPr>
          <a:xfrm>
            <a:off x="1268932" y="3781396"/>
            <a:ext cx="4821818" cy="999313"/>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FFFFFF"/>
                </a:solidFill>
              </a:rPr>
              <a:t>Improving land and freshwater, including sustainable management of resources</a:t>
            </a:r>
          </a:p>
        </p:txBody>
      </p:sp>
      <p:sp>
        <p:nvSpPr>
          <p:cNvPr id="3" name="Subtitle 2">
            <a:extLst>
              <a:ext uri="{FF2B5EF4-FFF2-40B4-BE49-F238E27FC236}">
                <a16:creationId xmlns:a16="http://schemas.microsoft.com/office/drawing/2014/main" id="{106C4B5D-1133-832F-B2CD-7A95D9BEECE5}"/>
              </a:ext>
            </a:extLst>
          </p:cNvPr>
          <p:cNvSpPr txBox="1">
            <a:spLocks/>
          </p:cNvSpPr>
          <p:nvPr/>
        </p:nvSpPr>
        <p:spPr>
          <a:xfrm>
            <a:off x="1268932" y="2516178"/>
            <a:ext cx="5283169" cy="999313"/>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FFFFFF"/>
                </a:solidFill>
              </a:rPr>
              <a:t>Improving the coastal and marine environment, including sustainable management of resources</a:t>
            </a:r>
          </a:p>
        </p:txBody>
      </p:sp>
      <p:sp>
        <p:nvSpPr>
          <p:cNvPr id="4" name="Title 1">
            <a:extLst>
              <a:ext uri="{FF2B5EF4-FFF2-40B4-BE49-F238E27FC236}">
                <a16:creationId xmlns:a16="http://schemas.microsoft.com/office/drawing/2014/main" id="{7A5D1BCF-AFF7-B0ED-00F9-DA6519AB5BE0}"/>
              </a:ext>
            </a:extLst>
          </p:cNvPr>
          <p:cNvSpPr txBox="1">
            <a:spLocks/>
          </p:cNvSpPr>
          <p:nvPr/>
        </p:nvSpPr>
        <p:spPr>
          <a:xfrm>
            <a:off x="1268932" y="692615"/>
            <a:ext cx="5925953" cy="557589"/>
          </a:xfrm>
          <a:prstGeom prst="rect">
            <a:avLst/>
          </a:prstGeom>
        </p:spPr>
        <p:txBody>
          <a:bodyPr vert="horz"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FFFFFF"/>
                </a:solidFill>
                <a:latin typeface="+mn-lt"/>
              </a:rPr>
              <a:t>Enduring outcomes</a:t>
            </a:r>
          </a:p>
        </p:txBody>
      </p:sp>
      <p:cxnSp>
        <p:nvCxnSpPr>
          <p:cNvPr id="6" name="Straight Connector 5">
            <a:extLst>
              <a:ext uri="{FF2B5EF4-FFF2-40B4-BE49-F238E27FC236}">
                <a16:creationId xmlns:a16="http://schemas.microsoft.com/office/drawing/2014/main" id="{F299C37F-44D3-840B-9B2B-501540BCA34E}"/>
              </a:ext>
            </a:extLst>
          </p:cNvPr>
          <p:cNvCxnSpPr>
            <a:cxnSpLocks/>
          </p:cNvCxnSpPr>
          <p:nvPr/>
        </p:nvCxnSpPr>
        <p:spPr>
          <a:xfrm flipH="1">
            <a:off x="6428374" y="-34582"/>
            <a:ext cx="5342" cy="0"/>
          </a:xfrm>
          <a:prstGeom prst="line">
            <a:avLst/>
          </a:prstGeom>
          <a:ln>
            <a:solidFill>
              <a:srgbClr val="DDDECF"/>
            </a:solidFill>
          </a:ln>
        </p:spPr>
        <p:style>
          <a:lnRef idx="2">
            <a:schemeClr val="accent1"/>
          </a:lnRef>
          <a:fillRef idx="0">
            <a:schemeClr val="accent1"/>
          </a:fillRef>
          <a:effectRef idx="1">
            <a:schemeClr val="accent1"/>
          </a:effectRef>
          <a:fontRef idx="minor">
            <a:schemeClr val="tx1"/>
          </a:fontRef>
        </p:style>
      </p:cxnSp>
      <p:sp>
        <p:nvSpPr>
          <p:cNvPr id="8" name="Subtitle 2">
            <a:extLst>
              <a:ext uri="{FF2B5EF4-FFF2-40B4-BE49-F238E27FC236}">
                <a16:creationId xmlns:a16="http://schemas.microsoft.com/office/drawing/2014/main" id="{F152A73B-9036-3434-5672-13C0E943DF4B}"/>
              </a:ext>
            </a:extLst>
          </p:cNvPr>
          <p:cNvSpPr txBox="1">
            <a:spLocks/>
          </p:cNvSpPr>
          <p:nvPr/>
        </p:nvSpPr>
        <p:spPr>
          <a:xfrm>
            <a:off x="6638463" y="3279458"/>
            <a:ext cx="4727742" cy="1331711"/>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FFFFFF"/>
                </a:solidFill>
              </a:rPr>
              <a:t>Improving the efficiency and effectiveness of institutions designed to manage human interventions in the environment</a:t>
            </a:r>
          </a:p>
        </p:txBody>
      </p:sp>
      <p:sp>
        <p:nvSpPr>
          <p:cNvPr id="11" name="Subtitle 2">
            <a:extLst>
              <a:ext uri="{FF2B5EF4-FFF2-40B4-BE49-F238E27FC236}">
                <a16:creationId xmlns:a16="http://schemas.microsoft.com/office/drawing/2014/main" id="{EE76A6B4-19D0-FB1C-E3E3-3AF2E9342A7E}"/>
              </a:ext>
            </a:extLst>
          </p:cNvPr>
          <p:cNvSpPr txBox="1">
            <a:spLocks/>
          </p:cNvSpPr>
          <p:nvPr/>
        </p:nvSpPr>
        <p:spPr>
          <a:xfrm>
            <a:off x="6638464" y="1585742"/>
            <a:ext cx="5304740" cy="334515"/>
          </a:xfrm>
          <a:prstGeom prst="rect">
            <a:avLst/>
          </a:prstGeom>
        </p:spPr>
        <p:txBody>
          <a:bodyPr vert="horz"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solidFill>
                  <a:srgbClr val="FFFFFF"/>
                </a:solidFill>
              </a:rPr>
              <a:t>Reducing pollution and waste</a:t>
            </a:r>
          </a:p>
        </p:txBody>
      </p:sp>
      <p:sp>
        <p:nvSpPr>
          <p:cNvPr id="13" name="Subtitle 2">
            <a:extLst>
              <a:ext uri="{FF2B5EF4-FFF2-40B4-BE49-F238E27FC236}">
                <a16:creationId xmlns:a16="http://schemas.microsoft.com/office/drawing/2014/main" id="{ED769ECD-B499-C68B-4BE0-1547B398FD83}"/>
              </a:ext>
            </a:extLst>
          </p:cNvPr>
          <p:cNvSpPr txBox="1">
            <a:spLocks/>
          </p:cNvSpPr>
          <p:nvPr/>
        </p:nvSpPr>
        <p:spPr>
          <a:xfrm>
            <a:off x="6638464" y="2348921"/>
            <a:ext cx="4978228" cy="666914"/>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rgbClr val="FFFFFF"/>
                </a:solidFill>
              </a:rPr>
              <a:t>Reducing greenhouse gas emissions and adapting to climate change</a:t>
            </a:r>
          </a:p>
        </p:txBody>
      </p:sp>
      <p:pic>
        <p:nvPicPr>
          <p:cNvPr id="9" name="Picture 8">
            <a:extLst>
              <a:ext uri="{FF2B5EF4-FFF2-40B4-BE49-F238E27FC236}">
                <a16:creationId xmlns:a16="http://schemas.microsoft.com/office/drawing/2014/main" id="{E82B5DC0-107A-784B-01C4-C84A7DE9E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34" y="6165385"/>
            <a:ext cx="3096125" cy="291946"/>
          </a:xfrm>
          <a:prstGeom prst="rect">
            <a:avLst/>
          </a:prstGeom>
        </p:spPr>
      </p:pic>
      <p:sp>
        <p:nvSpPr>
          <p:cNvPr id="12" name="Date Placeholder 3">
            <a:extLst>
              <a:ext uri="{FF2B5EF4-FFF2-40B4-BE49-F238E27FC236}">
                <a16:creationId xmlns:a16="http://schemas.microsoft.com/office/drawing/2014/main" id="{0180BD9C-B5A4-D0EB-3A6D-F77AC2422257}"/>
              </a:ext>
            </a:extLst>
          </p:cNvPr>
          <p:cNvSpPr txBox="1">
            <a:spLocks/>
          </p:cNvSpPr>
          <p:nvPr/>
        </p:nvSpPr>
        <p:spPr>
          <a:xfrm>
            <a:off x="6836574" y="6165385"/>
            <a:ext cx="4973320" cy="190297"/>
          </a:xfrm>
          <a:prstGeom prst="rect">
            <a:avLst/>
          </a:prstGeom>
        </p:spPr>
        <p:txBody>
          <a:bodyPr lIns="0" tIns="0" rIns="0" bIns="0" anchor="ctr" anchorCtr="0"/>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NZ" sz="1050">
                <a:solidFill>
                  <a:srgbClr val="FFFFFF"/>
                </a:solidFill>
              </a:rPr>
              <a:t>INTOSAI Working Group on Environmental Auditing Conference</a:t>
            </a:r>
          </a:p>
        </p:txBody>
      </p:sp>
    </p:spTree>
    <p:extLst>
      <p:ext uri="{BB962C8B-B14F-4D97-AF65-F5344CB8AC3E}">
        <p14:creationId xmlns:p14="http://schemas.microsoft.com/office/powerpoint/2010/main" val="370732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P spid="13" grpId="0"/>
    </p:bldLst>
  </p:timing>
</p:sld>
</file>

<file path=ppt/theme/theme1.xml><?xml version="1.0" encoding="utf-8"?>
<a:theme xmlns:a="http://schemas.openxmlformats.org/drawingml/2006/main" name="Office Theme">
  <a:themeElements>
    <a:clrScheme name="PCE">
      <a:dk1>
        <a:srgbClr val="23401C"/>
      </a:dk1>
      <a:lt1>
        <a:srgbClr val="EDEDED"/>
      </a:lt1>
      <a:dk2>
        <a:srgbClr val="0E2841"/>
      </a:dk2>
      <a:lt2>
        <a:srgbClr val="DDDECF"/>
      </a:lt2>
      <a:accent1>
        <a:srgbClr val="45545F"/>
      </a:accent1>
      <a:accent2>
        <a:srgbClr val="78A13F"/>
      </a:accent2>
      <a:accent3>
        <a:srgbClr val="F05223"/>
      </a:accent3>
      <a:accent4>
        <a:srgbClr val="8AB7B9"/>
      </a:accent4>
      <a:accent5>
        <a:srgbClr val="FFC614"/>
      </a:accent5>
      <a:accent6>
        <a:srgbClr val="47BA80"/>
      </a:accent6>
      <a:hlink>
        <a:srgbClr val="78A13F"/>
      </a:hlink>
      <a:folHlink>
        <a:srgbClr val="45545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PCE">
      <a:dk1>
        <a:srgbClr val="23401C"/>
      </a:dk1>
      <a:lt1>
        <a:srgbClr val="EDEDED"/>
      </a:lt1>
      <a:dk2>
        <a:srgbClr val="0E2841"/>
      </a:dk2>
      <a:lt2>
        <a:srgbClr val="DDDECF"/>
      </a:lt2>
      <a:accent1>
        <a:srgbClr val="45545F"/>
      </a:accent1>
      <a:accent2>
        <a:srgbClr val="78A13F"/>
      </a:accent2>
      <a:accent3>
        <a:srgbClr val="F05223"/>
      </a:accent3>
      <a:accent4>
        <a:srgbClr val="8AB7B9"/>
      </a:accent4>
      <a:accent5>
        <a:srgbClr val="FFC614"/>
      </a:accent5>
      <a:accent6>
        <a:srgbClr val="47BA80"/>
      </a:accent6>
      <a:hlink>
        <a:srgbClr val="78A13F"/>
      </a:hlink>
      <a:folHlink>
        <a:srgbClr val="45545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Julkisuus xmlns="ee504ec0-d5b0-420a-b6c0-c1e7d2c893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E4409237107DC46B09A0154C6D66F12" ma:contentTypeVersion="1" ma:contentTypeDescription="Luo uusi asiakirja." ma:contentTypeScope="" ma:versionID="4ac4e928396f5fcf245833e13c34baf4">
  <xsd:schema xmlns:xsd="http://www.w3.org/2001/XMLSchema" xmlns:xs="http://www.w3.org/2001/XMLSchema" xmlns:p="http://schemas.microsoft.com/office/2006/metadata/properties" xmlns:ns2="ee504ec0-d5b0-420a-b6c0-c1e7d2c893ec" targetNamespace="http://schemas.microsoft.com/office/2006/metadata/properties" ma:root="true" ma:fieldsID="56d0ce329a94a9ee698d5db4da25edb7" ns2:_="">
    <xsd:import namespace="ee504ec0-d5b0-420a-b6c0-c1e7d2c893ec"/>
    <xsd:element name="properties">
      <xsd:complexType>
        <xsd:sequence>
          <xsd:element name="documentManagement">
            <xsd:complexType>
              <xsd:all>
                <xsd:element ref="ns2:Julkisu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04ec0-d5b0-420a-b6c0-c1e7d2c893ec" elementFormDefault="qualified">
    <xsd:import namespace="http://schemas.microsoft.com/office/2006/documentManagement/types"/>
    <xsd:import namespace="http://schemas.microsoft.com/office/infopath/2007/PartnerControls"/>
    <xsd:element name="Julkisuus" ma:index="8" nillable="true" ma:displayName="Julkisuus" ma:format="Dropdown" ma:internalName="Julkisuus">
      <xsd:simpleType>
        <xsd:restriction base="dms:Choice">
          <xsd:enumeration value="Suojaustaso IV"/>
          <xsd:enumeration value="Suojaustaso II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E0796B-7FBC-4765-899A-EFCD71B4FDD3}">
  <ds:schemaRefs>
    <ds:schemaRef ds:uri="http://schemas.microsoft.com/office/2006/documentManagement/types"/>
    <ds:schemaRef ds:uri="http://purl.org/dc/terms/"/>
    <ds:schemaRef ds:uri="ee504ec0-d5b0-420a-b6c0-c1e7d2c893ec"/>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E945E40-F11F-4244-AB94-42E0A6EA0830}">
  <ds:schemaRefs>
    <ds:schemaRef ds:uri="http://schemas.microsoft.com/sharepoint/v3/contenttype/forms"/>
  </ds:schemaRefs>
</ds:datastoreItem>
</file>

<file path=customXml/itemProps3.xml><?xml version="1.0" encoding="utf-8"?>
<ds:datastoreItem xmlns:ds="http://schemas.openxmlformats.org/officeDocument/2006/customXml" ds:itemID="{C580246C-FDDC-4B77-A07C-D34E70780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04ec0-d5b0-420a-b6c0-c1e7d2c89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abcc429-3db7-4d56-9c69-2758d435d13e}" enabled="0" method="" siteId="{cabcc429-3db7-4d56-9c69-2758d435d13e}" removed="1"/>
</clbl:labelList>
</file>

<file path=docProps/app.xml><?xml version="1.0" encoding="utf-8"?>
<Properties xmlns="http://schemas.openxmlformats.org/officeDocument/2006/extended-properties" xmlns:vt="http://schemas.openxmlformats.org/officeDocument/2006/docPropsVTypes">
  <Template/>
  <TotalTime>440</TotalTime>
  <Words>742</Words>
  <Application>Microsoft Office PowerPoint</Application>
  <PresentationFormat>Laajakuva</PresentationFormat>
  <Paragraphs>103</Paragraphs>
  <Slides>15</Slides>
  <Notes>4</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15</vt:i4>
      </vt:variant>
    </vt:vector>
  </HeadingPairs>
  <TitlesOfParts>
    <vt:vector size="22" baseType="lpstr">
      <vt:lpstr>Aptos</vt:lpstr>
      <vt:lpstr>Aptos Bold</vt:lpstr>
      <vt:lpstr>Aptos Display</vt:lpstr>
      <vt:lpstr>Arial</vt:lpstr>
      <vt:lpstr>Verdana</vt:lpstr>
      <vt:lpstr>Office Theme</vt:lpstr>
      <vt:lpstr>1_Office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 Crozier</dc:creator>
  <cp:lastModifiedBy>Virkola Nella (VTV)</cp:lastModifiedBy>
  <cp:revision>2</cp:revision>
  <dcterms:created xsi:type="dcterms:W3CDTF">2025-03-18T04:09:56Z</dcterms:created>
  <dcterms:modified xsi:type="dcterms:W3CDTF">2025-07-01T13:35:54Z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0x0101008E4409237107DC46B09A0154C6D66F12</vt:lpwstr>
  </property>
  <property fmtid="{D5CDD505-2E9C-101B-9397-08002B2CF9AE}" pid="3" name="MediaServiceImageTags">
    <vt:lpwstr/>
  </property>
  <property fmtid="{D5CDD505-2E9C-101B-9397-08002B2CF9AE}" pid="4" name="Keywords_x002F_Tags">
    <vt:lpwstr/>
  </property>
  <property fmtid="{D5CDD505-2E9C-101B-9397-08002B2CF9AE}" pid="5" name="Keywords/Tags">
    <vt:lpwstr/>
  </property>
</Properties>
</file>