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416" r:id="rId3"/>
    <p:sldId id="435" r:id="rId4"/>
  </p:sldIdLst>
  <p:sldSz cx="12192000" cy="6858000"/>
  <p:notesSz cx="6858000" cy="9144000"/>
  <p:defaultTextStyle>
    <a:defPPr>
      <a:defRPr lang="et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ire Viss" initials="VV" lastIdx="3" clrIdx="0">
    <p:extLst>
      <p:ext uri="{19B8F6BF-5375-455C-9EA6-DF929625EA0E}">
        <p15:presenceInfo xmlns:p15="http://schemas.microsoft.com/office/powerpoint/2012/main" userId="S-1-5-21-1969734025-3632390164-3406793636-285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360" autoAdjust="0"/>
  </p:normalViewPr>
  <p:slideViewPr>
    <p:cSldViewPr snapToGrid="0">
      <p:cViewPr varScale="1">
        <p:scale>
          <a:sx n="107" d="100"/>
          <a:sy n="107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DDDEF6-737A-482A-BB79-6F30D5BD693F}" type="datetimeFigureOut">
              <a:rPr lang="et-EE" smtClean="0"/>
              <a:t>02.08.2019</a:t>
            </a:fld>
            <a:endParaRPr lang="et-E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t-E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400EA-9D86-40C5-94C4-6481E884502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053110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C400EA-9D86-40C5-94C4-6481E884502C}" type="slidenum">
              <a:rPr lang="et-EE" smtClean="0"/>
              <a:t>2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987987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2769C-3536-4B71-A1C3-0FC13D034A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D7EE66-7EBA-412B-B2CD-3643CAB867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CEA5DA-9D7D-4588-B6D5-5EDC9B84B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B82D-E929-46F8-8CF6-E947BC99EFC1}" type="datetimeFigureOut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22B12-044C-443E-AC77-E3D08B525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B0946E-D8FB-4A79-AFCF-E08765FE8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381303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C3419-9241-45AB-B196-D3B5D6411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E6A2ED-9B5A-4B6E-A47D-9F52F0349A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0FABD-5E28-47F6-94A8-D96CDD7C6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B82D-E929-46F8-8CF6-E947BC99EFC1}" type="datetimeFigureOut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4EC55D-5E07-41C6-B184-62F2D5372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669E62-3756-4874-AE20-00DD98CA5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786227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991032-C308-4160-B731-6A69FC6CA7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51470E-F177-4445-8EE8-51EBD073B5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11682-E2EC-4EE4-84B1-57845E91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B82D-E929-46F8-8CF6-E947BC99EFC1}" type="datetimeFigureOut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2818B-D562-4CE7-A1B2-21ACF7071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033A3-A226-4986-BD4C-DCABAB901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538441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AC7FA-FACF-4B6F-B029-7DAC644AB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8A197-3482-4F28-8C27-9F75EE65AC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1133F-6613-4E01-9DA3-4DA9011A2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B82D-E929-46F8-8CF6-E947BC99EFC1}" type="datetimeFigureOut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AA66B6-B880-49E3-BB62-F83AAC131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1E3FAD-0058-449F-8E75-4D7F0C2F8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580022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F0DE7-81A5-4F0D-A407-7B1F7F76A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408203-087E-48AD-87A1-7B251E148E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EFF73C-BF69-4E5F-AC66-40356348D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B82D-E929-46F8-8CF6-E947BC99EFC1}" type="datetimeFigureOut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553DB8-3EFD-4A23-B1BB-36F1E557A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A93391-2EED-4522-ADAE-B8AA76297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988312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F4793-092D-47D9-8492-0D4A63BCC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275282-F8F4-4D20-A0E2-657ED08E52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17E731-693B-4086-ACB4-6617587ABD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0C8447-E4FB-4F95-ACCA-F292E157A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B82D-E929-46F8-8CF6-E947BC99EFC1}" type="datetimeFigureOut">
              <a:rPr lang="et-EE" smtClean="0"/>
              <a:t>02.08.2019</a:t>
            </a:fld>
            <a:endParaRPr lang="et-E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9AC8D1-4871-412A-B20D-10CD24A33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EAF8-FE20-4536-B0AB-6A3BE725A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50668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3015B-73FF-47B6-BD60-78B26D84C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21669-5E68-4F94-AB1B-F3DBA75348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A6F429-4EFA-4F5E-9E8C-1583057D2B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988C9E-373F-4882-94F8-B0C3B7BE9A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5788A8-527C-46CE-9C90-DF0ED9F9D0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616618-4DC5-4E06-9203-7C3D4EEF6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B82D-E929-46F8-8CF6-E947BC99EFC1}" type="datetimeFigureOut">
              <a:rPr lang="et-EE" smtClean="0"/>
              <a:t>02.08.2019</a:t>
            </a:fld>
            <a:endParaRPr lang="et-E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2705DF-C5A6-413A-A431-F72323ADE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740ED0-E638-4CDF-90F9-39C3799F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871622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1A168-E91B-4957-B8CF-3FCE28BDE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374C9C-45C8-467B-8B3D-3139A3FA6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B82D-E929-46F8-8CF6-E947BC99EFC1}" type="datetimeFigureOut">
              <a:rPr lang="et-EE" smtClean="0"/>
              <a:t>02.08.2019</a:t>
            </a:fld>
            <a:endParaRPr lang="et-E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A0914C-212C-4A61-889A-F78434471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2DC779-A55C-46A4-A861-43E11E52B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330414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B3B6D9-DC55-4EDA-B55B-DBE204D9B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B82D-E929-46F8-8CF6-E947BC99EFC1}" type="datetimeFigureOut">
              <a:rPr lang="et-EE" smtClean="0"/>
              <a:t>02.08.2019</a:t>
            </a:fld>
            <a:endParaRPr lang="et-E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E5F911-0D0E-432A-A802-24A221ED6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C3023A-89E5-4BC4-BF16-EBDAF4E1D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295271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2FBC6-111A-471B-9D9E-BD44A3A7A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07537-D96B-4CC0-A08E-FC47870AF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D11FD4-F3E5-4338-900A-BC165740BF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DD4E44-D231-4526-AA87-767F04107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B82D-E929-46F8-8CF6-E947BC99EFC1}" type="datetimeFigureOut">
              <a:rPr lang="et-EE" smtClean="0"/>
              <a:t>02.08.2019</a:t>
            </a:fld>
            <a:endParaRPr lang="et-E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4C1D24-EB68-4167-9590-0D4708A57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A1F184-6208-42C8-A67E-64A1B24F3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623569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DFD37-DFD9-47ED-B21B-84A4DB4EA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9661C5-2B6C-4371-905C-67A2FCF988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t-E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87F200-ED67-46F0-B6A6-1A47B2602C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C43D00-B0C9-43CB-84DB-E16F63D92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B82D-E929-46F8-8CF6-E947BC99EFC1}" type="datetimeFigureOut">
              <a:rPr lang="et-EE" smtClean="0"/>
              <a:t>02.08.2019</a:t>
            </a:fld>
            <a:endParaRPr lang="et-E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E4B82E-F4B9-493C-9861-336FFFF00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A1C2F-8EB4-48C5-8795-EE4FC9144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56234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0E22AD-2249-4F24-BB1C-FC7652A43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670859-DBFC-4387-8E06-A3D57E40CF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08A19C-24E7-458F-A6E4-77BC0115B2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BB82D-E929-46F8-8CF6-E947BC99EFC1}" type="datetimeFigureOut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9C6BF7-E948-45CD-AF8A-F0A6BEFC65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BE9CBB-0EFD-4187-93D3-51A8CE571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639160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t-E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18177-1DF0-485C-9481-7C1E354C1D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38917" y="989422"/>
            <a:ext cx="6463553" cy="2387600"/>
          </a:xfrm>
        </p:spPr>
        <p:txBody>
          <a:bodyPr>
            <a:normAutofit fontScale="90000"/>
          </a:bodyPr>
          <a:lstStyle/>
          <a:p>
            <a:br>
              <a:rPr lang="en-GB" sz="4800" b="1" dirty="0">
                <a:solidFill>
                  <a:srgbClr val="00B050"/>
                </a:solidFill>
              </a:rPr>
            </a:br>
            <a:br>
              <a:rPr lang="en-GB" sz="4800" b="1" dirty="0">
                <a:solidFill>
                  <a:srgbClr val="00B050"/>
                </a:solidFill>
              </a:rPr>
            </a:br>
            <a:r>
              <a:rPr lang="en-GB" sz="4800" b="1" dirty="0">
                <a:solidFill>
                  <a:srgbClr val="00B050"/>
                </a:solidFill>
              </a:rPr>
              <a:t>INTOSAI WGEA training on </a:t>
            </a:r>
            <a:br>
              <a:rPr lang="et-EE" sz="4800" b="1" dirty="0">
                <a:solidFill>
                  <a:srgbClr val="00B050"/>
                </a:solidFill>
              </a:rPr>
            </a:br>
            <a:r>
              <a:rPr lang="en-GB" sz="4800" b="1" dirty="0">
                <a:solidFill>
                  <a:srgbClr val="00B050"/>
                </a:solidFill>
              </a:rPr>
              <a:t>Greening the SAIs</a:t>
            </a:r>
            <a:br>
              <a:rPr lang="en-GB" sz="4800" dirty="0"/>
            </a:br>
            <a:endParaRPr lang="en-GB" sz="4800" b="1" dirty="0">
              <a:solidFill>
                <a:srgbClr val="00B05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379158-FED8-43E3-8382-DE8C88B0E9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68587" y="3377022"/>
            <a:ext cx="6633883" cy="1124310"/>
          </a:xfrm>
        </p:spPr>
        <p:txBody>
          <a:bodyPr>
            <a:normAutofit/>
          </a:bodyPr>
          <a:lstStyle/>
          <a:p>
            <a:r>
              <a:rPr lang="en-GB" dirty="0"/>
              <a:t>5th August 2019</a:t>
            </a:r>
            <a:endParaRPr lang="et-EE" dirty="0"/>
          </a:p>
          <a:p>
            <a:r>
              <a:rPr lang="en-GB" dirty="0"/>
              <a:t>Bangkok, Kingdom of Thailand</a:t>
            </a:r>
            <a:endParaRPr lang="et-EE" dirty="0"/>
          </a:p>
          <a:p>
            <a:endParaRPr lang="et-EE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EDDE1C-F894-45E5-A613-45C71A5D6A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727" y="5833292"/>
            <a:ext cx="1587489" cy="7193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193979-60D9-4BF5-AD67-A8289BFBF2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1901" y="5833292"/>
            <a:ext cx="1981372" cy="6174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DF50DD-2A89-49E9-A716-D59A890CDD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9996" y="5818965"/>
            <a:ext cx="1958860" cy="882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4132D57-2656-4552-A400-B2AA8B1A7C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785" y="665013"/>
            <a:ext cx="33813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902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8A5D1-500A-4C4F-AEB2-73F75BC3C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672"/>
            <a:ext cx="10515600" cy="879767"/>
          </a:xfrm>
        </p:spPr>
        <p:txBody>
          <a:bodyPr>
            <a:normAutofit/>
          </a:bodyPr>
          <a:lstStyle/>
          <a:p>
            <a:pPr algn="ctr"/>
            <a:r>
              <a:rPr lang="en-GB" sz="4000" b="1" dirty="0">
                <a:solidFill>
                  <a:srgbClr val="00B050"/>
                </a:solidFill>
              </a:rPr>
              <a:t>Steps for implementing „greening“ activities</a:t>
            </a:r>
            <a:endParaRPr lang="et-EE" sz="4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3E5549-3CFF-4417-9692-34A3F10DBE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863303" y="3984565"/>
            <a:ext cx="404774" cy="514869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0AE0E4AA-22D1-4482-B549-ABAB053A9C3B}"/>
              </a:ext>
            </a:extLst>
          </p:cNvPr>
          <p:cNvGrpSpPr/>
          <p:nvPr/>
        </p:nvGrpSpPr>
        <p:grpSpPr>
          <a:xfrm>
            <a:off x="1170877" y="1155082"/>
            <a:ext cx="9603727" cy="5156508"/>
            <a:chOff x="1502667" y="1029124"/>
            <a:chExt cx="6879512" cy="459287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8769FF1C-1D26-4570-87A0-98093357B06F}"/>
                </a:ext>
              </a:extLst>
            </p:cNvPr>
            <p:cNvGrpSpPr/>
            <p:nvPr/>
          </p:nvGrpSpPr>
          <p:grpSpPr>
            <a:xfrm>
              <a:off x="1502667" y="1029124"/>
              <a:ext cx="6879512" cy="4592876"/>
              <a:chOff x="1502667" y="1029124"/>
              <a:chExt cx="6879512" cy="4592876"/>
            </a:xfrm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7544047B-F5FF-4499-AFA9-ED42DDE9D7A2}"/>
                  </a:ext>
                </a:extLst>
              </p:cNvPr>
              <p:cNvSpPr/>
              <p:nvPr/>
            </p:nvSpPr>
            <p:spPr>
              <a:xfrm>
                <a:off x="1559380" y="1029124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 w="0">
                <a:solidFill>
                  <a:schemeClr val="tx1"/>
                </a:solidFill>
              </a:ln>
              <a:effectLst>
                <a:glow rad="101600">
                  <a:schemeClr val="bg1">
                    <a:alpha val="40000"/>
                  </a:schemeClr>
                </a:glow>
              </a:effectLst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1. What is greening?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Commitment</a:t>
                </a: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4EA9313-A1FD-415D-ABA7-BBC483696D1B}"/>
                  </a:ext>
                </a:extLst>
              </p:cNvPr>
              <p:cNvSpPr/>
              <p:nvPr/>
            </p:nvSpPr>
            <p:spPr>
              <a:xfrm>
                <a:off x="3523004" y="1346769"/>
                <a:ext cx="382617" cy="447590"/>
              </a:xfrm>
              <a:custGeom>
                <a:avLst/>
                <a:gdLst>
                  <a:gd name="connsiteX0" fmla="*/ 0 w 382617"/>
                  <a:gd name="connsiteY0" fmla="*/ 89518 h 447590"/>
                  <a:gd name="connsiteX1" fmla="*/ 191309 w 382617"/>
                  <a:gd name="connsiteY1" fmla="*/ 89518 h 447590"/>
                  <a:gd name="connsiteX2" fmla="*/ 191309 w 382617"/>
                  <a:gd name="connsiteY2" fmla="*/ 0 h 447590"/>
                  <a:gd name="connsiteX3" fmla="*/ 382617 w 382617"/>
                  <a:gd name="connsiteY3" fmla="*/ 223795 h 447590"/>
                  <a:gd name="connsiteX4" fmla="*/ 191309 w 382617"/>
                  <a:gd name="connsiteY4" fmla="*/ 447590 h 447590"/>
                  <a:gd name="connsiteX5" fmla="*/ 191309 w 382617"/>
                  <a:gd name="connsiteY5" fmla="*/ 358072 h 447590"/>
                  <a:gd name="connsiteX6" fmla="*/ 0 w 382617"/>
                  <a:gd name="connsiteY6" fmla="*/ 358072 h 447590"/>
                  <a:gd name="connsiteX7" fmla="*/ 0 w 382617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2617" h="447590">
                    <a:moveTo>
                      <a:pt x="0" y="89518"/>
                    </a:moveTo>
                    <a:lnTo>
                      <a:pt x="191309" y="89518"/>
                    </a:lnTo>
                    <a:lnTo>
                      <a:pt x="191309" y="0"/>
                    </a:lnTo>
                    <a:lnTo>
                      <a:pt x="382617" y="223795"/>
                    </a:lnTo>
                    <a:lnTo>
                      <a:pt x="191309" y="447590"/>
                    </a:lnTo>
                    <a:lnTo>
                      <a:pt x="191309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14785" bIns="89518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4A42C6C6-2AD7-4572-A10E-93EC21D00A7D}"/>
                  </a:ext>
                </a:extLst>
              </p:cNvPr>
              <p:cNvSpPr/>
              <p:nvPr/>
            </p:nvSpPr>
            <p:spPr>
              <a:xfrm>
                <a:off x="4086102" y="1029124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6350">
                <a:noFill/>
              </a:ln>
              <a:effectLst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2. </a:t>
                </a:r>
                <a:r>
                  <a:rPr lang="en-GB" sz="1600" b="1" kern="1200" dirty="0"/>
                  <a:t>How to start</a:t>
                </a:r>
                <a:r>
                  <a:rPr lang="en-GB" sz="1600" b="1" kern="1200" noProof="0" dirty="0"/>
                  <a:t>?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dirty="0"/>
                  <a:t>Working group </a:t>
                </a:r>
                <a:endParaRPr lang="et-EE" sz="1600" b="1" dirty="0"/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dirty="0"/>
                  <a:t>Setting</a:t>
                </a:r>
                <a:r>
                  <a:rPr lang="en-GB" sz="1600" b="1" kern="1200" noProof="0" dirty="0"/>
                  <a:t> the policy</a:t>
                </a: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05473D6-9838-43D9-8BFB-27CEE6502451}"/>
                  </a:ext>
                </a:extLst>
              </p:cNvPr>
              <p:cNvSpPr/>
              <p:nvPr/>
            </p:nvSpPr>
            <p:spPr>
              <a:xfrm>
                <a:off x="6040582" y="1346769"/>
                <a:ext cx="360588" cy="447590"/>
              </a:xfrm>
              <a:custGeom>
                <a:avLst/>
                <a:gdLst>
                  <a:gd name="connsiteX0" fmla="*/ 0 w 360588"/>
                  <a:gd name="connsiteY0" fmla="*/ 89518 h 447590"/>
                  <a:gd name="connsiteX1" fmla="*/ 180294 w 360588"/>
                  <a:gd name="connsiteY1" fmla="*/ 89518 h 447590"/>
                  <a:gd name="connsiteX2" fmla="*/ 180294 w 360588"/>
                  <a:gd name="connsiteY2" fmla="*/ 0 h 447590"/>
                  <a:gd name="connsiteX3" fmla="*/ 360588 w 360588"/>
                  <a:gd name="connsiteY3" fmla="*/ 223795 h 447590"/>
                  <a:gd name="connsiteX4" fmla="*/ 180294 w 360588"/>
                  <a:gd name="connsiteY4" fmla="*/ 447590 h 447590"/>
                  <a:gd name="connsiteX5" fmla="*/ 180294 w 360588"/>
                  <a:gd name="connsiteY5" fmla="*/ 358072 h 447590"/>
                  <a:gd name="connsiteX6" fmla="*/ 0 w 360588"/>
                  <a:gd name="connsiteY6" fmla="*/ 358072 h 447590"/>
                  <a:gd name="connsiteX7" fmla="*/ 0 w 360588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0588" h="447590">
                    <a:moveTo>
                      <a:pt x="0" y="89518"/>
                    </a:moveTo>
                    <a:lnTo>
                      <a:pt x="180294" y="89518"/>
                    </a:lnTo>
                    <a:lnTo>
                      <a:pt x="180294" y="0"/>
                    </a:lnTo>
                    <a:lnTo>
                      <a:pt x="360588" y="223795"/>
                    </a:lnTo>
                    <a:lnTo>
                      <a:pt x="180294" y="447590"/>
                    </a:lnTo>
                    <a:lnTo>
                      <a:pt x="180294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08176" bIns="89518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051F838-1B5F-4BDA-9DFC-11332EDC737F}"/>
                  </a:ext>
                </a:extLst>
              </p:cNvPr>
              <p:cNvSpPr/>
              <p:nvPr/>
            </p:nvSpPr>
            <p:spPr>
              <a:xfrm>
                <a:off x="6571260" y="1029124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3175">
                <a:noFill/>
              </a:ln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rgbClr r="0" g="0" b="0"/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t-EE" sz="1600" b="1" dirty="0"/>
                  <a:t>3. </a:t>
                </a:r>
                <a:r>
                  <a:rPr lang="en-GB" sz="1600" b="1" dirty="0"/>
                  <a:t>Identifying environmental aspects</a:t>
                </a:r>
                <a:endParaRPr lang="en-GB" sz="1600" b="1" kern="1200" noProof="0" dirty="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8D3C7BC2-AF15-4C9B-8514-4CBE79FED0A9}"/>
                  </a:ext>
                </a:extLst>
              </p:cNvPr>
              <p:cNvSpPr/>
              <p:nvPr/>
            </p:nvSpPr>
            <p:spPr>
              <a:xfrm>
                <a:off x="7252891" y="2250958"/>
                <a:ext cx="447590" cy="334756"/>
              </a:xfrm>
              <a:custGeom>
                <a:avLst/>
                <a:gdLst>
                  <a:gd name="connsiteX0" fmla="*/ 0 w 334756"/>
                  <a:gd name="connsiteY0" fmla="*/ 89518 h 447590"/>
                  <a:gd name="connsiteX1" fmla="*/ 167378 w 334756"/>
                  <a:gd name="connsiteY1" fmla="*/ 89518 h 447590"/>
                  <a:gd name="connsiteX2" fmla="*/ 167378 w 334756"/>
                  <a:gd name="connsiteY2" fmla="*/ 0 h 447590"/>
                  <a:gd name="connsiteX3" fmla="*/ 334756 w 334756"/>
                  <a:gd name="connsiteY3" fmla="*/ 223795 h 447590"/>
                  <a:gd name="connsiteX4" fmla="*/ 167378 w 334756"/>
                  <a:gd name="connsiteY4" fmla="*/ 447590 h 447590"/>
                  <a:gd name="connsiteX5" fmla="*/ 167378 w 334756"/>
                  <a:gd name="connsiteY5" fmla="*/ 358072 h 447590"/>
                  <a:gd name="connsiteX6" fmla="*/ 0 w 334756"/>
                  <a:gd name="connsiteY6" fmla="*/ 358072 h 447590"/>
                  <a:gd name="connsiteX7" fmla="*/ 0 w 334756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756" h="447590">
                    <a:moveTo>
                      <a:pt x="267805" y="0"/>
                    </a:moveTo>
                    <a:lnTo>
                      <a:pt x="267805" y="223795"/>
                    </a:lnTo>
                    <a:lnTo>
                      <a:pt x="334756" y="223795"/>
                    </a:lnTo>
                    <a:lnTo>
                      <a:pt x="167378" y="447590"/>
                    </a:lnTo>
                    <a:lnTo>
                      <a:pt x="0" y="223795"/>
                    </a:lnTo>
                    <a:lnTo>
                      <a:pt x="66951" y="223795"/>
                    </a:lnTo>
                    <a:lnTo>
                      <a:pt x="66951" y="0"/>
                    </a:lnTo>
                    <a:lnTo>
                      <a:pt x="267805" y="0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89519" tIns="0" rIns="89517" bIns="10042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4EECE5C-225F-4754-B1A4-AABF376F7AAF}"/>
                  </a:ext>
                </a:extLst>
              </p:cNvPr>
              <p:cNvSpPr/>
              <p:nvPr/>
            </p:nvSpPr>
            <p:spPr>
              <a:xfrm>
                <a:off x="6577378" y="2743616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4. Initial environmental review</a:t>
                </a: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9266AD6-CD5A-4ADC-B93C-42743A4AC5ED}"/>
                  </a:ext>
                </a:extLst>
              </p:cNvPr>
              <p:cNvSpPr/>
              <p:nvPr/>
            </p:nvSpPr>
            <p:spPr>
              <a:xfrm rot="21604472">
                <a:off x="6080701" y="3059669"/>
                <a:ext cx="350985" cy="447591"/>
              </a:xfrm>
              <a:custGeom>
                <a:avLst/>
                <a:gdLst>
                  <a:gd name="connsiteX0" fmla="*/ 0 w 350985"/>
                  <a:gd name="connsiteY0" fmla="*/ 89518 h 447590"/>
                  <a:gd name="connsiteX1" fmla="*/ 175493 w 350985"/>
                  <a:gd name="connsiteY1" fmla="*/ 89518 h 447590"/>
                  <a:gd name="connsiteX2" fmla="*/ 175493 w 350985"/>
                  <a:gd name="connsiteY2" fmla="*/ 0 h 447590"/>
                  <a:gd name="connsiteX3" fmla="*/ 350985 w 350985"/>
                  <a:gd name="connsiteY3" fmla="*/ 223795 h 447590"/>
                  <a:gd name="connsiteX4" fmla="*/ 175493 w 350985"/>
                  <a:gd name="connsiteY4" fmla="*/ 447590 h 447590"/>
                  <a:gd name="connsiteX5" fmla="*/ 175493 w 350985"/>
                  <a:gd name="connsiteY5" fmla="*/ 358072 h 447590"/>
                  <a:gd name="connsiteX6" fmla="*/ 0 w 350985"/>
                  <a:gd name="connsiteY6" fmla="*/ 358072 h 447590"/>
                  <a:gd name="connsiteX7" fmla="*/ 0 w 350985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0985" h="447590">
                    <a:moveTo>
                      <a:pt x="350985" y="358072"/>
                    </a:moveTo>
                    <a:lnTo>
                      <a:pt x="175492" y="358072"/>
                    </a:lnTo>
                    <a:lnTo>
                      <a:pt x="175492" y="447590"/>
                    </a:lnTo>
                    <a:lnTo>
                      <a:pt x="0" y="223795"/>
                    </a:lnTo>
                    <a:lnTo>
                      <a:pt x="175492" y="0"/>
                    </a:lnTo>
                    <a:lnTo>
                      <a:pt x="175492" y="89518"/>
                    </a:lnTo>
                    <a:lnTo>
                      <a:pt x="350985" y="89518"/>
                    </a:lnTo>
                    <a:lnTo>
                      <a:pt x="350985" y="358072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05295" tIns="89518" rIns="-1" bIns="89518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7478C73-848D-4088-9AD1-87B8BDC81109}"/>
                  </a:ext>
                </a:extLst>
              </p:cNvPr>
              <p:cNvSpPr/>
              <p:nvPr/>
            </p:nvSpPr>
            <p:spPr>
              <a:xfrm>
                <a:off x="4110341" y="2740407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5. Environmental objectives </a:t>
                </a:r>
                <a:endParaRPr lang="et-EE" sz="1600" b="1" kern="1200" noProof="0" dirty="0"/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dirty="0"/>
                  <a:t>Action </a:t>
                </a:r>
                <a:r>
                  <a:rPr lang="en-GB" sz="1600" b="1" kern="1200" noProof="0" dirty="0"/>
                  <a:t>plan</a:t>
                </a: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549F12CE-E5C1-4640-8160-7A7F37BA2DFC}"/>
                  </a:ext>
                </a:extLst>
              </p:cNvPr>
              <p:cNvSpPr/>
              <p:nvPr/>
            </p:nvSpPr>
            <p:spPr>
              <a:xfrm rot="21613915">
                <a:off x="3537725" y="3052900"/>
                <a:ext cx="404651" cy="447591"/>
              </a:xfrm>
              <a:custGeom>
                <a:avLst/>
                <a:gdLst>
                  <a:gd name="connsiteX0" fmla="*/ 0 w 404650"/>
                  <a:gd name="connsiteY0" fmla="*/ 89518 h 447590"/>
                  <a:gd name="connsiteX1" fmla="*/ 202325 w 404650"/>
                  <a:gd name="connsiteY1" fmla="*/ 89518 h 447590"/>
                  <a:gd name="connsiteX2" fmla="*/ 202325 w 404650"/>
                  <a:gd name="connsiteY2" fmla="*/ 0 h 447590"/>
                  <a:gd name="connsiteX3" fmla="*/ 404650 w 404650"/>
                  <a:gd name="connsiteY3" fmla="*/ 223795 h 447590"/>
                  <a:gd name="connsiteX4" fmla="*/ 202325 w 404650"/>
                  <a:gd name="connsiteY4" fmla="*/ 447590 h 447590"/>
                  <a:gd name="connsiteX5" fmla="*/ 202325 w 404650"/>
                  <a:gd name="connsiteY5" fmla="*/ 358072 h 447590"/>
                  <a:gd name="connsiteX6" fmla="*/ 0 w 404650"/>
                  <a:gd name="connsiteY6" fmla="*/ 358072 h 447590"/>
                  <a:gd name="connsiteX7" fmla="*/ 0 w 404650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650" h="447590">
                    <a:moveTo>
                      <a:pt x="404650" y="358072"/>
                    </a:moveTo>
                    <a:lnTo>
                      <a:pt x="202325" y="358072"/>
                    </a:lnTo>
                    <a:lnTo>
                      <a:pt x="202325" y="447590"/>
                    </a:lnTo>
                    <a:lnTo>
                      <a:pt x="0" y="223795"/>
                    </a:lnTo>
                    <a:lnTo>
                      <a:pt x="202325" y="0"/>
                    </a:lnTo>
                    <a:lnTo>
                      <a:pt x="202325" y="89518"/>
                    </a:lnTo>
                    <a:lnTo>
                      <a:pt x="404650" y="89518"/>
                    </a:lnTo>
                    <a:lnTo>
                      <a:pt x="404650" y="358072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1395" tIns="89519" rIns="0" bIns="8951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ADE76319-3A64-4EEB-94E7-190981072471}"/>
                  </a:ext>
                </a:extLst>
              </p:cNvPr>
              <p:cNvSpPr/>
              <p:nvPr/>
            </p:nvSpPr>
            <p:spPr>
              <a:xfrm>
                <a:off x="1525799" y="2726589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6. Implementation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Rules and involvement</a:t>
                </a: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E13DBEE3-74D9-45D4-873C-1C17ECB7643F}"/>
                  </a:ext>
                </a:extLst>
              </p:cNvPr>
              <p:cNvSpPr/>
              <p:nvPr/>
            </p:nvSpPr>
            <p:spPr>
              <a:xfrm rot="62913">
                <a:off x="2204404" y="3970107"/>
                <a:ext cx="447591" cy="378884"/>
              </a:xfrm>
              <a:custGeom>
                <a:avLst/>
                <a:gdLst>
                  <a:gd name="connsiteX0" fmla="*/ 0 w 378883"/>
                  <a:gd name="connsiteY0" fmla="*/ 89518 h 447590"/>
                  <a:gd name="connsiteX1" fmla="*/ 189442 w 378883"/>
                  <a:gd name="connsiteY1" fmla="*/ 89518 h 447590"/>
                  <a:gd name="connsiteX2" fmla="*/ 189442 w 378883"/>
                  <a:gd name="connsiteY2" fmla="*/ 0 h 447590"/>
                  <a:gd name="connsiteX3" fmla="*/ 378883 w 378883"/>
                  <a:gd name="connsiteY3" fmla="*/ 223795 h 447590"/>
                  <a:gd name="connsiteX4" fmla="*/ 189442 w 378883"/>
                  <a:gd name="connsiteY4" fmla="*/ 447590 h 447590"/>
                  <a:gd name="connsiteX5" fmla="*/ 189442 w 378883"/>
                  <a:gd name="connsiteY5" fmla="*/ 358072 h 447590"/>
                  <a:gd name="connsiteX6" fmla="*/ 0 w 378883"/>
                  <a:gd name="connsiteY6" fmla="*/ 358072 h 447590"/>
                  <a:gd name="connsiteX7" fmla="*/ 0 w 378883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8883" h="447590">
                    <a:moveTo>
                      <a:pt x="303106" y="1"/>
                    </a:moveTo>
                    <a:lnTo>
                      <a:pt x="303106" y="223796"/>
                    </a:lnTo>
                    <a:lnTo>
                      <a:pt x="378883" y="223796"/>
                    </a:lnTo>
                    <a:lnTo>
                      <a:pt x="189442" y="447589"/>
                    </a:lnTo>
                    <a:lnTo>
                      <a:pt x="0" y="223796"/>
                    </a:lnTo>
                    <a:lnTo>
                      <a:pt x="75777" y="223796"/>
                    </a:lnTo>
                    <a:lnTo>
                      <a:pt x="75777" y="1"/>
                    </a:lnTo>
                    <a:lnTo>
                      <a:pt x="303106" y="1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89518" tIns="0" rIns="89518" bIns="113665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41EE9633-4D9B-490F-8404-ABB88AF400D8}"/>
                  </a:ext>
                </a:extLst>
              </p:cNvPr>
              <p:cNvSpPr/>
              <p:nvPr/>
            </p:nvSpPr>
            <p:spPr>
              <a:xfrm>
                <a:off x="1502667" y="4505270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7. </a:t>
                </a:r>
                <a:r>
                  <a:rPr lang="en-GB" sz="1600" b="1" kern="1200" dirty="0"/>
                  <a:t>Monitoring and measuring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dirty="0"/>
                  <a:t>Evaluation</a:t>
                </a: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A6176768-279F-4E3B-9B06-1EC0AA579313}"/>
                  </a:ext>
                </a:extLst>
              </p:cNvPr>
              <p:cNvSpPr/>
              <p:nvPr/>
            </p:nvSpPr>
            <p:spPr>
              <a:xfrm rot="67309">
                <a:off x="3500456" y="4871017"/>
                <a:ext cx="449490" cy="447590"/>
              </a:xfrm>
              <a:custGeom>
                <a:avLst/>
                <a:gdLst>
                  <a:gd name="connsiteX0" fmla="*/ 0 w 449490"/>
                  <a:gd name="connsiteY0" fmla="*/ 89518 h 447590"/>
                  <a:gd name="connsiteX1" fmla="*/ 225695 w 449490"/>
                  <a:gd name="connsiteY1" fmla="*/ 89518 h 447590"/>
                  <a:gd name="connsiteX2" fmla="*/ 225695 w 449490"/>
                  <a:gd name="connsiteY2" fmla="*/ 0 h 447590"/>
                  <a:gd name="connsiteX3" fmla="*/ 449490 w 449490"/>
                  <a:gd name="connsiteY3" fmla="*/ 223795 h 447590"/>
                  <a:gd name="connsiteX4" fmla="*/ 225695 w 449490"/>
                  <a:gd name="connsiteY4" fmla="*/ 447590 h 447590"/>
                  <a:gd name="connsiteX5" fmla="*/ 225695 w 449490"/>
                  <a:gd name="connsiteY5" fmla="*/ 358072 h 447590"/>
                  <a:gd name="connsiteX6" fmla="*/ 0 w 449490"/>
                  <a:gd name="connsiteY6" fmla="*/ 358072 h 447590"/>
                  <a:gd name="connsiteX7" fmla="*/ 0 w 449490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9490" h="447590">
                    <a:moveTo>
                      <a:pt x="0" y="89518"/>
                    </a:moveTo>
                    <a:lnTo>
                      <a:pt x="225695" y="89518"/>
                    </a:lnTo>
                    <a:lnTo>
                      <a:pt x="225695" y="0"/>
                    </a:lnTo>
                    <a:lnTo>
                      <a:pt x="449490" y="223795"/>
                    </a:lnTo>
                    <a:lnTo>
                      <a:pt x="225695" y="447590"/>
                    </a:lnTo>
                    <a:lnTo>
                      <a:pt x="225695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34276" bIns="8951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5E2E9E97-24DC-4941-A2B1-067C27D129FF}"/>
                  </a:ext>
                </a:extLst>
              </p:cNvPr>
              <p:cNvSpPr/>
              <p:nvPr/>
            </p:nvSpPr>
            <p:spPr>
              <a:xfrm>
                <a:off x="4108903" y="4527648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8. Performance report Communication</a:t>
                </a: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5C9A94E7-0A11-4F77-A125-0BA22C28941D}"/>
                  </a:ext>
                </a:extLst>
              </p:cNvPr>
              <p:cNvSpPr/>
              <p:nvPr/>
            </p:nvSpPr>
            <p:spPr>
              <a:xfrm rot="21553200">
                <a:off x="6105654" y="4880782"/>
                <a:ext cx="334850" cy="447590"/>
              </a:xfrm>
              <a:custGeom>
                <a:avLst/>
                <a:gdLst>
                  <a:gd name="connsiteX0" fmla="*/ 0 w 334850"/>
                  <a:gd name="connsiteY0" fmla="*/ 89518 h 447590"/>
                  <a:gd name="connsiteX1" fmla="*/ 167425 w 334850"/>
                  <a:gd name="connsiteY1" fmla="*/ 89518 h 447590"/>
                  <a:gd name="connsiteX2" fmla="*/ 167425 w 334850"/>
                  <a:gd name="connsiteY2" fmla="*/ 0 h 447590"/>
                  <a:gd name="connsiteX3" fmla="*/ 334850 w 334850"/>
                  <a:gd name="connsiteY3" fmla="*/ 223795 h 447590"/>
                  <a:gd name="connsiteX4" fmla="*/ 167425 w 334850"/>
                  <a:gd name="connsiteY4" fmla="*/ 447590 h 447590"/>
                  <a:gd name="connsiteX5" fmla="*/ 167425 w 334850"/>
                  <a:gd name="connsiteY5" fmla="*/ 358072 h 447590"/>
                  <a:gd name="connsiteX6" fmla="*/ 0 w 334850"/>
                  <a:gd name="connsiteY6" fmla="*/ 358072 h 447590"/>
                  <a:gd name="connsiteX7" fmla="*/ 0 w 334850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850" h="447590">
                    <a:moveTo>
                      <a:pt x="0" y="89518"/>
                    </a:moveTo>
                    <a:lnTo>
                      <a:pt x="167425" y="89518"/>
                    </a:lnTo>
                    <a:lnTo>
                      <a:pt x="167425" y="0"/>
                    </a:lnTo>
                    <a:lnTo>
                      <a:pt x="334850" y="223795"/>
                    </a:lnTo>
                    <a:lnTo>
                      <a:pt x="167425" y="447590"/>
                    </a:lnTo>
                    <a:lnTo>
                      <a:pt x="167425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00454" bIns="8951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5A6EED3F-D9EF-496F-A506-D7765011BCF7}"/>
                  </a:ext>
                </a:extLst>
              </p:cNvPr>
              <p:cNvSpPr/>
              <p:nvPr/>
            </p:nvSpPr>
            <p:spPr>
              <a:xfrm>
                <a:off x="6577378" y="4539120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9. Continuous improvement </a:t>
                </a:r>
              </a:p>
            </p:txBody>
          </p:sp>
        </p:grp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0546239-A084-46AD-B962-9B842A3A30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7408838" y="4002564"/>
              <a:ext cx="371019" cy="4145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6083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AF70E-2820-497C-8D69-AAAC67D76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2508504" cy="640715"/>
          </a:xfrm>
        </p:spPr>
        <p:txBody>
          <a:bodyPr>
            <a:normAutofit fontScale="90000"/>
          </a:bodyPr>
          <a:lstStyle/>
          <a:p>
            <a:pPr algn="ctr"/>
            <a:r>
              <a:rPr lang="et-EE" b="1" dirty="0"/>
              <a:t>Agenda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9EECA39-04C3-4D21-9111-60587066D8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345517"/>
              </p:ext>
            </p:extLst>
          </p:nvPr>
        </p:nvGraphicFramePr>
        <p:xfrm>
          <a:off x="3536950" y="167589"/>
          <a:ext cx="6731752" cy="6554320"/>
        </p:xfrm>
        <a:graphic>
          <a:graphicData uri="http://schemas.openxmlformats.org/drawingml/2006/table">
            <a:tbl>
              <a:tblPr firstRow="1" firstCol="1" bandRow="1"/>
              <a:tblGrid>
                <a:gridCol w="711991">
                  <a:extLst>
                    <a:ext uri="{9D8B030D-6E8A-4147-A177-3AD203B41FA5}">
                      <a16:colId xmlns:a16="http://schemas.microsoft.com/office/drawing/2014/main" val="730396190"/>
                    </a:ext>
                  </a:extLst>
                </a:gridCol>
                <a:gridCol w="934946">
                  <a:extLst>
                    <a:ext uri="{9D8B030D-6E8A-4147-A177-3AD203B41FA5}">
                      <a16:colId xmlns:a16="http://schemas.microsoft.com/office/drawing/2014/main" val="2821373384"/>
                    </a:ext>
                  </a:extLst>
                </a:gridCol>
                <a:gridCol w="5084815">
                  <a:extLst>
                    <a:ext uri="{9D8B030D-6E8A-4147-A177-3AD203B41FA5}">
                      <a16:colId xmlns:a16="http://schemas.microsoft.com/office/drawing/2014/main" val="4273408817"/>
                    </a:ext>
                  </a:extLst>
                </a:gridCol>
              </a:tblGrid>
              <a:tr h="249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session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time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content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930967"/>
                  </a:ext>
                </a:extLst>
              </a:tr>
              <a:tr h="2492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9:00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Introduction to the training day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3469055"/>
                  </a:ext>
                </a:extLst>
              </a:tr>
              <a:tr h="5682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9:20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i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What is “greening”? 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Why SAIs should do that? Relation to SDGs and INTOSAI strategic objectives. 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Management commitment </a:t>
                      </a:r>
                      <a:endParaRPr lang="et-E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5079172"/>
                  </a:ext>
                </a:extLst>
              </a:tr>
              <a:tr h="6061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10:00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How to start? 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Setting up the project team/ working group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Formulating the environmental policy and principles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8377903"/>
                  </a:ext>
                </a:extLst>
              </a:tr>
              <a:tr h="2492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break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10:30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092893"/>
                  </a:ext>
                </a:extLst>
              </a:tr>
              <a:tr h="606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11:00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Main environmental impacts and aspects of offices 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(energy, water, waste, transport etc)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3280258"/>
                  </a:ext>
                </a:extLst>
              </a:tr>
              <a:tr h="2725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11:40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Content of the 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initial environmental review</a:t>
                      </a:r>
                      <a:endParaRPr lang="et-E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1180046"/>
                  </a:ext>
                </a:extLst>
              </a:tr>
              <a:tr h="301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12:00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Setting 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objectives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. What can be the possible actions?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0676849"/>
                  </a:ext>
                </a:extLst>
              </a:tr>
              <a:tr h="2492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lunch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12:30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176961"/>
                  </a:ext>
                </a:extLst>
              </a:tr>
              <a:tr h="3206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 (cont)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13:30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Drafting the 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action plan  </a:t>
                      </a:r>
                      <a:endParaRPr lang="et-E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1512515"/>
                  </a:ext>
                </a:extLst>
              </a:tr>
              <a:tr h="7969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13:50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Implementation. 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Involvement of colleagues/partners, awareness rising, training. Setting rules and procedures. Documentation. Green/sustainable procurement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3785811"/>
                  </a:ext>
                </a:extLst>
              </a:tr>
              <a:tr h="322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14:30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Performance indicators. 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Monitoring and tracking the progress. 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1064868"/>
                  </a:ext>
                </a:extLst>
              </a:tr>
              <a:tr h="3107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break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15:00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081929"/>
                  </a:ext>
                </a:extLst>
              </a:tr>
              <a:tr h="5814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15:30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Environmental/sustainability 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performance report 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(annual)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Presenting the results. Internal and external communication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050600"/>
                  </a:ext>
                </a:extLst>
              </a:tr>
              <a:tr h="301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16:00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Continuous improvement</a:t>
                      </a: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. How to keep “greening” going on?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175299"/>
                  </a:ext>
                </a:extLst>
              </a:tr>
              <a:tr h="318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16:30-</a:t>
                      </a:r>
                      <a:endParaRPr lang="et-E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Conclusions of the training day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031742"/>
                  </a:ext>
                </a:extLst>
              </a:tr>
              <a:tr h="2492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end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17:00</a:t>
                      </a:r>
                      <a:endParaRPr lang="et-E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t-E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23" marR="600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368398616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D7BFD1C3-36BD-46F9-975A-2B8FCC169D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6950" y="17605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13668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5321</TotalTime>
  <Words>257</Words>
  <Application>Microsoft Office PowerPoint</Application>
  <PresentationFormat>Widescreen</PresentationFormat>
  <Paragraphs>74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  INTOSAI WGEA training on  Greening the SAIs </vt:lpstr>
      <vt:lpstr>Steps for implementing „greening“ activities</vt:lpstr>
      <vt:lpstr>Agenda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„greening“?</dc:title>
  <dc:creator>Viire Viss</dc:creator>
  <cp:lastModifiedBy>Viire Viss</cp:lastModifiedBy>
  <cp:revision>60</cp:revision>
  <dcterms:created xsi:type="dcterms:W3CDTF">2018-07-12T12:28:07Z</dcterms:created>
  <dcterms:modified xsi:type="dcterms:W3CDTF">2019-08-02T11:22:53Z</dcterms:modified>
</cp:coreProperties>
</file>