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7"/>
  </p:notesMasterIdLst>
  <p:handoutMasterIdLst>
    <p:handoutMasterId r:id="rId18"/>
  </p:handoutMasterIdLst>
  <p:sldIdLst>
    <p:sldId id="256" r:id="rId2"/>
    <p:sldId id="416" r:id="rId3"/>
    <p:sldId id="415" r:id="rId4"/>
    <p:sldId id="425" r:id="rId5"/>
    <p:sldId id="426" r:id="rId6"/>
    <p:sldId id="427" r:id="rId7"/>
    <p:sldId id="428" r:id="rId8"/>
    <p:sldId id="429" r:id="rId9"/>
    <p:sldId id="434" r:id="rId10"/>
    <p:sldId id="412" r:id="rId11"/>
    <p:sldId id="420" r:id="rId12"/>
    <p:sldId id="421" r:id="rId13"/>
    <p:sldId id="422" r:id="rId14"/>
    <p:sldId id="423" r:id="rId15"/>
    <p:sldId id="424" r:id="rId16"/>
  </p:sldIdLst>
  <p:sldSz cx="12192000" cy="6858000"/>
  <p:notesSz cx="6858000" cy="9144000"/>
  <p:defaultTextStyle>
    <a:defPPr>
      <a:defRPr lang="et-E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ire Viss" initials="VV" lastIdx="3" clrIdx="0">
    <p:extLst>
      <p:ext uri="{19B8F6BF-5375-455C-9EA6-DF929625EA0E}">
        <p15:presenceInfo xmlns:p15="http://schemas.microsoft.com/office/powerpoint/2012/main" userId="S-1-5-21-1969734025-3632390164-3406793636-28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94360" autoAdjust="0"/>
  </p:normalViewPr>
  <p:slideViewPr>
    <p:cSldViewPr snapToGrid="0">
      <p:cViewPr varScale="1">
        <p:scale>
          <a:sx n="63" d="100"/>
          <a:sy n="63" d="100"/>
        </p:scale>
        <p:origin x="72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9-01-23T11:29:19.243" idx="1">
    <p:pos x="7028" y="1896"/>
    <p:text>also the logos could be used as it is with goals 12 and 16.</p:text>
    <p:extLst>
      <p:ext uri="{C676402C-5697-4E1C-873F-D02D1690AC5C}">
        <p15:threadingInfo xmlns:p15="http://schemas.microsoft.com/office/powerpoint/2012/main" timeZoneBias="-120"/>
      </p:ext>
    </p:extLst>
  </p:cm>
</p:cmLst>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C9AE4E-E4D2-4650-B246-14C7C08549CC}" type="doc">
      <dgm:prSet loTypeId="urn:microsoft.com/office/officeart/2005/8/layout/radial6" loCatId="relationship" qsTypeId="urn:microsoft.com/office/officeart/2005/8/quickstyle/3d4" qsCatId="3D" csTypeId="urn:microsoft.com/office/officeart/2005/8/colors/colorful1" csCatId="colorful" phldr="1"/>
      <dgm:spPr/>
      <dgm:t>
        <a:bodyPr/>
        <a:lstStyle/>
        <a:p>
          <a:endParaRPr lang="et-EE"/>
        </a:p>
      </dgm:t>
    </dgm:pt>
    <dgm:pt modelId="{0A1F12D9-A053-4DA3-9D2E-DD8FA1524B80}">
      <dgm:prSet phldrT="[Text]"/>
      <dgm:spPr>
        <a:solidFill>
          <a:schemeClr val="accent6"/>
        </a:solidFill>
      </dgm:spPr>
      <dgm:t>
        <a:bodyPr/>
        <a:lstStyle/>
        <a:p>
          <a:r>
            <a:rPr lang="et-EE" dirty="0"/>
            <a:t>Green </a:t>
          </a:r>
          <a:r>
            <a:rPr lang="et-EE" dirty="0" err="1"/>
            <a:t>office</a:t>
          </a:r>
          <a:endParaRPr lang="et-EE" dirty="0"/>
        </a:p>
      </dgm:t>
    </dgm:pt>
    <dgm:pt modelId="{FB66848A-6289-4995-ADAD-07AB9BA7042E}" type="parTrans" cxnId="{4D2C4310-35D1-4D48-AC87-C733591BB3BC}">
      <dgm:prSet/>
      <dgm:spPr/>
      <dgm:t>
        <a:bodyPr/>
        <a:lstStyle/>
        <a:p>
          <a:endParaRPr lang="et-EE"/>
        </a:p>
      </dgm:t>
    </dgm:pt>
    <dgm:pt modelId="{43E8C007-61D5-43EC-9867-A1FDE00ED915}" type="sibTrans" cxnId="{4D2C4310-35D1-4D48-AC87-C733591BB3BC}">
      <dgm:prSet/>
      <dgm:spPr/>
      <dgm:t>
        <a:bodyPr/>
        <a:lstStyle/>
        <a:p>
          <a:endParaRPr lang="et-EE"/>
        </a:p>
      </dgm:t>
    </dgm:pt>
    <dgm:pt modelId="{594DB777-1465-4959-B637-DEEC7D1E508D}">
      <dgm:prSet phldrT="[Text]" custT="1"/>
      <dgm:spPr/>
      <dgm:t>
        <a:bodyPr/>
        <a:lstStyle/>
        <a:p>
          <a:r>
            <a:rPr lang="et-EE" sz="2000" u="sng" dirty="0" err="1"/>
            <a:t>Saving</a:t>
          </a:r>
          <a:r>
            <a:rPr lang="et-EE" sz="2000" u="sng" dirty="0"/>
            <a:t> </a:t>
          </a:r>
          <a:r>
            <a:rPr lang="et-EE" sz="2000" u="sng" dirty="0" err="1"/>
            <a:t>environment</a:t>
          </a:r>
          <a:endParaRPr lang="et-EE" sz="2000" u="sng" dirty="0"/>
        </a:p>
      </dgm:t>
    </dgm:pt>
    <dgm:pt modelId="{1506B175-1EA8-4A9B-9ACB-329B4F037D16}" type="parTrans" cxnId="{818C3BFD-07BE-4044-A8F5-001B58078008}">
      <dgm:prSet/>
      <dgm:spPr/>
      <dgm:t>
        <a:bodyPr/>
        <a:lstStyle/>
        <a:p>
          <a:endParaRPr lang="et-EE"/>
        </a:p>
      </dgm:t>
    </dgm:pt>
    <dgm:pt modelId="{888E28F5-A549-46CE-9368-AC16A6CA8348}" type="sibTrans" cxnId="{818C3BFD-07BE-4044-A8F5-001B58078008}">
      <dgm:prSet/>
      <dgm:spPr/>
      <dgm:t>
        <a:bodyPr/>
        <a:lstStyle/>
        <a:p>
          <a:endParaRPr lang="et-EE"/>
        </a:p>
      </dgm:t>
    </dgm:pt>
    <dgm:pt modelId="{D8A4020A-A894-4E57-9FCC-A15969A19458}">
      <dgm:prSet phldrT="[Text]" custT="1"/>
      <dgm:spPr/>
      <dgm:t>
        <a:bodyPr/>
        <a:lstStyle/>
        <a:p>
          <a:r>
            <a:rPr lang="et-EE" sz="2000" u="sng" dirty="0" err="1"/>
            <a:t>Saving</a:t>
          </a:r>
          <a:r>
            <a:rPr lang="et-EE" sz="2000" u="sng" dirty="0"/>
            <a:t> </a:t>
          </a:r>
          <a:r>
            <a:rPr lang="et-EE" sz="2000" u="sng" dirty="0" err="1"/>
            <a:t>money</a:t>
          </a:r>
          <a:endParaRPr lang="et-EE" sz="2000" u="sng" dirty="0"/>
        </a:p>
      </dgm:t>
    </dgm:pt>
    <dgm:pt modelId="{ED0D5F8D-F1B1-47B6-A798-0AD2BA61EFAB}" type="parTrans" cxnId="{5958137B-63E5-4F00-9C20-C93F2F5377D5}">
      <dgm:prSet/>
      <dgm:spPr/>
      <dgm:t>
        <a:bodyPr/>
        <a:lstStyle/>
        <a:p>
          <a:endParaRPr lang="et-EE"/>
        </a:p>
      </dgm:t>
    </dgm:pt>
    <dgm:pt modelId="{8FB7B940-1087-453F-A0E2-EC8E32B570C7}" type="sibTrans" cxnId="{5958137B-63E5-4F00-9C20-C93F2F5377D5}">
      <dgm:prSet/>
      <dgm:spPr/>
      <dgm:t>
        <a:bodyPr/>
        <a:lstStyle/>
        <a:p>
          <a:endParaRPr lang="et-EE"/>
        </a:p>
      </dgm:t>
    </dgm:pt>
    <dgm:pt modelId="{7BCF5A65-E063-45B8-A0BF-4D9F5768C6BC}">
      <dgm:prSet phldrT="[Text]" custT="1"/>
      <dgm:spPr/>
      <dgm:t>
        <a:bodyPr/>
        <a:lstStyle/>
        <a:p>
          <a:r>
            <a:rPr lang="et-EE" sz="2000" u="sng" dirty="0" err="1"/>
            <a:t>Pleasant</a:t>
          </a:r>
          <a:r>
            <a:rPr lang="et-EE" sz="2000" u="sng" dirty="0"/>
            <a:t> </a:t>
          </a:r>
          <a:r>
            <a:rPr lang="et-EE" sz="2000" u="sng" dirty="0" err="1"/>
            <a:t>working</a:t>
          </a:r>
          <a:r>
            <a:rPr lang="et-EE" sz="2000" u="sng" dirty="0"/>
            <a:t> </a:t>
          </a:r>
          <a:r>
            <a:rPr lang="et-EE" sz="2000" u="sng" dirty="0" err="1"/>
            <a:t>environment</a:t>
          </a:r>
          <a:endParaRPr lang="et-EE" sz="2000" u="sng" dirty="0"/>
        </a:p>
      </dgm:t>
    </dgm:pt>
    <dgm:pt modelId="{A03EE5C4-D09F-4DC6-92A7-26D01287DD61}" type="parTrans" cxnId="{3B969037-BF84-4EEB-A23C-C7E421D498A5}">
      <dgm:prSet/>
      <dgm:spPr/>
      <dgm:t>
        <a:bodyPr/>
        <a:lstStyle/>
        <a:p>
          <a:endParaRPr lang="et-EE"/>
        </a:p>
      </dgm:t>
    </dgm:pt>
    <dgm:pt modelId="{9ACCF6CA-66DE-4C4E-9F0A-25814607F346}" type="sibTrans" cxnId="{3B969037-BF84-4EEB-A23C-C7E421D498A5}">
      <dgm:prSet/>
      <dgm:spPr/>
      <dgm:t>
        <a:bodyPr/>
        <a:lstStyle/>
        <a:p>
          <a:endParaRPr lang="et-EE"/>
        </a:p>
      </dgm:t>
    </dgm:pt>
    <dgm:pt modelId="{E806FD19-6116-4F95-A54F-E4A183692681}" type="pres">
      <dgm:prSet presAssocID="{08C9AE4E-E4D2-4650-B246-14C7C08549CC}" presName="Name0" presStyleCnt="0">
        <dgm:presLayoutVars>
          <dgm:chMax val="1"/>
          <dgm:dir/>
          <dgm:animLvl val="ctr"/>
          <dgm:resizeHandles val="exact"/>
        </dgm:presLayoutVars>
      </dgm:prSet>
      <dgm:spPr/>
    </dgm:pt>
    <dgm:pt modelId="{61E6FFF9-8977-4E6A-90A4-AD42A4459025}" type="pres">
      <dgm:prSet presAssocID="{0A1F12D9-A053-4DA3-9D2E-DD8FA1524B80}" presName="centerShape" presStyleLbl="node0" presStyleIdx="0" presStyleCnt="1" custLinFactNeighborX="3181" custLinFactNeighborY="-312"/>
      <dgm:spPr/>
    </dgm:pt>
    <dgm:pt modelId="{B11CAD51-30FF-47E6-AEF6-6EC676F35CC4}" type="pres">
      <dgm:prSet presAssocID="{594DB777-1465-4959-B637-DEEC7D1E508D}" presName="node" presStyleLbl="node1" presStyleIdx="0" presStyleCnt="3" custScaleX="164108" custScaleY="100131" custRadScaleRad="100047" custRadScaleInc="2993">
        <dgm:presLayoutVars>
          <dgm:bulletEnabled val="1"/>
        </dgm:presLayoutVars>
      </dgm:prSet>
      <dgm:spPr/>
    </dgm:pt>
    <dgm:pt modelId="{A3F5BEB2-14EE-4F2C-BB90-685D1A22FBE8}" type="pres">
      <dgm:prSet presAssocID="{594DB777-1465-4959-B637-DEEC7D1E508D}" presName="dummy" presStyleCnt="0"/>
      <dgm:spPr/>
    </dgm:pt>
    <dgm:pt modelId="{10138EC6-7B77-466D-B4A1-BAD852FEB191}" type="pres">
      <dgm:prSet presAssocID="{888E28F5-A549-46CE-9368-AC16A6CA8348}" presName="sibTrans" presStyleLbl="sibTrans2D1" presStyleIdx="0" presStyleCnt="3"/>
      <dgm:spPr/>
    </dgm:pt>
    <dgm:pt modelId="{8E27EC9D-999B-46A9-B883-D9CEF63FB3E0}" type="pres">
      <dgm:prSet presAssocID="{D8A4020A-A894-4E57-9FCC-A15969A19458}" presName="node" presStyleLbl="node1" presStyleIdx="1" presStyleCnt="3" custScaleX="151838" custScaleY="96605" custRadScaleRad="106610" custRadScaleInc="-4137">
        <dgm:presLayoutVars>
          <dgm:bulletEnabled val="1"/>
        </dgm:presLayoutVars>
      </dgm:prSet>
      <dgm:spPr/>
    </dgm:pt>
    <dgm:pt modelId="{A8075A46-2AEA-49CB-9B9B-0F865213D276}" type="pres">
      <dgm:prSet presAssocID="{D8A4020A-A894-4E57-9FCC-A15969A19458}" presName="dummy" presStyleCnt="0"/>
      <dgm:spPr/>
    </dgm:pt>
    <dgm:pt modelId="{8ED8DE0C-B941-41AB-A627-DA314A2F86BF}" type="pres">
      <dgm:prSet presAssocID="{8FB7B940-1087-453F-A0E2-EC8E32B570C7}" presName="sibTrans" presStyleLbl="sibTrans2D1" presStyleIdx="1" presStyleCnt="3"/>
      <dgm:spPr/>
    </dgm:pt>
    <dgm:pt modelId="{6E54210B-D677-45C7-BF91-8069B65BEE9D}" type="pres">
      <dgm:prSet presAssocID="{7BCF5A65-E063-45B8-A0BF-4D9F5768C6BC}" presName="node" presStyleLbl="node1" presStyleIdx="2" presStyleCnt="3" custScaleX="158346" custScaleY="108271" custRadScaleRad="98182" custRadScaleInc="-1493">
        <dgm:presLayoutVars>
          <dgm:bulletEnabled val="1"/>
        </dgm:presLayoutVars>
      </dgm:prSet>
      <dgm:spPr/>
    </dgm:pt>
    <dgm:pt modelId="{A73E2B35-6BE4-4081-81D3-A61204403211}" type="pres">
      <dgm:prSet presAssocID="{7BCF5A65-E063-45B8-A0BF-4D9F5768C6BC}" presName="dummy" presStyleCnt="0"/>
      <dgm:spPr/>
    </dgm:pt>
    <dgm:pt modelId="{6B048AC8-D2D4-43E7-9910-B68E2A926C7E}" type="pres">
      <dgm:prSet presAssocID="{9ACCF6CA-66DE-4C4E-9F0A-25814607F346}" presName="sibTrans" presStyleLbl="sibTrans2D1" presStyleIdx="2" presStyleCnt="3"/>
      <dgm:spPr/>
    </dgm:pt>
  </dgm:ptLst>
  <dgm:cxnLst>
    <dgm:cxn modelId="{27DD2406-BCE6-48BE-A9A0-02D0CC04A34C}" type="presOf" srcId="{8FB7B940-1087-453F-A0E2-EC8E32B570C7}" destId="{8ED8DE0C-B941-41AB-A627-DA314A2F86BF}" srcOrd="0" destOrd="0" presId="urn:microsoft.com/office/officeart/2005/8/layout/radial6"/>
    <dgm:cxn modelId="{4D2C4310-35D1-4D48-AC87-C733591BB3BC}" srcId="{08C9AE4E-E4D2-4650-B246-14C7C08549CC}" destId="{0A1F12D9-A053-4DA3-9D2E-DD8FA1524B80}" srcOrd="0" destOrd="0" parTransId="{FB66848A-6289-4995-ADAD-07AB9BA7042E}" sibTransId="{43E8C007-61D5-43EC-9867-A1FDE00ED915}"/>
    <dgm:cxn modelId="{E77F7B16-3562-4FC4-9BD3-CD54D3FEEB37}" type="presOf" srcId="{888E28F5-A549-46CE-9368-AC16A6CA8348}" destId="{10138EC6-7B77-466D-B4A1-BAD852FEB191}" srcOrd="0" destOrd="0" presId="urn:microsoft.com/office/officeart/2005/8/layout/radial6"/>
    <dgm:cxn modelId="{667EFD1D-9487-4C37-B17C-A5F2F785A489}" type="presOf" srcId="{08C9AE4E-E4D2-4650-B246-14C7C08549CC}" destId="{E806FD19-6116-4F95-A54F-E4A183692681}" srcOrd="0" destOrd="0" presId="urn:microsoft.com/office/officeart/2005/8/layout/radial6"/>
    <dgm:cxn modelId="{3B969037-BF84-4EEB-A23C-C7E421D498A5}" srcId="{0A1F12D9-A053-4DA3-9D2E-DD8FA1524B80}" destId="{7BCF5A65-E063-45B8-A0BF-4D9F5768C6BC}" srcOrd="2" destOrd="0" parTransId="{A03EE5C4-D09F-4DC6-92A7-26D01287DD61}" sibTransId="{9ACCF6CA-66DE-4C4E-9F0A-25814607F346}"/>
    <dgm:cxn modelId="{0B62BF3D-7AFF-4A71-A3EE-380C196C7075}" type="presOf" srcId="{D8A4020A-A894-4E57-9FCC-A15969A19458}" destId="{8E27EC9D-999B-46A9-B883-D9CEF63FB3E0}" srcOrd="0" destOrd="0" presId="urn:microsoft.com/office/officeart/2005/8/layout/radial6"/>
    <dgm:cxn modelId="{20C52244-AFAE-4F86-8971-9A20E1B2E1D4}" type="presOf" srcId="{0A1F12D9-A053-4DA3-9D2E-DD8FA1524B80}" destId="{61E6FFF9-8977-4E6A-90A4-AD42A4459025}" srcOrd="0" destOrd="0" presId="urn:microsoft.com/office/officeart/2005/8/layout/radial6"/>
    <dgm:cxn modelId="{5958137B-63E5-4F00-9C20-C93F2F5377D5}" srcId="{0A1F12D9-A053-4DA3-9D2E-DD8FA1524B80}" destId="{D8A4020A-A894-4E57-9FCC-A15969A19458}" srcOrd="1" destOrd="0" parTransId="{ED0D5F8D-F1B1-47B6-A798-0AD2BA61EFAB}" sibTransId="{8FB7B940-1087-453F-A0E2-EC8E32B570C7}"/>
    <dgm:cxn modelId="{D3A21F81-2127-4639-82DC-660DAD23F740}" type="presOf" srcId="{7BCF5A65-E063-45B8-A0BF-4D9F5768C6BC}" destId="{6E54210B-D677-45C7-BF91-8069B65BEE9D}" srcOrd="0" destOrd="0" presId="urn:microsoft.com/office/officeart/2005/8/layout/radial6"/>
    <dgm:cxn modelId="{CEA1C1B6-80CE-4C2F-B33D-91BCB26974E8}" type="presOf" srcId="{594DB777-1465-4959-B637-DEEC7D1E508D}" destId="{B11CAD51-30FF-47E6-AEF6-6EC676F35CC4}" srcOrd="0" destOrd="0" presId="urn:microsoft.com/office/officeart/2005/8/layout/radial6"/>
    <dgm:cxn modelId="{3B39EFC3-26F5-48B0-A4EF-66A55BE90A47}" type="presOf" srcId="{9ACCF6CA-66DE-4C4E-9F0A-25814607F346}" destId="{6B048AC8-D2D4-43E7-9910-B68E2A926C7E}" srcOrd="0" destOrd="0" presId="urn:microsoft.com/office/officeart/2005/8/layout/radial6"/>
    <dgm:cxn modelId="{818C3BFD-07BE-4044-A8F5-001B58078008}" srcId="{0A1F12D9-A053-4DA3-9D2E-DD8FA1524B80}" destId="{594DB777-1465-4959-B637-DEEC7D1E508D}" srcOrd="0" destOrd="0" parTransId="{1506B175-1EA8-4A9B-9ACB-329B4F037D16}" sibTransId="{888E28F5-A549-46CE-9368-AC16A6CA8348}"/>
    <dgm:cxn modelId="{CEFA9BA9-1DBF-4959-801D-583B69FCC60A}" type="presParOf" srcId="{E806FD19-6116-4F95-A54F-E4A183692681}" destId="{61E6FFF9-8977-4E6A-90A4-AD42A4459025}" srcOrd="0" destOrd="0" presId="urn:microsoft.com/office/officeart/2005/8/layout/radial6"/>
    <dgm:cxn modelId="{0A677FCD-4F6D-41C8-BF4D-6C9BC2A1E28E}" type="presParOf" srcId="{E806FD19-6116-4F95-A54F-E4A183692681}" destId="{B11CAD51-30FF-47E6-AEF6-6EC676F35CC4}" srcOrd="1" destOrd="0" presId="urn:microsoft.com/office/officeart/2005/8/layout/radial6"/>
    <dgm:cxn modelId="{44858A2A-397B-493D-BDCF-54C10D02AACC}" type="presParOf" srcId="{E806FD19-6116-4F95-A54F-E4A183692681}" destId="{A3F5BEB2-14EE-4F2C-BB90-685D1A22FBE8}" srcOrd="2" destOrd="0" presId="urn:microsoft.com/office/officeart/2005/8/layout/radial6"/>
    <dgm:cxn modelId="{05803EDD-308F-41FB-95D7-30538D38FFC8}" type="presParOf" srcId="{E806FD19-6116-4F95-A54F-E4A183692681}" destId="{10138EC6-7B77-466D-B4A1-BAD852FEB191}" srcOrd="3" destOrd="0" presId="urn:microsoft.com/office/officeart/2005/8/layout/radial6"/>
    <dgm:cxn modelId="{D529B06A-C2A5-4B40-9324-B0F71A5553E0}" type="presParOf" srcId="{E806FD19-6116-4F95-A54F-E4A183692681}" destId="{8E27EC9D-999B-46A9-B883-D9CEF63FB3E0}" srcOrd="4" destOrd="0" presId="urn:microsoft.com/office/officeart/2005/8/layout/radial6"/>
    <dgm:cxn modelId="{F6DD915B-4BAC-41B1-9A05-B4D0078FFBC7}" type="presParOf" srcId="{E806FD19-6116-4F95-A54F-E4A183692681}" destId="{A8075A46-2AEA-49CB-9B9B-0F865213D276}" srcOrd="5" destOrd="0" presId="urn:microsoft.com/office/officeart/2005/8/layout/radial6"/>
    <dgm:cxn modelId="{D28E5E6A-DCD8-4FE6-BE50-17FCD093BAB7}" type="presParOf" srcId="{E806FD19-6116-4F95-A54F-E4A183692681}" destId="{8ED8DE0C-B941-41AB-A627-DA314A2F86BF}" srcOrd="6" destOrd="0" presId="urn:microsoft.com/office/officeart/2005/8/layout/radial6"/>
    <dgm:cxn modelId="{CC1F3D44-C73B-43E3-B00E-6FA3739B00A2}" type="presParOf" srcId="{E806FD19-6116-4F95-A54F-E4A183692681}" destId="{6E54210B-D677-45C7-BF91-8069B65BEE9D}" srcOrd="7" destOrd="0" presId="urn:microsoft.com/office/officeart/2005/8/layout/radial6"/>
    <dgm:cxn modelId="{B9582DDA-E8E8-4BEE-949E-C5589C9F08F9}" type="presParOf" srcId="{E806FD19-6116-4F95-A54F-E4A183692681}" destId="{A73E2B35-6BE4-4081-81D3-A61204403211}" srcOrd="8" destOrd="0" presId="urn:microsoft.com/office/officeart/2005/8/layout/radial6"/>
    <dgm:cxn modelId="{DCDB5A2B-EED2-45DE-B842-B0577ECBAC62}" type="presParOf" srcId="{E806FD19-6116-4F95-A54F-E4A183692681}" destId="{6B048AC8-D2D4-43E7-9910-B68E2A926C7E}" srcOrd="9"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F9E4ED7-BBB9-42DD-8499-76936ED6A17D}" type="doc">
      <dgm:prSet loTypeId="urn:microsoft.com/office/officeart/2005/8/layout/cycle4" loCatId="cycle" qsTypeId="urn:microsoft.com/office/officeart/2005/8/quickstyle/simple3" qsCatId="simple" csTypeId="urn:microsoft.com/office/officeart/2005/8/colors/colorful2" csCatId="colorful" phldr="1"/>
      <dgm:spPr/>
      <dgm:t>
        <a:bodyPr/>
        <a:lstStyle/>
        <a:p>
          <a:endParaRPr lang="et-EE"/>
        </a:p>
      </dgm:t>
    </dgm:pt>
    <dgm:pt modelId="{8B59E908-81E1-4AD6-BC18-40E909B885F9}">
      <dgm:prSet phldrT="[Text]"/>
      <dgm:spPr>
        <a:solidFill>
          <a:schemeClr val="accent5">
            <a:lumMod val="60000"/>
            <a:lumOff val="40000"/>
          </a:schemeClr>
        </a:solidFill>
      </dgm:spPr>
      <dgm:t>
        <a:bodyPr/>
        <a:lstStyle/>
        <a:p>
          <a:r>
            <a:rPr lang="et-EE"/>
            <a:t>ACT</a:t>
          </a:r>
        </a:p>
      </dgm:t>
    </dgm:pt>
    <dgm:pt modelId="{65E0F430-909D-420F-8C31-61E3AC2BA484}" type="parTrans" cxnId="{6C41A725-8B4F-4B52-91CD-E8455000C783}">
      <dgm:prSet/>
      <dgm:spPr/>
      <dgm:t>
        <a:bodyPr/>
        <a:lstStyle/>
        <a:p>
          <a:endParaRPr lang="et-EE"/>
        </a:p>
      </dgm:t>
    </dgm:pt>
    <dgm:pt modelId="{BB312E12-81B6-47BD-8762-5275156339D9}" type="sibTrans" cxnId="{6C41A725-8B4F-4B52-91CD-E8455000C783}">
      <dgm:prSet/>
      <dgm:spPr/>
      <dgm:t>
        <a:bodyPr/>
        <a:lstStyle/>
        <a:p>
          <a:endParaRPr lang="et-EE"/>
        </a:p>
      </dgm:t>
    </dgm:pt>
    <dgm:pt modelId="{21C2C06A-8EFD-4BD5-A9B5-9A20EF97D658}">
      <dgm:prSet phldrT="[Text]" custT="1"/>
      <dgm:spPr/>
      <dgm:t>
        <a:bodyPr/>
        <a:lstStyle/>
        <a:p>
          <a:r>
            <a:rPr lang="en-GB" sz="2000" b="1" noProof="0" dirty="0"/>
            <a:t>Evaluate your environmental impacts</a:t>
          </a:r>
        </a:p>
      </dgm:t>
    </dgm:pt>
    <dgm:pt modelId="{8A82AC9D-4AA0-48C8-8F84-2DBB0032D46F}" type="parTrans" cxnId="{652E4A65-44CF-4FFE-B6F2-49B62D5D1662}">
      <dgm:prSet/>
      <dgm:spPr/>
      <dgm:t>
        <a:bodyPr/>
        <a:lstStyle/>
        <a:p>
          <a:endParaRPr lang="et-EE"/>
        </a:p>
      </dgm:t>
    </dgm:pt>
    <dgm:pt modelId="{47DE3ED4-F4B5-47D3-8C0C-CF712244DA1A}" type="sibTrans" cxnId="{652E4A65-44CF-4FFE-B6F2-49B62D5D1662}">
      <dgm:prSet/>
      <dgm:spPr/>
      <dgm:t>
        <a:bodyPr/>
        <a:lstStyle/>
        <a:p>
          <a:endParaRPr lang="et-EE"/>
        </a:p>
      </dgm:t>
    </dgm:pt>
    <dgm:pt modelId="{A73AD0E9-AAD8-4C4A-BAF0-9331F00761F3}">
      <dgm:prSet phldrT="[Text]"/>
      <dgm:spPr>
        <a:solidFill>
          <a:schemeClr val="accent4">
            <a:lumMod val="40000"/>
            <a:lumOff val="60000"/>
          </a:schemeClr>
        </a:solidFill>
      </dgm:spPr>
      <dgm:t>
        <a:bodyPr/>
        <a:lstStyle/>
        <a:p>
          <a:r>
            <a:rPr lang="et-EE" dirty="0"/>
            <a:t>PLAN</a:t>
          </a:r>
        </a:p>
      </dgm:t>
    </dgm:pt>
    <dgm:pt modelId="{8A58D87F-808D-44D9-BB5E-499B571AD49D}" type="parTrans" cxnId="{272EC9E2-6B77-4E39-98BA-6B52159C7AA1}">
      <dgm:prSet/>
      <dgm:spPr/>
      <dgm:t>
        <a:bodyPr/>
        <a:lstStyle/>
        <a:p>
          <a:endParaRPr lang="et-EE"/>
        </a:p>
      </dgm:t>
    </dgm:pt>
    <dgm:pt modelId="{6AB1F474-80CD-4E2F-8120-642B4BAA95C3}" type="sibTrans" cxnId="{272EC9E2-6B77-4E39-98BA-6B52159C7AA1}">
      <dgm:prSet/>
      <dgm:spPr/>
      <dgm:t>
        <a:bodyPr/>
        <a:lstStyle/>
        <a:p>
          <a:endParaRPr lang="et-EE"/>
        </a:p>
      </dgm:t>
    </dgm:pt>
    <dgm:pt modelId="{6FD3A4AD-7D9F-4734-97FD-EC94557C9B4D}">
      <dgm:prSet phldrT="[Text]" custT="1"/>
      <dgm:spPr/>
      <dgm:t>
        <a:bodyPr/>
        <a:lstStyle/>
        <a:p>
          <a:pPr algn="l"/>
          <a:r>
            <a:rPr lang="en-GB" sz="2000" b="1" noProof="0" dirty="0"/>
            <a:t>Appoint the responsible people/working group</a:t>
          </a:r>
        </a:p>
      </dgm:t>
    </dgm:pt>
    <dgm:pt modelId="{2276D273-57D9-4562-A5D2-BFC0457112CA}" type="parTrans" cxnId="{43417D16-39D4-4ADD-A3BB-FB08CBFEB7EF}">
      <dgm:prSet/>
      <dgm:spPr/>
      <dgm:t>
        <a:bodyPr/>
        <a:lstStyle/>
        <a:p>
          <a:endParaRPr lang="et-EE"/>
        </a:p>
      </dgm:t>
    </dgm:pt>
    <dgm:pt modelId="{E3D75D4A-B45D-491A-BD1C-96FA497FAE0F}" type="sibTrans" cxnId="{43417D16-39D4-4ADD-A3BB-FB08CBFEB7EF}">
      <dgm:prSet/>
      <dgm:spPr/>
      <dgm:t>
        <a:bodyPr/>
        <a:lstStyle/>
        <a:p>
          <a:endParaRPr lang="et-EE"/>
        </a:p>
      </dgm:t>
    </dgm:pt>
    <dgm:pt modelId="{27E5F490-9B9E-4A82-A1F6-6D123FFA05B1}">
      <dgm:prSet phldrT="[Text]"/>
      <dgm:spPr>
        <a:solidFill>
          <a:schemeClr val="accent2">
            <a:lumMod val="60000"/>
            <a:lumOff val="40000"/>
          </a:schemeClr>
        </a:solidFill>
      </dgm:spPr>
      <dgm:t>
        <a:bodyPr/>
        <a:lstStyle/>
        <a:p>
          <a:r>
            <a:rPr lang="et-EE"/>
            <a:t>DO</a:t>
          </a:r>
        </a:p>
      </dgm:t>
    </dgm:pt>
    <dgm:pt modelId="{62D1B915-E04C-4E6A-891D-77B4FB9B0F92}" type="parTrans" cxnId="{E771F25B-9BFB-455A-BD46-B7CFB49EE5BA}">
      <dgm:prSet/>
      <dgm:spPr/>
      <dgm:t>
        <a:bodyPr/>
        <a:lstStyle/>
        <a:p>
          <a:endParaRPr lang="et-EE"/>
        </a:p>
      </dgm:t>
    </dgm:pt>
    <dgm:pt modelId="{502A92ED-0D95-4E13-A822-0FE866530AB1}" type="sibTrans" cxnId="{E771F25B-9BFB-455A-BD46-B7CFB49EE5BA}">
      <dgm:prSet/>
      <dgm:spPr/>
      <dgm:t>
        <a:bodyPr/>
        <a:lstStyle/>
        <a:p>
          <a:endParaRPr lang="et-EE"/>
        </a:p>
      </dgm:t>
    </dgm:pt>
    <dgm:pt modelId="{C5158CAE-5069-4DD0-9011-104DF0A9B442}">
      <dgm:prSet phldrT="[Text]" custT="1"/>
      <dgm:spPr/>
      <dgm:t>
        <a:bodyPr/>
        <a:lstStyle/>
        <a:p>
          <a:r>
            <a:rPr lang="en-GB" sz="2000" b="1" noProof="0" dirty="0"/>
            <a:t>Agree upon common rules and procedures</a:t>
          </a:r>
        </a:p>
      </dgm:t>
    </dgm:pt>
    <dgm:pt modelId="{165B8783-DB0A-4053-87D9-CA45881CA0F2}" type="parTrans" cxnId="{79A5BBEE-7B79-431C-A7D4-1E58F143EFDC}">
      <dgm:prSet/>
      <dgm:spPr/>
      <dgm:t>
        <a:bodyPr/>
        <a:lstStyle/>
        <a:p>
          <a:endParaRPr lang="et-EE"/>
        </a:p>
      </dgm:t>
    </dgm:pt>
    <dgm:pt modelId="{666CCE55-AD78-436D-BC35-2814E689EB5E}" type="sibTrans" cxnId="{79A5BBEE-7B79-431C-A7D4-1E58F143EFDC}">
      <dgm:prSet/>
      <dgm:spPr/>
      <dgm:t>
        <a:bodyPr/>
        <a:lstStyle/>
        <a:p>
          <a:endParaRPr lang="et-EE"/>
        </a:p>
      </dgm:t>
    </dgm:pt>
    <dgm:pt modelId="{D3442534-0B42-4FB0-B58E-0751D0D09D44}">
      <dgm:prSet phldrT="[Text]"/>
      <dgm:spPr/>
      <dgm:t>
        <a:bodyPr/>
        <a:lstStyle/>
        <a:p>
          <a:r>
            <a:rPr lang="et-EE"/>
            <a:t>CHECK</a:t>
          </a:r>
        </a:p>
      </dgm:t>
    </dgm:pt>
    <dgm:pt modelId="{B8CE4C97-CE9C-4D46-88D8-9CDFECF38419}" type="parTrans" cxnId="{BDD47381-7B89-497D-88E8-2C16C8527CD2}">
      <dgm:prSet/>
      <dgm:spPr/>
      <dgm:t>
        <a:bodyPr/>
        <a:lstStyle/>
        <a:p>
          <a:endParaRPr lang="et-EE"/>
        </a:p>
      </dgm:t>
    </dgm:pt>
    <dgm:pt modelId="{D2178948-8D69-44FB-B634-E998321347AF}" type="sibTrans" cxnId="{BDD47381-7B89-497D-88E8-2C16C8527CD2}">
      <dgm:prSet/>
      <dgm:spPr/>
      <dgm:t>
        <a:bodyPr/>
        <a:lstStyle/>
        <a:p>
          <a:endParaRPr lang="et-EE"/>
        </a:p>
      </dgm:t>
    </dgm:pt>
    <dgm:pt modelId="{08C607CF-40E0-4B8F-B248-D96955641D10}">
      <dgm:prSet phldrT="[Text]" custT="1"/>
      <dgm:spPr/>
      <dgm:t>
        <a:bodyPr/>
        <a:lstStyle/>
        <a:p>
          <a:r>
            <a:rPr lang="en-GB" sz="2000" b="1" noProof="0" dirty="0"/>
            <a:t>Measure and monitor the activities (performance indicators)</a:t>
          </a:r>
        </a:p>
      </dgm:t>
    </dgm:pt>
    <dgm:pt modelId="{8957424A-6008-40ED-BAFE-4E69065ACC46}" type="parTrans" cxnId="{0A5B9A54-2AE0-4D32-A951-0F1EAC2EE6A2}">
      <dgm:prSet/>
      <dgm:spPr/>
      <dgm:t>
        <a:bodyPr/>
        <a:lstStyle/>
        <a:p>
          <a:endParaRPr lang="et-EE"/>
        </a:p>
      </dgm:t>
    </dgm:pt>
    <dgm:pt modelId="{785336EB-A629-443F-AFA8-18CFC9FDEFDD}" type="sibTrans" cxnId="{0A5B9A54-2AE0-4D32-A951-0F1EAC2EE6A2}">
      <dgm:prSet/>
      <dgm:spPr/>
      <dgm:t>
        <a:bodyPr/>
        <a:lstStyle/>
        <a:p>
          <a:endParaRPr lang="et-EE"/>
        </a:p>
      </dgm:t>
    </dgm:pt>
    <dgm:pt modelId="{8DD1EED1-9495-4EC2-AA1E-16A028924F35}">
      <dgm:prSet phldrT="[Text]" custT="1"/>
      <dgm:spPr/>
      <dgm:t>
        <a:bodyPr/>
        <a:lstStyle/>
        <a:p>
          <a:r>
            <a:rPr lang="en-GB" sz="2000" b="1" noProof="0" dirty="0"/>
            <a:t>Present the results to the management and colleagues</a:t>
          </a:r>
        </a:p>
      </dgm:t>
    </dgm:pt>
    <dgm:pt modelId="{D715801D-AC45-4591-A453-38062E38970E}" type="parTrans" cxnId="{039EF81F-C7C5-4D97-AD47-6D744133D5BC}">
      <dgm:prSet/>
      <dgm:spPr/>
      <dgm:t>
        <a:bodyPr/>
        <a:lstStyle/>
        <a:p>
          <a:endParaRPr lang="et-EE"/>
        </a:p>
      </dgm:t>
    </dgm:pt>
    <dgm:pt modelId="{D2B513EE-4633-40B2-B5D1-3A8B689B008F}" type="sibTrans" cxnId="{039EF81F-C7C5-4D97-AD47-6D744133D5BC}">
      <dgm:prSet/>
      <dgm:spPr/>
      <dgm:t>
        <a:bodyPr/>
        <a:lstStyle/>
        <a:p>
          <a:endParaRPr lang="et-EE"/>
        </a:p>
      </dgm:t>
    </dgm:pt>
    <dgm:pt modelId="{1ABC332C-78F0-4FBF-9D99-F9E4D0C2137D}">
      <dgm:prSet phldrT="[Text]" custT="1"/>
      <dgm:spPr/>
      <dgm:t>
        <a:bodyPr/>
        <a:lstStyle/>
        <a:p>
          <a:r>
            <a:rPr lang="en-GB" sz="2000" b="1" noProof="0" dirty="0"/>
            <a:t>Improve your system and action plan</a:t>
          </a:r>
        </a:p>
      </dgm:t>
    </dgm:pt>
    <dgm:pt modelId="{0DCFD03C-5654-460C-A04A-A9CD8523AA1A}" type="parTrans" cxnId="{63DF3474-3B07-4C82-9C98-A2F227237B47}">
      <dgm:prSet/>
      <dgm:spPr/>
      <dgm:t>
        <a:bodyPr/>
        <a:lstStyle/>
        <a:p>
          <a:endParaRPr lang="et-EE"/>
        </a:p>
      </dgm:t>
    </dgm:pt>
    <dgm:pt modelId="{6C6F3E2B-B7FE-496E-AE8F-2C3B6D97B7FF}" type="sibTrans" cxnId="{63DF3474-3B07-4C82-9C98-A2F227237B47}">
      <dgm:prSet/>
      <dgm:spPr/>
      <dgm:t>
        <a:bodyPr/>
        <a:lstStyle/>
        <a:p>
          <a:endParaRPr lang="et-EE"/>
        </a:p>
      </dgm:t>
    </dgm:pt>
    <dgm:pt modelId="{BB912474-886A-487E-99B7-5628E0948A0D}">
      <dgm:prSet phldrT="[Text]" custT="1"/>
      <dgm:spPr/>
      <dgm:t>
        <a:bodyPr/>
        <a:lstStyle/>
        <a:p>
          <a:pPr algn="l"/>
          <a:r>
            <a:rPr lang="en-GB" sz="2000" b="1" noProof="0" dirty="0"/>
            <a:t>Identify your environmental impacts (environmental review)</a:t>
          </a:r>
        </a:p>
      </dgm:t>
    </dgm:pt>
    <dgm:pt modelId="{B4E2F810-AF9E-4907-824C-287278FC4F24}" type="parTrans" cxnId="{3F2CBBA5-7579-481E-B337-F58DC53D78DB}">
      <dgm:prSet/>
      <dgm:spPr/>
      <dgm:t>
        <a:bodyPr/>
        <a:lstStyle/>
        <a:p>
          <a:endParaRPr lang="et-EE"/>
        </a:p>
      </dgm:t>
    </dgm:pt>
    <dgm:pt modelId="{CE404245-C0EF-454D-AEBE-B0E236267B7D}" type="sibTrans" cxnId="{3F2CBBA5-7579-481E-B337-F58DC53D78DB}">
      <dgm:prSet/>
      <dgm:spPr/>
      <dgm:t>
        <a:bodyPr/>
        <a:lstStyle/>
        <a:p>
          <a:endParaRPr lang="et-EE"/>
        </a:p>
      </dgm:t>
    </dgm:pt>
    <dgm:pt modelId="{2ED3AF1F-9FC0-4FBF-B38B-F2E8E08775C0}">
      <dgm:prSet phldrT="[Text]" custT="1"/>
      <dgm:spPr/>
      <dgm:t>
        <a:bodyPr/>
        <a:lstStyle/>
        <a:p>
          <a:pPr algn="l"/>
          <a:r>
            <a:rPr lang="en-GB" sz="2000" b="1" noProof="0" dirty="0"/>
            <a:t>Set objectives and make an action plan</a:t>
          </a:r>
        </a:p>
      </dgm:t>
    </dgm:pt>
    <dgm:pt modelId="{91310604-156C-40E3-8473-1A556557A040}" type="parTrans" cxnId="{CA68F927-8556-40CE-AD95-192E351663B0}">
      <dgm:prSet/>
      <dgm:spPr/>
      <dgm:t>
        <a:bodyPr/>
        <a:lstStyle/>
        <a:p>
          <a:endParaRPr lang="et-EE"/>
        </a:p>
      </dgm:t>
    </dgm:pt>
    <dgm:pt modelId="{611DCBB5-D911-4B6E-B5E0-A6DCD2E9EA8F}" type="sibTrans" cxnId="{CA68F927-8556-40CE-AD95-192E351663B0}">
      <dgm:prSet/>
      <dgm:spPr/>
      <dgm:t>
        <a:bodyPr/>
        <a:lstStyle/>
        <a:p>
          <a:endParaRPr lang="et-EE"/>
        </a:p>
      </dgm:t>
    </dgm:pt>
    <dgm:pt modelId="{41B5AECE-840A-4083-874E-0E50655C44BA}">
      <dgm:prSet phldrT="[Text]" custT="1"/>
      <dgm:spPr/>
      <dgm:t>
        <a:bodyPr/>
        <a:lstStyle/>
        <a:p>
          <a:r>
            <a:rPr lang="en-GB" sz="2000" b="1" noProof="0" dirty="0"/>
            <a:t>Implement the action plan</a:t>
          </a:r>
        </a:p>
      </dgm:t>
    </dgm:pt>
    <dgm:pt modelId="{F3A94907-DA1F-48B0-A459-DE3F65FB323A}" type="parTrans" cxnId="{B4D12228-BCC3-4B49-82AE-66FCF4F3904B}">
      <dgm:prSet/>
      <dgm:spPr/>
      <dgm:t>
        <a:bodyPr/>
        <a:lstStyle/>
        <a:p>
          <a:endParaRPr lang="et-EE"/>
        </a:p>
      </dgm:t>
    </dgm:pt>
    <dgm:pt modelId="{DA70F8BF-7DF0-44AF-A936-BDB245A40EBD}" type="sibTrans" cxnId="{B4D12228-BCC3-4B49-82AE-66FCF4F3904B}">
      <dgm:prSet/>
      <dgm:spPr/>
      <dgm:t>
        <a:bodyPr/>
        <a:lstStyle/>
        <a:p>
          <a:endParaRPr lang="et-EE"/>
        </a:p>
      </dgm:t>
    </dgm:pt>
    <dgm:pt modelId="{4C947F88-DBB3-4F06-8E89-6064C7A969BE}">
      <dgm:prSet phldrT="[Text]" custT="1"/>
      <dgm:spPr/>
      <dgm:t>
        <a:bodyPr/>
        <a:lstStyle/>
        <a:p>
          <a:r>
            <a:rPr lang="en-GB" sz="2000" b="1" noProof="0" dirty="0"/>
            <a:t>Engage and train people</a:t>
          </a:r>
        </a:p>
      </dgm:t>
    </dgm:pt>
    <dgm:pt modelId="{0E06888F-50E5-467B-9765-2695BD3AB11D}" type="parTrans" cxnId="{D5C27C25-FA6B-41EA-AC77-C2C25028BC9D}">
      <dgm:prSet/>
      <dgm:spPr/>
      <dgm:t>
        <a:bodyPr/>
        <a:lstStyle/>
        <a:p>
          <a:endParaRPr lang="et-EE"/>
        </a:p>
      </dgm:t>
    </dgm:pt>
    <dgm:pt modelId="{8EE06242-9B8F-4FB2-8DA6-4E493D87AECF}" type="sibTrans" cxnId="{D5C27C25-FA6B-41EA-AC77-C2C25028BC9D}">
      <dgm:prSet/>
      <dgm:spPr/>
      <dgm:t>
        <a:bodyPr/>
        <a:lstStyle/>
        <a:p>
          <a:endParaRPr lang="et-EE"/>
        </a:p>
      </dgm:t>
    </dgm:pt>
    <dgm:pt modelId="{0207AA13-A9E4-4880-A8A1-797021A85F9E}">
      <dgm:prSet custT="1"/>
      <dgm:spPr/>
      <dgm:t>
        <a:bodyPr/>
        <a:lstStyle/>
        <a:p>
          <a:r>
            <a:rPr lang="en-GB" sz="2000" b="1" noProof="0"/>
            <a:t>Control whether rules and procedures are followed</a:t>
          </a:r>
          <a:endParaRPr lang="en-GB" sz="2000" b="1" noProof="0" dirty="0"/>
        </a:p>
      </dgm:t>
    </dgm:pt>
    <dgm:pt modelId="{9F1E2663-EE6C-4904-A98B-0D85C5A6BDD0}" type="parTrans" cxnId="{513D3A6F-E658-40BA-9DCB-4E75D3C9EC14}">
      <dgm:prSet/>
      <dgm:spPr/>
      <dgm:t>
        <a:bodyPr/>
        <a:lstStyle/>
        <a:p>
          <a:endParaRPr lang="et-EE"/>
        </a:p>
      </dgm:t>
    </dgm:pt>
    <dgm:pt modelId="{A866EEB5-8AF7-4D87-97D4-E688A54177A4}" type="sibTrans" cxnId="{513D3A6F-E658-40BA-9DCB-4E75D3C9EC14}">
      <dgm:prSet/>
      <dgm:spPr/>
      <dgm:t>
        <a:bodyPr/>
        <a:lstStyle/>
        <a:p>
          <a:endParaRPr lang="et-EE"/>
        </a:p>
      </dgm:t>
    </dgm:pt>
    <dgm:pt modelId="{048C84D2-E257-4711-833D-3CA8E90C406E}">
      <dgm:prSet custT="1"/>
      <dgm:spPr/>
      <dgm:t>
        <a:bodyPr/>
        <a:lstStyle/>
        <a:p>
          <a:endParaRPr lang="et-EE" sz="1200" dirty="0"/>
        </a:p>
      </dgm:t>
    </dgm:pt>
    <dgm:pt modelId="{C23D93CA-358E-41AF-B3A3-4063014AA67F}" type="parTrans" cxnId="{3F31F495-EE6F-47B8-ABF8-9EED545A5A78}">
      <dgm:prSet/>
      <dgm:spPr/>
      <dgm:t>
        <a:bodyPr/>
        <a:lstStyle/>
        <a:p>
          <a:endParaRPr lang="et-EE"/>
        </a:p>
      </dgm:t>
    </dgm:pt>
    <dgm:pt modelId="{E6AC6194-CE73-4E79-ACD7-D67A453FF131}" type="sibTrans" cxnId="{3F31F495-EE6F-47B8-ABF8-9EED545A5A78}">
      <dgm:prSet/>
      <dgm:spPr/>
      <dgm:t>
        <a:bodyPr/>
        <a:lstStyle/>
        <a:p>
          <a:endParaRPr lang="et-EE"/>
        </a:p>
      </dgm:t>
    </dgm:pt>
    <dgm:pt modelId="{3E43B22C-E1B7-4FAE-8007-E14B71816DB4}" type="pres">
      <dgm:prSet presAssocID="{EF9E4ED7-BBB9-42DD-8499-76936ED6A17D}" presName="cycleMatrixDiagram" presStyleCnt="0">
        <dgm:presLayoutVars>
          <dgm:chMax val="1"/>
          <dgm:dir/>
          <dgm:animLvl val="lvl"/>
          <dgm:resizeHandles val="exact"/>
        </dgm:presLayoutVars>
      </dgm:prSet>
      <dgm:spPr/>
    </dgm:pt>
    <dgm:pt modelId="{489DBA02-10C1-4DB8-86AC-DE2B7E993663}" type="pres">
      <dgm:prSet presAssocID="{EF9E4ED7-BBB9-42DD-8499-76936ED6A17D}" presName="children" presStyleCnt="0"/>
      <dgm:spPr/>
    </dgm:pt>
    <dgm:pt modelId="{F54042B6-FED5-4B8C-BFA1-BF3E688166D7}" type="pres">
      <dgm:prSet presAssocID="{EF9E4ED7-BBB9-42DD-8499-76936ED6A17D}" presName="child1group" presStyleCnt="0"/>
      <dgm:spPr/>
    </dgm:pt>
    <dgm:pt modelId="{37970895-5511-4799-B32F-95521D691DDC}" type="pres">
      <dgm:prSet presAssocID="{EF9E4ED7-BBB9-42DD-8499-76936ED6A17D}" presName="child1" presStyleLbl="bgAcc1" presStyleIdx="0" presStyleCnt="4" custScaleX="186907" custScaleY="161782" custLinFactNeighborX="-60271" custLinFactNeighborY="-2791"/>
      <dgm:spPr/>
    </dgm:pt>
    <dgm:pt modelId="{15087056-769B-4813-94CC-E15511492499}" type="pres">
      <dgm:prSet presAssocID="{EF9E4ED7-BBB9-42DD-8499-76936ED6A17D}" presName="child1Text" presStyleLbl="bgAcc1" presStyleIdx="0" presStyleCnt="4">
        <dgm:presLayoutVars>
          <dgm:bulletEnabled val="1"/>
        </dgm:presLayoutVars>
      </dgm:prSet>
      <dgm:spPr/>
    </dgm:pt>
    <dgm:pt modelId="{75411062-B7E9-4C2D-9FFF-C8E6AC3DA270}" type="pres">
      <dgm:prSet presAssocID="{EF9E4ED7-BBB9-42DD-8499-76936ED6A17D}" presName="child2group" presStyleCnt="0"/>
      <dgm:spPr/>
    </dgm:pt>
    <dgm:pt modelId="{6517BB6A-57D0-483A-BC74-2FB06A59935D}" type="pres">
      <dgm:prSet presAssocID="{EF9E4ED7-BBB9-42DD-8499-76936ED6A17D}" presName="child2" presStyleLbl="bgAcc1" presStyleIdx="1" presStyleCnt="4" custScaleX="204138" custScaleY="149125" custLinFactNeighborX="42567" custLinFactNeighborY="-974"/>
      <dgm:spPr/>
    </dgm:pt>
    <dgm:pt modelId="{86193932-D928-4142-AC15-3FAB3469ACF9}" type="pres">
      <dgm:prSet presAssocID="{EF9E4ED7-BBB9-42DD-8499-76936ED6A17D}" presName="child2Text" presStyleLbl="bgAcc1" presStyleIdx="1" presStyleCnt="4">
        <dgm:presLayoutVars>
          <dgm:bulletEnabled val="1"/>
        </dgm:presLayoutVars>
      </dgm:prSet>
      <dgm:spPr/>
    </dgm:pt>
    <dgm:pt modelId="{EFC90234-C29E-4814-904A-36017DCC8DB5}" type="pres">
      <dgm:prSet presAssocID="{EF9E4ED7-BBB9-42DD-8499-76936ED6A17D}" presName="child3group" presStyleCnt="0"/>
      <dgm:spPr/>
    </dgm:pt>
    <dgm:pt modelId="{818DF136-C1ED-4BBA-BDD3-851539B2FE4B}" type="pres">
      <dgm:prSet presAssocID="{EF9E4ED7-BBB9-42DD-8499-76936ED6A17D}" presName="child3" presStyleLbl="bgAcc1" presStyleIdx="2" presStyleCnt="4" custScaleX="227801" custScaleY="150765" custLinFactNeighborX="28066" custLinFactNeighborY="1463"/>
      <dgm:spPr/>
    </dgm:pt>
    <dgm:pt modelId="{645BC98D-454E-42C6-B0A6-FAE93350DF1C}" type="pres">
      <dgm:prSet presAssocID="{EF9E4ED7-BBB9-42DD-8499-76936ED6A17D}" presName="child3Text" presStyleLbl="bgAcc1" presStyleIdx="2" presStyleCnt="4">
        <dgm:presLayoutVars>
          <dgm:bulletEnabled val="1"/>
        </dgm:presLayoutVars>
      </dgm:prSet>
      <dgm:spPr/>
    </dgm:pt>
    <dgm:pt modelId="{A0515E4A-F2F1-4E1B-9355-727BD572AE57}" type="pres">
      <dgm:prSet presAssocID="{EF9E4ED7-BBB9-42DD-8499-76936ED6A17D}" presName="child4group" presStyleCnt="0"/>
      <dgm:spPr/>
    </dgm:pt>
    <dgm:pt modelId="{323D813D-4A20-449C-B605-BC6C53D91FE1}" type="pres">
      <dgm:prSet presAssocID="{EF9E4ED7-BBB9-42DD-8499-76936ED6A17D}" presName="child4" presStyleLbl="bgAcc1" presStyleIdx="3" presStyleCnt="4" custScaleX="244161" custScaleY="149970" custLinFactNeighborX="-40984" custLinFactNeighborY="-5583"/>
      <dgm:spPr/>
    </dgm:pt>
    <dgm:pt modelId="{DC87CF92-FA36-4365-8620-40FD215C30C7}" type="pres">
      <dgm:prSet presAssocID="{EF9E4ED7-BBB9-42DD-8499-76936ED6A17D}" presName="child4Text" presStyleLbl="bgAcc1" presStyleIdx="3" presStyleCnt="4">
        <dgm:presLayoutVars>
          <dgm:bulletEnabled val="1"/>
        </dgm:presLayoutVars>
      </dgm:prSet>
      <dgm:spPr/>
    </dgm:pt>
    <dgm:pt modelId="{828D720C-7698-47FF-A736-C49C6475A975}" type="pres">
      <dgm:prSet presAssocID="{EF9E4ED7-BBB9-42DD-8499-76936ED6A17D}" presName="childPlaceholder" presStyleCnt="0"/>
      <dgm:spPr/>
    </dgm:pt>
    <dgm:pt modelId="{EF1552DB-0C2A-4DD4-BC6A-7F11A07FE0B1}" type="pres">
      <dgm:prSet presAssocID="{EF9E4ED7-BBB9-42DD-8499-76936ED6A17D}" presName="circle" presStyleCnt="0"/>
      <dgm:spPr/>
    </dgm:pt>
    <dgm:pt modelId="{4897CDBB-7D89-43D8-8C3E-C5C2F75E63DB}" type="pres">
      <dgm:prSet presAssocID="{EF9E4ED7-BBB9-42DD-8499-76936ED6A17D}" presName="quadrant1" presStyleLbl="node1" presStyleIdx="0" presStyleCnt="4">
        <dgm:presLayoutVars>
          <dgm:chMax val="1"/>
          <dgm:bulletEnabled val="1"/>
        </dgm:presLayoutVars>
      </dgm:prSet>
      <dgm:spPr/>
    </dgm:pt>
    <dgm:pt modelId="{8D21AE05-A773-4E02-8A89-D7BC87BD5357}" type="pres">
      <dgm:prSet presAssocID="{EF9E4ED7-BBB9-42DD-8499-76936ED6A17D}" presName="quadrant2" presStyleLbl="node1" presStyleIdx="1" presStyleCnt="4">
        <dgm:presLayoutVars>
          <dgm:chMax val="1"/>
          <dgm:bulletEnabled val="1"/>
        </dgm:presLayoutVars>
      </dgm:prSet>
      <dgm:spPr/>
    </dgm:pt>
    <dgm:pt modelId="{7E10283F-01AB-48A8-B90C-CF389638C277}" type="pres">
      <dgm:prSet presAssocID="{EF9E4ED7-BBB9-42DD-8499-76936ED6A17D}" presName="quadrant3" presStyleLbl="node1" presStyleIdx="2" presStyleCnt="4">
        <dgm:presLayoutVars>
          <dgm:chMax val="1"/>
          <dgm:bulletEnabled val="1"/>
        </dgm:presLayoutVars>
      </dgm:prSet>
      <dgm:spPr/>
    </dgm:pt>
    <dgm:pt modelId="{F37F0684-6482-4F47-B568-636272227656}" type="pres">
      <dgm:prSet presAssocID="{EF9E4ED7-BBB9-42DD-8499-76936ED6A17D}" presName="quadrant4" presStyleLbl="node1" presStyleIdx="3" presStyleCnt="4">
        <dgm:presLayoutVars>
          <dgm:chMax val="1"/>
          <dgm:bulletEnabled val="1"/>
        </dgm:presLayoutVars>
      </dgm:prSet>
      <dgm:spPr/>
    </dgm:pt>
    <dgm:pt modelId="{6A8F1570-F59D-44CE-A1D1-307DCF63CD35}" type="pres">
      <dgm:prSet presAssocID="{EF9E4ED7-BBB9-42DD-8499-76936ED6A17D}" presName="quadrantPlaceholder" presStyleCnt="0"/>
      <dgm:spPr/>
    </dgm:pt>
    <dgm:pt modelId="{15C5648D-DB80-45D5-BBFB-9648E2FD2E62}" type="pres">
      <dgm:prSet presAssocID="{EF9E4ED7-BBB9-42DD-8499-76936ED6A17D}" presName="center1" presStyleLbl="fgShp" presStyleIdx="0" presStyleCnt="2"/>
      <dgm:spPr/>
    </dgm:pt>
    <dgm:pt modelId="{9366BDBE-1DF4-4848-B362-2FFAA79D7645}" type="pres">
      <dgm:prSet presAssocID="{EF9E4ED7-BBB9-42DD-8499-76936ED6A17D}" presName="center2" presStyleLbl="fgShp" presStyleIdx="1" presStyleCnt="2"/>
      <dgm:spPr/>
    </dgm:pt>
  </dgm:ptLst>
  <dgm:cxnLst>
    <dgm:cxn modelId="{1D078C13-0E76-4D47-AEF8-8CFAFB274BC7}" type="presOf" srcId="{0207AA13-A9E4-4880-A8A1-797021A85F9E}" destId="{323D813D-4A20-449C-B605-BC6C53D91FE1}" srcOrd="0" destOrd="1" presId="urn:microsoft.com/office/officeart/2005/8/layout/cycle4"/>
    <dgm:cxn modelId="{43417D16-39D4-4ADD-A3BB-FB08CBFEB7EF}" srcId="{A73AD0E9-AAD8-4C4A-BAF0-9331F00761F3}" destId="{6FD3A4AD-7D9F-4734-97FD-EC94557C9B4D}" srcOrd="0" destOrd="0" parTransId="{2276D273-57D9-4562-A5D2-BFC0457112CA}" sibTransId="{E3D75D4A-B45D-491A-BD1C-96FA497FAE0F}"/>
    <dgm:cxn modelId="{62D1D016-F8AD-4F71-99B9-F14C43E71A66}" type="presOf" srcId="{8DD1EED1-9495-4EC2-AA1E-16A028924F35}" destId="{37970895-5511-4799-B32F-95521D691DDC}" srcOrd="0" destOrd="1" presId="urn:microsoft.com/office/officeart/2005/8/layout/cycle4"/>
    <dgm:cxn modelId="{4B51B518-63ED-4588-9B91-87CCC13ADC4C}" type="presOf" srcId="{08C607CF-40E0-4B8F-B248-D96955641D10}" destId="{DC87CF92-FA36-4365-8620-40FD215C30C7}" srcOrd="1" destOrd="0" presId="urn:microsoft.com/office/officeart/2005/8/layout/cycle4"/>
    <dgm:cxn modelId="{5828841F-E81C-4178-92B6-EFEF7049472A}" type="presOf" srcId="{21C2C06A-8EFD-4BD5-A9B5-9A20EF97D658}" destId="{37970895-5511-4799-B32F-95521D691DDC}" srcOrd="0" destOrd="0" presId="urn:microsoft.com/office/officeart/2005/8/layout/cycle4"/>
    <dgm:cxn modelId="{039EF81F-C7C5-4D97-AD47-6D744133D5BC}" srcId="{8B59E908-81E1-4AD6-BC18-40E909B885F9}" destId="{8DD1EED1-9495-4EC2-AA1E-16A028924F35}" srcOrd="1" destOrd="0" parTransId="{D715801D-AC45-4591-A453-38062E38970E}" sibTransId="{D2B513EE-4633-40B2-B5D1-3A8B689B008F}"/>
    <dgm:cxn modelId="{F1EE7E21-A300-4CC5-A3ED-5C08131ACDEC}" type="presOf" srcId="{C5158CAE-5069-4DD0-9011-104DF0A9B442}" destId="{645BC98D-454E-42C6-B0A6-FAE93350DF1C}" srcOrd="1" destOrd="0" presId="urn:microsoft.com/office/officeart/2005/8/layout/cycle4"/>
    <dgm:cxn modelId="{D5C27C25-FA6B-41EA-AC77-C2C25028BC9D}" srcId="{27E5F490-9B9E-4A82-A1F6-6D123FFA05B1}" destId="{4C947F88-DBB3-4F06-8E89-6064C7A969BE}" srcOrd="2" destOrd="0" parTransId="{0E06888F-50E5-467B-9765-2695BD3AB11D}" sibTransId="{8EE06242-9B8F-4FB2-8DA6-4E493D87AECF}"/>
    <dgm:cxn modelId="{AF6D9B25-1DCF-4287-879C-F72BD910FC2A}" type="presOf" srcId="{BB912474-886A-487E-99B7-5628E0948A0D}" destId="{6517BB6A-57D0-483A-BC74-2FB06A59935D}" srcOrd="0" destOrd="1" presId="urn:microsoft.com/office/officeart/2005/8/layout/cycle4"/>
    <dgm:cxn modelId="{6C41A725-8B4F-4B52-91CD-E8455000C783}" srcId="{EF9E4ED7-BBB9-42DD-8499-76936ED6A17D}" destId="{8B59E908-81E1-4AD6-BC18-40E909B885F9}" srcOrd="0" destOrd="0" parTransId="{65E0F430-909D-420F-8C31-61E3AC2BA484}" sibTransId="{BB312E12-81B6-47BD-8762-5275156339D9}"/>
    <dgm:cxn modelId="{4867AA27-C00F-4057-BC6F-3F934E091E5A}" type="presOf" srcId="{8B59E908-81E1-4AD6-BC18-40E909B885F9}" destId="{4897CDBB-7D89-43D8-8C3E-C5C2F75E63DB}" srcOrd="0" destOrd="0" presId="urn:microsoft.com/office/officeart/2005/8/layout/cycle4"/>
    <dgm:cxn modelId="{CA68F927-8556-40CE-AD95-192E351663B0}" srcId="{A73AD0E9-AAD8-4C4A-BAF0-9331F00761F3}" destId="{2ED3AF1F-9FC0-4FBF-B38B-F2E8E08775C0}" srcOrd="2" destOrd="0" parTransId="{91310604-156C-40E3-8473-1A556557A040}" sibTransId="{611DCBB5-D911-4B6E-B5E0-A6DCD2E9EA8F}"/>
    <dgm:cxn modelId="{B4D12228-BCC3-4B49-82AE-66FCF4F3904B}" srcId="{27E5F490-9B9E-4A82-A1F6-6D123FFA05B1}" destId="{41B5AECE-840A-4083-874E-0E50655C44BA}" srcOrd="1" destOrd="0" parTransId="{F3A94907-DA1F-48B0-A459-DE3F65FB323A}" sibTransId="{DA70F8BF-7DF0-44AF-A936-BDB245A40EBD}"/>
    <dgm:cxn modelId="{108BBE2B-0BE8-4364-B381-9DE00C06A54E}" type="presOf" srcId="{2ED3AF1F-9FC0-4FBF-B38B-F2E8E08775C0}" destId="{86193932-D928-4142-AC15-3FAB3469ACF9}" srcOrd="1" destOrd="2" presId="urn:microsoft.com/office/officeart/2005/8/layout/cycle4"/>
    <dgm:cxn modelId="{E354F433-B24F-4D46-8A72-105E9D46E4AE}" type="presOf" srcId="{048C84D2-E257-4711-833D-3CA8E90C406E}" destId="{DC87CF92-FA36-4365-8620-40FD215C30C7}" srcOrd="1" destOrd="2" presId="urn:microsoft.com/office/officeart/2005/8/layout/cycle4"/>
    <dgm:cxn modelId="{1CC70B3E-C3DA-44A1-9CF5-19FB3224EDEF}" type="presOf" srcId="{41B5AECE-840A-4083-874E-0E50655C44BA}" destId="{645BC98D-454E-42C6-B0A6-FAE93350DF1C}" srcOrd="1" destOrd="1" presId="urn:microsoft.com/office/officeart/2005/8/layout/cycle4"/>
    <dgm:cxn modelId="{E771F25B-9BFB-455A-BD46-B7CFB49EE5BA}" srcId="{EF9E4ED7-BBB9-42DD-8499-76936ED6A17D}" destId="{27E5F490-9B9E-4A82-A1F6-6D123FFA05B1}" srcOrd="2" destOrd="0" parTransId="{62D1B915-E04C-4E6A-891D-77B4FB9B0F92}" sibTransId="{502A92ED-0D95-4E13-A822-0FE866530AB1}"/>
    <dgm:cxn modelId="{652E4A65-44CF-4FFE-B6F2-49B62D5D1662}" srcId="{8B59E908-81E1-4AD6-BC18-40E909B885F9}" destId="{21C2C06A-8EFD-4BD5-A9B5-9A20EF97D658}" srcOrd="0" destOrd="0" parTransId="{8A82AC9D-4AA0-48C8-8F84-2DBB0032D46F}" sibTransId="{47DE3ED4-F4B5-47D3-8C0C-CF712244DA1A}"/>
    <dgm:cxn modelId="{A8144447-239D-4197-BBE4-9C9899504ECD}" type="presOf" srcId="{EF9E4ED7-BBB9-42DD-8499-76936ED6A17D}" destId="{3E43B22C-E1B7-4FAE-8007-E14B71816DB4}" srcOrd="0" destOrd="0" presId="urn:microsoft.com/office/officeart/2005/8/layout/cycle4"/>
    <dgm:cxn modelId="{9A284F48-80FE-4192-B2BB-43D10B58BDA0}" type="presOf" srcId="{1ABC332C-78F0-4FBF-9D99-F9E4D0C2137D}" destId="{37970895-5511-4799-B32F-95521D691DDC}" srcOrd="0" destOrd="2" presId="urn:microsoft.com/office/officeart/2005/8/layout/cycle4"/>
    <dgm:cxn modelId="{41517D4A-D5DC-4429-BE99-82A28E373775}" type="presOf" srcId="{C5158CAE-5069-4DD0-9011-104DF0A9B442}" destId="{818DF136-C1ED-4BBA-BDD3-851539B2FE4B}" srcOrd="0" destOrd="0" presId="urn:microsoft.com/office/officeart/2005/8/layout/cycle4"/>
    <dgm:cxn modelId="{C849E84C-E907-475C-A7E1-45075E6FC911}" type="presOf" srcId="{4C947F88-DBB3-4F06-8E89-6064C7A969BE}" destId="{645BC98D-454E-42C6-B0A6-FAE93350DF1C}" srcOrd="1" destOrd="2" presId="urn:microsoft.com/office/officeart/2005/8/layout/cycle4"/>
    <dgm:cxn modelId="{FF6FAC6E-BF50-4F2C-925E-A7533FA34047}" type="presOf" srcId="{8DD1EED1-9495-4EC2-AA1E-16A028924F35}" destId="{15087056-769B-4813-94CC-E15511492499}" srcOrd="1" destOrd="1" presId="urn:microsoft.com/office/officeart/2005/8/layout/cycle4"/>
    <dgm:cxn modelId="{513D3A6F-E658-40BA-9DCB-4E75D3C9EC14}" srcId="{D3442534-0B42-4FB0-B58E-0751D0D09D44}" destId="{0207AA13-A9E4-4880-A8A1-797021A85F9E}" srcOrd="1" destOrd="0" parTransId="{9F1E2663-EE6C-4904-A98B-0D85C5A6BDD0}" sibTransId="{A866EEB5-8AF7-4D87-97D4-E688A54177A4}"/>
    <dgm:cxn modelId="{63DF3474-3B07-4C82-9C98-A2F227237B47}" srcId="{8B59E908-81E1-4AD6-BC18-40E909B885F9}" destId="{1ABC332C-78F0-4FBF-9D99-F9E4D0C2137D}" srcOrd="2" destOrd="0" parTransId="{0DCFD03C-5654-460C-A04A-A9CD8523AA1A}" sibTransId="{6C6F3E2B-B7FE-496E-AE8F-2C3B6D97B7FF}"/>
    <dgm:cxn modelId="{0A5B9A54-2AE0-4D32-A951-0F1EAC2EE6A2}" srcId="{D3442534-0B42-4FB0-B58E-0751D0D09D44}" destId="{08C607CF-40E0-4B8F-B248-D96955641D10}" srcOrd="0" destOrd="0" parTransId="{8957424A-6008-40ED-BAFE-4E69065ACC46}" sibTransId="{785336EB-A629-443F-AFA8-18CFC9FDEFDD}"/>
    <dgm:cxn modelId="{BDD47381-7B89-497D-88E8-2C16C8527CD2}" srcId="{EF9E4ED7-BBB9-42DD-8499-76936ED6A17D}" destId="{D3442534-0B42-4FB0-B58E-0751D0D09D44}" srcOrd="3" destOrd="0" parTransId="{B8CE4C97-CE9C-4D46-88D8-9CDFECF38419}" sibTransId="{D2178948-8D69-44FB-B634-E998321347AF}"/>
    <dgm:cxn modelId="{97CBA18D-7E98-4B9B-A8B7-A552C13993D7}" type="presOf" srcId="{21C2C06A-8EFD-4BD5-A9B5-9A20EF97D658}" destId="{15087056-769B-4813-94CC-E15511492499}" srcOrd="1" destOrd="0" presId="urn:microsoft.com/office/officeart/2005/8/layout/cycle4"/>
    <dgm:cxn modelId="{3F31F495-EE6F-47B8-ABF8-9EED545A5A78}" srcId="{D3442534-0B42-4FB0-B58E-0751D0D09D44}" destId="{048C84D2-E257-4711-833D-3CA8E90C406E}" srcOrd="2" destOrd="0" parTransId="{C23D93CA-358E-41AF-B3A3-4063014AA67F}" sibTransId="{E6AC6194-CE73-4E79-ACD7-D67A453FF131}"/>
    <dgm:cxn modelId="{F72F5D99-F085-4881-8121-BF68EB2CE59F}" type="presOf" srcId="{BB912474-886A-487E-99B7-5628E0948A0D}" destId="{86193932-D928-4142-AC15-3FAB3469ACF9}" srcOrd="1" destOrd="1" presId="urn:microsoft.com/office/officeart/2005/8/layout/cycle4"/>
    <dgm:cxn modelId="{3F2CBBA5-7579-481E-B337-F58DC53D78DB}" srcId="{A73AD0E9-AAD8-4C4A-BAF0-9331F00761F3}" destId="{BB912474-886A-487E-99B7-5628E0948A0D}" srcOrd="1" destOrd="0" parTransId="{B4E2F810-AF9E-4907-824C-287278FC4F24}" sibTransId="{CE404245-C0EF-454D-AEBE-B0E236267B7D}"/>
    <dgm:cxn modelId="{138BE4AB-3158-4789-A77E-EFE2367B3BED}" type="presOf" srcId="{08C607CF-40E0-4B8F-B248-D96955641D10}" destId="{323D813D-4A20-449C-B605-BC6C53D91FE1}" srcOrd="0" destOrd="0" presId="urn:microsoft.com/office/officeart/2005/8/layout/cycle4"/>
    <dgm:cxn modelId="{580729B4-F5F2-4696-9321-756DB71A1E67}" type="presOf" srcId="{048C84D2-E257-4711-833D-3CA8E90C406E}" destId="{323D813D-4A20-449C-B605-BC6C53D91FE1}" srcOrd="0" destOrd="2" presId="urn:microsoft.com/office/officeart/2005/8/layout/cycle4"/>
    <dgm:cxn modelId="{B2B5AAC3-A3D4-4547-A577-A048FCDDA136}" type="presOf" srcId="{27E5F490-9B9E-4A82-A1F6-6D123FFA05B1}" destId="{7E10283F-01AB-48A8-B90C-CF389638C277}" srcOrd="0" destOrd="0" presId="urn:microsoft.com/office/officeart/2005/8/layout/cycle4"/>
    <dgm:cxn modelId="{3D38FCC8-35F2-4483-B161-33513F17EEF5}" type="presOf" srcId="{1ABC332C-78F0-4FBF-9D99-F9E4D0C2137D}" destId="{15087056-769B-4813-94CC-E15511492499}" srcOrd="1" destOrd="2" presId="urn:microsoft.com/office/officeart/2005/8/layout/cycle4"/>
    <dgm:cxn modelId="{D2EE99D7-CAAD-4EF6-A301-BB718C8D375A}" type="presOf" srcId="{6FD3A4AD-7D9F-4734-97FD-EC94557C9B4D}" destId="{6517BB6A-57D0-483A-BC74-2FB06A59935D}" srcOrd="0" destOrd="0" presId="urn:microsoft.com/office/officeart/2005/8/layout/cycle4"/>
    <dgm:cxn modelId="{4E8CE7DE-D9A0-43C3-8B23-CA053BEF8971}" type="presOf" srcId="{6FD3A4AD-7D9F-4734-97FD-EC94557C9B4D}" destId="{86193932-D928-4142-AC15-3FAB3469ACF9}" srcOrd="1" destOrd="0" presId="urn:microsoft.com/office/officeart/2005/8/layout/cycle4"/>
    <dgm:cxn modelId="{272EC9E2-6B77-4E39-98BA-6B52159C7AA1}" srcId="{EF9E4ED7-BBB9-42DD-8499-76936ED6A17D}" destId="{A73AD0E9-AAD8-4C4A-BAF0-9331F00761F3}" srcOrd="1" destOrd="0" parTransId="{8A58D87F-808D-44D9-BB5E-499B571AD49D}" sibTransId="{6AB1F474-80CD-4E2F-8120-642B4BAA95C3}"/>
    <dgm:cxn modelId="{79A5BBEE-7B79-431C-A7D4-1E58F143EFDC}" srcId="{27E5F490-9B9E-4A82-A1F6-6D123FFA05B1}" destId="{C5158CAE-5069-4DD0-9011-104DF0A9B442}" srcOrd="0" destOrd="0" parTransId="{165B8783-DB0A-4053-87D9-CA45881CA0F2}" sibTransId="{666CCE55-AD78-436D-BC35-2814E689EB5E}"/>
    <dgm:cxn modelId="{3F7DAEF0-BC96-4B19-9DAF-835EE766B3BD}" type="presOf" srcId="{D3442534-0B42-4FB0-B58E-0751D0D09D44}" destId="{F37F0684-6482-4F47-B568-636272227656}" srcOrd="0" destOrd="0" presId="urn:microsoft.com/office/officeart/2005/8/layout/cycle4"/>
    <dgm:cxn modelId="{F0ECE2F0-9E1A-4F34-978F-C4F1BE351DFB}" type="presOf" srcId="{4C947F88-DBB3-4F06-8E89-6064C7A969BE}" destId="{818DF136-C1ED-4BBA-BDD3-851539B2FE4B}" srcOrd="0" destOrd="2" presId="urn:microsoft.com/office/officeart/2005/8/layout/cycle4"/>
    <dgm:cxn modelId="{7F294CF3-A2F6-462F-A85D-38E44252E7C7}" type="presOf" srcId="{A73AD0E9-AAD8-4C4A-BAF0-9331F00761F3}" destId="{8D21AE05-A773-4E02-8A89-D7BC87BD5357}" srcOrd="0" destOrd="0" presId="urn:microsoft.com/office/officeart/2005/8/layout/cycle4"/>
    <dgm:cxn modelId="{A653D6FA-52F8-44B4-82A6-8D9E73E2BFDC}" type="presOf" srcId="{2ED3AF1F-9FC0-4FBF-B38B-F2E8E08775C0}" destId="{6517BB6A-57D0-483A-BC74-2FB06A59935D}" srcOrd="0" destOrd="2" presId="urn:microsoft.com/office/officeart/2005/8/layout/cycle4"/>
    <dgm:cxn modelId="{FD4DADFC-8B28-4F4D-B932-5054B5ECFE64}" type="presOf" srcId="{0207AA13-A9E4-4880-A8A1-797021A85F9E}" destId="{DC87CF92-FA36-4365-8620-40FD215C30C7}" srcOrd="1" destOrd="1" presId="urn:microsoft.com/office/officeart/2005/8/layout/cycle4"/>
    <dgm:cxn modelId="{CA4E72FD-8437-47A3-A595-980FCD7F542B}" type="presOf" srcId="{41B5AECE-840A-4083-874E-0E50655C44BA}" destId="{818DF136-C1ED-4BBA-BDD3-851539B2FE4B}" srcOrd="0" destOrd="1" presId="urn:microsoft.com/office/officeart/2005/8/layout/cycle4"/>
    <dgm:cxn modelId="{C0425678-A71F-4415-8FDB-07D9C344CA5E}" type="presParOf" srcId="{3E43B22C-E1B7-4FAE-8007-E14B71816DB4}" destId="{489DBA02-10C1-4DB8-86AC-DE2B7E993663}" srcOrd="0" destOrd="0" presId="urn:microsoft.com/office/officeart/2005/8/layout/cycle4"/>
    <dgm:cxn modelId="{647DF889-C55D-4827-97B5-C33F99BAF085}" type="presParOf" srcId="{489DBA02-10C1-4DB8-86AC-DE2B7E993663}" destId="{F54042B6-FED5-4B8C-BFA1-BF3E688166D7}" srcOrd="0" destOrd="0" presId="urn:microsoft.com/office/officeart/2005/8/layout/cycle4"/>
    <dgm:cxn modelId="{577DEE23-4181-4531-BD6B-607A86D99FE2}" type="presParOf" srcId="{F54042B6-FED5-4B8C-BFA1-BF3E688166D7}" destId="{37970895-5511-4799-B32F-95521D691DDC}" srcOrd="0" destOrd="0" presId="urn:microsoft.com/office/officeart/2005/8/layout/cycle4"/>
    <dgm:cxn modelId="{C9447BF4-F010-47B6-ADEE-272EA09A0FD8}" type="presParOf" srcId="{F54042B6-FED5-4B8C-BFA1-BF3E688166D7}" destId="{15087056-769B-4813-94CC-E15511492499}" srcOrd="1" destOrd="0" presId="urn:microsoft.com/office/officeart/2005/8/layout/cycle4"/>
    <dgm:cxn modelId="{B5D30FF4-6E95-4903-A754-A85029D99E1E}" type="presParOf" srcId="{489DBA02-10C1-4DB8-86AC-DE2B7E993663}" destId="{75411062-B7E9-4C2D-9FFF-C8E6AC3DA270}" srcOrd="1" destOrd="0" presId="urn:microsoft.com/office/officeart/2005/8/layout/cycle4"/>
    <dgm:cxn modelId="{BA87B6FF-BD00-4157-B5BA-59894A884968}" type="presParOf" srcId="{75411062-B7E9-4C2D-9FFF-C8E6AC3DA270}" destId="{6517BB6A-57D0-483A-BC74-2FB06A59935D}" srcOrd="0" destOrd="0" presId="urn:microsoft.com/office/officeart/2005/8/layout/cycle4"/>
    <dgm:cxn modelId="{175959EB-77C4-4093-8FBC-CCC5E2CBA091}" type="presParOf" srcId="{75411062-B7E9-4C2D-9FFF-C8E6AC3DA270}" destId="{86193932-D928-4142-AC15-3FAB3469ACF9}" srcOrd="1" destOrd="0" presId="urn:microsoft.com/office/officeart/2005/8/layout/cycle4"/>
    <dgm:cxn modelId="{AC5373C6-1D59-453C-876B-6352C839EA4F}" type="presParOf" srcId="{489DBA02-10C1-4DB8-86AC-DE2B7E993663}" destId="{EFC90234-C29E-4814-904A-36017DCC8DB5}" srcOrd="2" destOrd="0" presId="urn:microsoft.com/office/officeart/2005/8/layout/cycle4"/>
    <dgm:cxn modelId="{462E53F6-940E-4E7B-A0C1-1E51F9DC2CA0}" type="presParOf" srcId="{EFC90234-C29E-4814-904A-36017DCC8DB5}" destId="{818DF136-C1ED-4BBA-BDD3-851539B2FE4B}" srcOrd="0" destOrd="0" presId="urn:microsoft.com/office/officeart/2005/8/layout/cycle4"/>
    <dgm:cxn modelId="{2D0553B4-F269-4E20-91A7-0446A30F619C}" type="presParOf" srcId="{EFC90234-C29E-4814-904A-36017DCC8DB5}" destId="{645BC98D-454E-42C6-B0A6-FAE93350DF1C}" srcOrd="1" destOrd="0" presId="urn:microsoft.com/office/officeart/2005/8/layout/cycle4"/>
    <dgm:cxn modelId="{8806E3C3-DECF-4EAA-A3DB-CEF4AD4B3A4A}" type="presParOf" srcId="{489DBA02-10C1-4DB8-86AC-DE2B7E993663}" destId="{A0515E4A-F2F1-4E1B-9355-727BD572AE57}" srcOrd="3" destOrd="0" presId="urn:microsoft.com/office/officeart/2005/8/layout/cycle4"/>
    <dgm:cxn modelId="{2EF2BA60-B89D-47EC-82D8-5B7FD771C8BF}" type="presParOf" srcId="{A0515E4A-F2F1-4E1B-9355-727BD572AE57}" destId="{323D813D-4A20-449C-B605-BC6C53D91FE1}" srcOrd="0" destOrd="0" presId="urn:microsoft.com/office/officeart/2005/8/layout/cycle4"/>
    <dgm:cxn modelId="{5A48636F-6166-457F-848D-D0AB4EA8543B}" type="presParOf" srcId="{A0515E4A-F2F1-4E1B-9355-727BD572AE57}" destId="{DC87CF92-FA36-4365-8620-40FD215C30C7}" srcOrd="1" destOrd="0" presId="urn:microsoft.com/office/officeart/2005/8/layout/cycle4"/>
    <dgm:cxn modelId="{0DC0A4A6-859E-4F52-B17B-F4ECC2B8EC1B}" type="presParOf" srcId="{489DBA02-10C1-4DB8-86AC-DE2B7E993663}" destId="{828D720C-7698-47FF-A736-C49C6475A975}" srcOrd="4" destOrd="0" presId="urn:microsoft.com/office/officeart/2005/8/layout/cycle4"/>
    <dgm:cxn modelId="{A4C6117A-C430-46B7-BDA0-9F15E78DE30A}" type="presParOf" srcId="{3E43B22C-E1B7-4FAE-8007-E14B71816DB4}" destId="{EF1552DB-0C2A-4DD4-BC6A-7F11A07FE0B1}" srcOrd="1" destOrd="0" presId="urn:microsoft.com/office/officeart/2005/8/layout/cycle4"/>
    <dgm:cxn modelId="{29F6D483-B05F-4B24-A42F-EFF4136639D9}" type="presParOf" srcId="{EF1552DB-0C2A-4DD4-BC6A-7F11A07FE0B1}" destId="{4897CDBB-7D89-43D8-8C3E-C5C2F75E63DB}" srcOrd="0" destOrd="0" presId="urn:microsoft.com/office/officeart/2005/8/layout/cycle4"/>
    <dgm:cxn modelId="{10EF554A-E5EA-43B9-A14C-8D287BB2503D}" type="presParOf" srcId="{EF1552DB-0C2A-4DD4-BC6A-7F11A07FE0B1}" destId="{8D21AE05-A773-4E02-8A89-D7BC87BD5357}" srcOrd="1" destOrd="0" presId="urn:microsoft.com/office/officeart/2005/8/layout/cycle4"/>
    <dgm:cxn modelId="{D6960B20-0F3B-470D-8FAB-5333CF5B8E3B}" type="presParOf" srcId="{EF1552DB-0C2A-4DD4-BC6A-7F11A07FE0B1}" destId="{7E10283F-01AB-48A8-B90C-CF389638C277}" srcOrd="2" destOrd="0" presId="urn:microsoft.com/office/officeart/2005/8/layout/cycle4"/>
    <dgm:cxn modelId="{66B05252-D93C-4F0D-9935-9FBA604F03A3}" type="presParOf" srcId="{EF1552DB-0C2A-4DD4-BC6A-7F11A07FE0B1}" destId="{F37F0684-6482-4F47-B568-636272227656}" srcOrd="3" destOrd="0" presId="urn:microsoft.com/office/officeart/2005/8/layout/cycle4"/>
    <dgm:cxn modelId="{E46EE500-0758-4ED8-9614-1240B83D1E3E}" type="presParOf" srcId="{EF1552DB-0C2A-4DD4-BC6A-7F11A07FE0B1}" destId="{6A8F1570-F59D-44CE-A1D1-307DCF63CD35}" srcOrd="4" destOrd="0" presId="urn:microsoft.com/office/officeart/2005/8/layout/cycle4"/>
    <dgm:cxn modelId="{6F378B35-68E1-4365-946A-0E03263F8CF3}" type="presParOf" srcId="{3E43B22C-E1B7-4FAE-8007-E14B71816DB4}" destId="{15C5648D-DB80-45D5-BBFB-9648E2FD2E62}" srcOrd="2" destOrd="0" presId="urn:microsoft.com/office/officeart/2005/8/layout/cycle4"/>
    <dgm:cxn modelId="{DC62BA65-CFD0-4B02-A500-3F4931D02F40}" type="presParOf" srcId="{3E43B22C-E1B7-4FAE-8007-E14B71816DB4}" destId="{9366BDBE-1DF4-4848-B362-2FFAA79D7645}"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048AC8-D2D4-43E7-9910-B68E2A926C7E}">
      <dsp:nvSpPr>
        <dsp:cNvPr id="0" name=""/>
        <dsp:cNvSpPr/>
      </dsp:nvSpPr>
      <dsp:spPr>
        <a:xfrm>
          <a:off x="2145945" y="575468"/>
          <a:ext cx="3837603" cy="3837603"/>
        </a:xfrm>
        <a:prstGeom prst="blockArc">
          <a:avLst>
            <a:gd name="adj1" fmla="val 9000011"/>
            <a:gd name="adj2" fmla="val 16199981"/>
            <a:gd name="adj3" fmla="val 4644"/>
          </a:avLst>
        </a:prstGeom>
        <a:solidFill>
          <a:schemeClr val="accent4">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8ED8DE0C-B941-41AB-A627-DA314A2F86BF}">
      <dsp:nvSpPr>
        <dsp:cNvPr id="0" name=""/>
        <dsp:cNvSpPr/>
      </dsp:nvSpPr>
      <dsp:spPr>
        <a:xfrm>
          <a:off x="2197113" y="670288"/>
          <a:ext cx="3837603" cy="3837603"/>
        </a:xfrm>
        <a:prstGeom prst="blockArc">
          <a:avLst>
            <a:gd name="adj1" fmla="val 1627088"/>
            <a:gd name="adj2" fmla="val 9197663"/>
            <a:gd name="adj3" fmla="val 4644"/>
          </a:avLst>
        </a:prstGeom>
        <a:solidFill>
          <a:schemeClr val="accent3">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10138EC6-7B77-466D-B4A1-BAD852FEB191}">
      <dsp:nvSpPr>
        <dsp:cNvPr id="0" name=""/>
        <dsp:cNvSpPr/>
      </dsp:nvSpPr>
      <dsp:spPr>
        <a:xfrm>
          <a:off x="2250911" y="572526"/>
          <a:ext cx="3837603" cy="3837603"/>
        </a:xfrm>
        <a:prstGeom prst="blockArc">
          <a:avLst>
            <a:gd name="adj1" fmla="val 16007351"/>
            <a:gd name="adj2" fmla="val 1831791"/>
            <a:gd name="adj3" fmla="val 4644"/>
          </a:avLst>
        </a:prstGeom>
        <a:solidFill>
          <a:schemeClr val="accent2">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61E6FFF9-8977-4E6A-90A4-AD42A4459025}">
      <dsp:nvSpPr>
        <dsp:cNvPr id="0" name=""/>
        <dsp:cNvSpPr/>
      </dsp:nvSpPr>
      <dsp:spPr>
        <a:xfrm>
          <a:off x="3260789" y="1599037"/>
          <a:ext cx="1768018" cy="1768018"/>
        </a:xfrm>
        <a:prstGeom prst="ellipse">
          <a:avLst/>
        </a:prstGeom>
        <a:solidFill>
          <a:schemeClr val="accent6"/>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et-EE" sz="3600" kern="1200" dirty="0"/>
            <a:t>Green </a:t>
          </a:r>
          <a:r>
            <a:rPr lang="et-EE" sz="3600" kern="1200" dirty="0" err="1"/>
            <a:t>office</a:t>
          </a:r>
          <a:endParaRPr lang="et-EE" sz="3600" kern="1200" dirty="0"/>
        </a:p>
      </dsp:txBody>
      <dsp:txXfrm>
        <a:off x="3519709" y="1857957"/>
        <a:ext cx="1250178" cy="1250178"/>
      </dsp:txXfrm>
    </dsp:sp>
    <dsp:sp modelId="{B11CAD51-30FF-47E6-AEF6-6EC676F35CC4}">
      <dsp:nvSpPr>
        <dsp:cNvPr id="0" name=""/>
        <dsp:cNvSpPr/>
      </dsp:nvSpPr>
      <dsp:spPr>
        <a:xfrm>
          <a:off x="3049226" y="405"/>
          <a:ext cx="2031022" cy="1239234"/>
        </a:xfrm>
        <a:prstGeom prst="ellipse">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t-EE" sz="2000" u="sng" kern="1200" dirty="0" err="1"/>
            <a:t>Saving</a:t>
          </a:r>
          <a:r>
            <a:rPr lang="et-EE" sz="2000" u="sng" kern="1200" dirty="0"/>
            <a:t> </a:t>
          </a:r>
          <a:r>
            <a:rPr lang="et-EE" sz="2000" u="sng" kern="1200" dirty="0" err="1"/>
            <a:t>environment</a:t>
          </a:r>
          <a:endParaRPr lang="et-EE" sz="2000" u="sng" kern="1200" dirty="0"/>
        </a:p>
      </dsp:txBody>
      <dsp:txXfrm>
        <a:off x="3346662" y="181887"/>
        <a:ext cx="1436150" cy="876270"/>
      </dsp:txXfrm>
    </dsp:sp>
    <dsp:sp modelId="{8E27EC9D-999B-46A9-B883-D9CEF63FB3E0}">
      <dsp:nvSpPr>
        <dsp:cNvPr id="0" name=""/>
        <dsp:cNvSpPr/>
      </dsp:nvSpPr>
      <dsp:spPr>
        <a:xfrm>
          <a:off x="4844540" y="2845623"/>
          <a:ext cx="1879167" cy="1195596"/>
        </a:xfrm>
        <a:prstGeom prst="ellipse">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t-EE" sz="2000" u="sng" kern="1200" dirty="0" err="1"/>
            <a:t>Saving</a:t>
          </a:r>
          <a:r>
            <a:rPr lang="et-EE" sz="2000" u="sng" kern="1200" dirty="0"/>
            <a:t> </a:t>
          </a:r>
          <a:r>
            <a:rPr lang="et-EE" sz="2000" u="sng" kern="1200" dirty="0" err="1"/>
            <a:t>money</a:t>
          </a:r>
          <a:endParaRPr lang="et-EE" sz="2000" u="sng" kern="1200" dirty="0"/>
        </a:p>
      </dsp:txBody>
      <dsp:txXfrm>
        <a:off x="5119738" y="3020714"/>
        <a:ext cx="1328771" cy="845414"/>
      </dsp:txXfrm>
    </dsp:sp>
    <dsp:sp modelId="{6E54210B-D677-45C7-BF91-8069B65BEE9D}">
      <dsp:nvSpPr>
        <dsp:cNvPr id="0" name=""/>
        <dsp:cNvSpPr/>
      </dsp:nvSpPr>
      <dsp:spPr>
        <a:xfrm>
          <a:off x="1461742" y="2761401"/>
          <a:ext cx="1959710" cy="1339976"/>
        </a:xfrm>
        <a:prstGeom prst="ellipse">
          <a:avLst/>
        </a:prstGeom>
        <a:solidFill>
          <a:schemeClr val="accent4">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t-EE" sz="2000" u="sng" kern="1200" dirty="0" err="1"/>
            <a:t>Pleasant</a:t>
          </a:r>
          <a:r>
            <a:rPr lang="et-EE" sz="2000" u="sng" kern="1200" dirty="0"/>
            <a:t> </a:t>
          </a:r>
          <a:r>
            <a:rPr lang="et-EE" sz="2000" u="sng" kern="1200" dirty="0" err="1"/>
            <a:t>working</a:t>
          </a:r>
          <a:r>
            <a:rPr lang="et-EE" sz="2000" u="sng" kern="1200" dirty="0"/>
            <a:t> </a:t>
          </a:r>
          <a:r>
            <a:rPr lang="et-EE" sz="2000" u="sng" kern="1200" dirty="0" err="1"/>
            <a:t>environment</a:t>
          </a:r>
          <a:endParaRPr lang="et-EE" sz="2000" u="sng" kern="1200" dirty="0"/>
        </a:p>
      </dsp:txBody>
      <dsp:txXfrm>
        <a:off x="1748735" y="2957636"/>
        <a:ext cx="1385724" cy="94750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8DF136-C1ED-4BBA-BDD3-851539B2FE4B}">
      <dsp:nvSpPr>
        <dsp:cNvPr id="0" name=""/>
        <dsp:cNvSpPr/>
      </dsp:nvSpPr>
      <dsp:spPr>
        <a:xfrm>
          <a:off x="5177863" y="2795751"/>
          <a:ext cx="5140818" cy="2203942"/>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970242"/>
              <a:satOff val="-55952"/>
              <a:lumOff val="5752"/>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228600" lvl="1" indent="-228600" algn="l" defTabSz="889000">
            <a:lnSpc>
              <a:spcPct val="90000"/>
            </a:lnSpc>
            <a:spcBef>
              <a:spcPct val="0"/>
            </a:spcBef>
            <a:spcAft>
              <a:spcPct val="15000"/>
            </a:spcAft>
            <a:buChar char="•"/>
          </a:pPr>
          <a:r>
            <a:rPr lang="en-GB" sz="2000" b="1" kern="1200" noProof="0" dirty="0"/>
            <a:t>Agree upon common rules and procedures</a:t>
          </a:r>
        </a:p>
        <a:p>
          <a:pPr marL="228600" lvl="1" indent="-228600" algn="l" defTabSz="889000">
            <a:lnSpc>
              <a:spcPct val="90000"/>
            </a:lnSpc>
            <a:spcBef>
              <a:spcPct val="0"/>
            </a:spcBef>
            <a:spcAft>
              <a:spcPct val="15000"/>
            </a:spcAft>
            <a:buChar char="•"/>
          </a:pPr>
          <a:r>
            <a:rPr lang="en-GB" sz="2000" b="1" kern="1200" noProof="0" dirty="0"/>
            <a:t>Implement the action plan</a:t>
          </a:r>
        </a:p>
        <a:p>
          <a:pPr marL="228600" lvl="1" indent="-228600" algn="l" defTabSz="889000">
            <a:lnSpc>
              <a:spcPct val="90000"/>
            </a:lnSpc>
            <a:spcBef>
              <a:spcPct val="0"/>
            </a:spcBef>
            <a:spcAft>
              <a:spcPct val="15000"/>
            </a:spcAft>
            <a:buChar char="•"/>
          </a:pPr>
          <a:r>
            <a:rPr lang="en-GB" sz="2000" b="1" kern="1200" noProof="0" dirty="0"/>
            <a:t>Engage and train people</a:t>
          </a:r>
        </a:p>
      </dsp:txBody>
      <dsp:txXfrm>
        <a:off x="6768522" y="3395150"/>
        <a:ext cx="3501746" cy="1556130"/>
      </dsp:txXfrm>
    </dsp:sp>
    <dsp:sp modelId="{323D813D-4A20-449C-B605-BC6C53D91FE1}">
      <dsp:nvSpPr>
        <dsp:cNvPr id="0" name=""/>
        <dsp:cNvSpPr/>
      </dsp:nvSpPr>
      <dsp:spPr>
        <a:xfrm>
          <a:off x="0" y="2719947"/>
          <a:ext cx="5510017" cy="2192320"/>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1455363"/>
              <a:satOff val="-83928"/>
              <a:lumOff val="8628"/>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228600" lvl="1" indent="-228600" algn="l" defTabSz="889000">
            <a:lnSpc>
              <a:spcPct val="90000"/>
            </a:lnSpc>
            <a:spcBef>
              <a:spcPct val="0"/>
            </a:spcBef>
            <a:spcAft>
              <a:spcPct val="15000"/>
            </a:spcAft>
            <a:buChar char="•"/>
          </a:pPr>
          <a:r>
            <a:rPr lang="en-GB" sz="2000" b="1" kern="1200" noProof="0" dirty="0"/>
            <a:t>Measure and monitor the activities (performance indicators)</a:t>
          </a:r>
        </a:p>
        <a:p>
          <a:pPr marL="228600" lvl="1" indent="-228600" algn="l" defTabSz="889000">
            <a:lnSpc>
              <a:spcPct val="90000"/>
            </a:lnSpc>
            <a:spcBef>
              <a:spcPct val="0"/>
            </a:spcBef>
            <a:spcAft>
              <a:spcPct val="15000"/>
            </a:spcAft>
            <a:buChar char="•"/>
          </a:pPr>
          <a:r>
            <a:rPr lang="en-GB" sz="2000" b="1" kern="1200" noProof="0"/>
            <a:t>Control whether rules and procedures are followed</a:t>
          </a:r>
          <a:endParaRPr lang="en-GB" sz="2000" b="1" kern="1200" noProof="0" dirty="0"/>
        </a:p>
        <a:p>
          <a:pPr marL="114300" lvl="1" indent="-114300" algn="l" defTabSz="533400">
            <a:lnSpc>
              <a:spcPct val="90000"/>
            </a:lnSpc>
            <a:spcBef>
              <a:spcPct val="0"/>
            </a:spcBef>
            <a:spcAft>
              <a:spcPct val="15000"/>
            </a:spcAft>
            <a:buChar char="•"/>
          </a:pPr>
          <a:endParaRPr lang="et-EE" sz="1200" kern="1200" dirty="0"/>
        </a:p>
      </dsp:txBody>
      <dsp:txXfrm>
        <a:off x="48158" y="3316185"/>
        <a:ext cx="3760695" cy="1547924"/>
      </dsp:txXfrm>
    </dsp:sp>
    <dsp:sp modelId="{6517BB6A-57D0-483A-BC74-2FB06A59935D}">
      <dsp:nvSpPr>
        <dsp:cNvPr id="0" name=""/>
        <dsp:cNvSpPr/>
      </dsp:nvSpPr>
      <dsp:spPr>
        <a:xfrm>
          <a:off x="5756387" y="-298670"/>
          <a:ext cx="4606812" cy="2179968"/>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485121"/>
              <a:satOff val="-27976"/>
              <a:lumOff val="2876"/>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228600" lvl="1" indent="-228600" algn="l" defTabSz="889000">
            <a:lnSpc>
              <a:spcPct val="90000"/>
            </a:lnSpc>
            <a:spcBef>
              <a:spcPct val="0"/>
            </a:spcBef>
            <a:spcAft>
              <a:spcPct val="15000"/>
            </a:spcAft>
            <a:buChar char="•"/>
          </a:pPr>
          <a:r>
            <a:rPr lang="en-GB" sz="2000" b="1" kern="1200" noProof="0" dirty="0"/>
            <a:t>Appoint the responsible people/working group</a:t>
          </a:r>
        </a:p>
        <a:p>
          <a:pPr marL="228600" lvl="1" indent="-228600" algn="l" defTabSz="889000">
            <a:lnSpc>
              <a:spcPct val="90000"/>
            </a:lnSpc>
            <a:spcBef>
              <a:spcPct val="0"/>
            </a:spcBef>
            <a:spcAft>
              <a:spcPct val="15000"/>
            </a:spcAft>
            <a:buChar char="•"/>
          </a:pPr>
          <a:r>
            <a:rPr lang="en-GB" sz="2000" b="1" kern="1200" noProof="0" dirty="0"/>
            <a:t>Identify your environmental impacts (environmental review)</a:t>
          </a:r>
        </a:p>
        <a:p>
          <a:pPr marL="228600" lvl="1" indent="-228600" algn="l" defTabSz="889000">
            <a:lnSpc>
              <a:spcPct val="90000"/>
            </a:lnSpc>
            <a:spcBef>
              <a:spcPct val="0"/>
            </a:spcBef>
            <a:spcAft>
              <a:spcPct val="15000"/>
            </a:spcAft>
            <a:buChar char="•"/>
          </a:pPr>
          <a:r>
            <a:rPr lang="en-GB" sz="2000" b="1" kern="1200" noProof="0" dirty="0"/>
            <a:t>Set objectives and make an action plan</a:t>
          </a:r>
        </a:p>
      </dsp:txBody>
      <dsp:txXfrm>
        <a:off x="7186318" y="-250783"/>
        <a:ext cx="3128994" cy="1539202"/>
      </dsp:txXfrm>
    </dsp:sp>
    <dsp:sp modelId="{37970895-5511-4799-B32F-95521D691DDC}">
      <dsp:nvSpPr>
        <dsp:cNvPr id="0" name=""/>
        <dsp:cNvSpPr/>
      </dsp:nvSpPr>
      <dsp:spPr>
        <a:xfrm>
          <a:off x="0" y="-391182"/>
          <a:ext cx="4217957" cy="2364993"/>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228600" lvl="1" indent="-228600" algn="l" defTabSz="889000">
            <a:lnSpc>
              <a:spcPct val="90000"/>
            </a:lnSpc>
            <a:spcBef>
              <a:spcPct val="0"/>
            </a:spcBef>
            <a:spcAft>
              <a:spcPct val="15000"/>
            </a:spcAft>
            <a:buChar char="•"/>
          </a:pPr>
          <a:r>
            <a:rPr lang="en-GB" sz="2000" b="1" kern="1200" noProof="0" dirty="0"/>
            <a:t>Evaluate your environmental impacts</a:t>
          </a:r>
        </a:p>
        <a:p>
          <a:pPr marL="228600" lvl="1" indent="-228600" algn="l" defTabSz="889000">
            <a:lnSpc>
              <a:spcPct val="90000"/>
            </a:lnSpc>
            <a:spcBef>
              <a:spcPct val="0"/>
            </a:spcBef>
            <a:spcAft>
              <a:spcPct val="15000"/>
            </a:spcAft>
            <a:buChar char="•"/>
          </a:pPr>
          <a:r>
            <a:rPr lang="en-GB" sz="2000" b="1" kern="1200" noProof="0" dirty="0"/>
            <a:t>Present the results to the management and colleagues</a:t>
          </a:r>
        </a:p>
        <a:p>
          <a:pPr marL="228600" lvl="1" indent="-228600" algn="l" defTabSz="889000">
            <a:lnSpc>
              <a:spcPct val="90000"/>
            </a:lnSpc>
            <a:spcBef>
              <a:spcPct val="0"/>
            </a:spcBef>
            <a:spcAft>
              <a:spcPct val="15000"/>
            </a:spcAft>
            <a:buChar char="•"/>
          </a:pPr>
          <a:r>
            <a:rPr lang="en-GB" sz="2000" b="1" kern="1200" noProof="0" dirty="0"/>
            <a:t>Improve your system and action plan</a:t>
          </a:r>
        </a:p>
      </dsp:txBody>
      <dsp:txXfrm>
        <a:off x="51951" y="-339231"/>
        <a:ext cx="2848668" cy="1669842"/>
      </dsp:txXfrm>
    </dsp:sp>
    <dsp:sp modelId="{4897CDBB-7D89-43D8-8C3E-C5C2F75E63DB}">
      <dsp:nvSpPr>
        <dsp:cNvPr id="0" name=""/>
        <dsp:cNvSpPr/>
      </dsp:nvSpPr>
      <dsp:spPr>
        <a:xfrm>
          <a:off x="3157866" y="280521"/>
          <a:ext cx="1978051" cy="1978051"/>
        </a:xfrm>
        <a:prstGeom prst="pieWedge">
          <a:avLst/>
        </a:prstGeom>
        <a:solidFill>
          <a:schemeClr val="accent5">
            <a:lumMod val="60000"/>
            <a:lumOff val="4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t-EE" sz="2800" kern="1200"/>
            <a:t>ACT</a:t>
          </a:r>
        </a:p>
      </dsp:txBody>
      <dsp:txXfrm>
        <a:off x="3737224" y="859879"/>
        <a:ext cx="1398693" cy="1398693"/>
      </dsp:txXfrm>
    </dsp:sp>
    <dsp:sp modelId="{8D21AE05-A773-4E02-8A89-D7BC87BD5357}">
      <dsp:nvSpPr>
        <dsp:cNvPr id="0" name=""/>
        <dsp:cNvSpPr/>
      </dsp:nvSpPr>
      <dsp:spPr>
        <a:xfrm rot="5400000">
          <a:off x="5227282" y="280521"/>
          <a:ext cx="1978051" cy="1978051"/>
        </a:xfrm>
        <a:prstGeom prst="pieWedge">
          <a:avLst/>
        </a:prstGeom>
        <a:solidFill>
          <a:schemeClr val="accent4">
            <a:lumMod val="40000"/>
            <a:lumOff val="6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t-EE" sz="2800" kern="1200" dirty="0"/>
            <a:t>PLAN</a:t>
          </a:r>
        </a:p>
      </dsp:txBody>
      <dsp:txXfrm rot="-5400000">
        <a:off x="5227282" y="859879"/>
        <a:ext cx="1398693" cy="1398693"/>
      </dsp:txXfrm>
    </dsp:sp>
    <dsp:sp modelId="{7E10283F-01AB-48A8-B90C-CF389638C277}">
      <dsp:nvSpPr>
        <dsp:cNvPr id="0" name=""/>
        <dsp:cNvSpPr/>
      </dsp:nvSpPr>
      <dsp:spPr>
        <a:xfrm rot="10800000">
          <a:off x="5227282" y="2349937"/>
          <a:ext cx="1978051" cy="1978051"/>
        </a:xfrm>
        <a:prstGeom prst="pieWedge">
          <a:avLst/>
        </a:prstGeom>
        <a:solidFill>
          <a:schemeClr val="accent2">
            <a:lumMod val="60000"/>
            <a:lumOff val="4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t-EE" sz="2800" kern="1200"/>
            <a:t>DO</a:t>
          </a:r>
        </a:p>
      </dsp:txBody>
      <dsp:txXfrm rot="10800000">
        <a:off x="5227282" y="2349937"/>
        <a:ext cx="1398693" cy="1398693"/>
      </dsp:txXfrm>
    </dsp:sp>
    <dsp:sp modelId="{F37F0684-6482-4F47-B568-636272227656}">
      <dsp:nvSpPr>
        <dsp:cNvPr id="0" name=""/>
        <dsp:cNvSpPr/>
      </dsp:nvSpPr>
      <dsp:spPr>
        <a:xfrm rot="16200000">
          <a:off x="3157866" y="2349937"/>
          <a:ext cx="1978051" cy="1978051"/>
        </a:xfrm>
        <a:prstGeom prst="pieWedge">
          <a:avLst/>
        </a:prstGeom>
        <a:gradFill rotWithShape="0">
          <a:gsLst>
            <a:gs pos="0">
              <a:schemeClr val="accent2">
                <a:hueOff val="-1455363"/>
                <a:satOff val="-83928"/>
                <a:lumOff val="8628"/>
                <a:alphaOff val="0"/>
                <a:lumMod val="110000"/>
                <a:satMod val="105000"/>
                <a:tint val="67000"/>
              </a:schemeClr>
            </a:gs>
            <a:gs pos="50000">
              <a:schemeClr val="accent2">
                <a:hueOff val="-1455363"/>
                <a:satOff val="-83928"/>
                <a:lumOff val="8628"/>
                <a:alphaOff val="0"/>
                <a:lumMod val="105000"/>
                <a:satMod val="103000"/>
                <a:tint val="73000"/>
              </a:schemeClr>
            </a:gs>
            <a:gs pos="100000">
              <a:schemeClr val="accent2">
                <a:hueOff val="-1455363"/>
                <a:satOff val="-83928"/>
                <a:lumOff val="8628"/>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t-EE" sz="2800" kern="1200"/>
            <a:t>CHECK</a:t>
          </a:r>
        </a:p>
      </dsp:txBody>
      <dsp:txXfrm rot="5400000">
        <a:off x="3737224" y="2349937"/>
        <a:ext cx="1398693" cy="1398693"/>
      </dsp:txXfrm>
    </dsp:sp>
    <dsp:sp modelId="{15C5648D-DB80-45D5-BBFB-9648E2FD2E62}">
      <dsp:nvSpPr>
        <dsp:cNvPr id="0" name=""/>
        <dsp:cNvSpPr/>
      </dsp:nvSpPr>
      <dsp:spPr>
        <a:xfrm>
          <a:off x="4840123" y="1893113"/>
          <a:ext cx="682953" cy="593872"/>
        </a:xfrm>
        <a:prstGeom prst="circularArrow">
          <a:avLst/>
        </a:prstGeom>
        <a:gradFill rotWithShape="0">
          <a:gsLst>
            <a:gs pos="0">
              <a:schemeClr val="accent2">
                <a:tint val="40000"/>
                <a:hueOff val="0"/>
                <a:satOff val="0"/>
                <a:lumOff val="0"/>
                <a:alphaOff val="0"/>
                <a:lumMod val="110000"/>
                <a:satMod val="105000"/>
                <a:tint val="67000"/>
              </a:schemeClr>
            </a:gs>
            <a:gs pos="50000">
              <a:schemeClr val="accent2">
                <a:tint val="40000"/>
                <a:hueOff val="0"/>
                <a:satOff val="0"/>
                <a:lumOff val="0"/>
                <a:alphaOff val="0"/>
                <a:lumMod val="105000"/>
                <a:satMod val="103000"/>
                <a:tint val="73000"/>
              </a:schemeClr>
            </a:gs>
            <a:gs pos="100000">
              <a:schemeClr val="accent2">
                <a:tint val="40000"/>
                <a:hueOff val="0"/>
                <a:satOff val="0"/>
                <a:lumOff val="0"/>
                <a:alphaOff val="0"/>
                <a:lumMod val="105000"/>
                <a:satMod val="109000"/>
                <a:tint val="81000"/>
              </a:schemeClr>
            </a:gs>
          </a:gsLst>
          <a:lin ang="5400000" scaled="0"/>
        </a:gradFill>
        <a:ln w="6350" cap="flat" cmpd="sng" algn="ctr">
          <a:solidFill>
            <a:schemeClr val="lt1">
              <a:hueOff val="0"/>
              <a:satOff val="0"/>
              <a:lumOff val="0"/>
              <a:alphaOff val="0"/>
            </a:schemeClr>
          </a:solidFill>
          <a:prstDash val="solid"/>
          <a:miter lim="800000"/>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 modelId="{9366BDBE-1DF4-4848-B362-2FFAA79D7645}">
      <dsp:nvSpPr>
        <dsp:cNvPr id="0" name=""/>
        <dsp:cNvSpPr/>
      </dsp:nvSpPr>
      <dsp:spPr>
        <a:xfrm rot="10800000">
          <a:off x="4840123" y="2121525"/>
          <a:ext cx="682953" cy="593872"/>
        </a:xfrm>
        <a:prstGeom prst="circularArrow">
          <a:avLst/>
        </a:prstGeom>
        <a:gradFill rotWithShape="0">
          <a:gsLst>
            <a:gs pos="0">
              <a:schemeClr val="accent2">
                <a:tint val="40000"/>
                <a:hueOff val="0"/>
                <a:satOff val="0"/>
                <a:lumOff val="0"/>
                <a:alphaOff val="0"/>
                <a:lumMod val="110000"/>
                <a:satMod val="105000"/>
                <a:tint val="67000"/>
              </a:schemeClr>
            </a:gs>
            <a:gs pos="50000">
              <a:schemeClr val="accent2">
                <a:tint val="40000"/>
                <a:hueOff val="0"/>
                <a:satOff val="0"/>
                <a:lumOff val="0"/>
                <a:alphaOff val="0"/>
                <a:lumMod val="105000"/>
                <a:satMod val="103000"/>
                <a:tint val="73000"/>
              </a:schemeClr>
            </a:gs>
            <a:gs pos="100000">
              <a:schemeClr val="accent2">
                <a:tint val="40000"/>
                <a:hueOff val="0"/>
                <a:satOff val="0"/>
                <a:lumOff val="0"/>
                <a:alphaOff val="0"/>
                <a:lumMod val="105000"/>
                <a:satMod val="109000"/>
                <a:tint val="81000"/>
              </a:schemeClr>
            </a:gs>
          </a:gsLst>
          <a:lin ang="5400000" scaled="0"/>
        </a:gradFill>
        <a:ln w="6350" cap="flat" cmpd="sng" algn="ctr">
          <a:solidFill>
            <a:schemeClr val="lt1">
              <a:hueOff val="0"/>
              <a:satOff val="0"/>
              <a:lumOff val="0"/>
              <a:alphaOff val="0"/>
            </a:schemeClr>
          </a:solidFill>
          <a:prstDash val="solid"/>
          <a:miter lim="800000"/>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A98D346-EEB9-481F-B570-6CCCDC7844C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t-EE"/>
          </a:p>
        </p:txBody>
      </p:sp>
      <p:sp>
        <p:nvSpPr>
          <p:cNvPr id="3" name="Date Placeholder 2">
            <a:extLst>
              <a:ext uri="{FF2B5EF4-FFF2-40B4-BE49-F238E27FC236}">
                <a16:creationId xmlns:a16="http://schemas.microsoft.com/office/drawing/2014/main" id="{781A64B0-82E3-4A01-ADAB-A1F847825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1D1F6A3-D6E8-42E2-8A35-3F2FD6850B20}" type="datetimeFigureOut">
              <a:rPr lang="et-EE" smtClean="0"/>
              <a:t>04.08.2019</a:t>
            </a:fld>
            <a:endParaRPr lang="et-EE"/>
          </a:p>
        </p:txBody>
      </p:sp>
      <p:sp>
        <p:nvSpPr>
          <p:cNvPr id="4" name="Footer Placeholder 3">
            <a:extLst>
              <a:ext uri="{FF2B5EF4-FFF2-40B4-BE49-F238E27FC236}">
                <a16:creationId xmlns:a16="http://schemas.microsoft.com/office/drawing/2014/main" id="{24E81D4F-E996-4538-8A66-3E2E7D9926A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t-EE"/>
          </a:p>
        </p:txBody>
      </p:sp>
      <p:sp>
        <p:nvSpPr>
          <p:cNvPr id="5" name="Slide Number Placeholder 4">
            <a:extLst>
              <a:ext uri="{FF2B5EF4-FFF2-40B4-BE49-F238E27FC236}">
                <a16:creationId xmlns:a16="http://schemas.microsoft.com/office/drawing/2014/main" id="{08DE0854-04C8-4C55-97ED-4DC0BA76F4E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01B1D6-6991-4D51-897A-05E86EF5935E}" type="slidenum">
              <a:rPr lang="et-EE" smtClean="0"/>
              <a:t>‹#›</a:t>
            </a:fld>
            <a:endParaRPr lang="et-EE"/>
          </a:p>
        </p:txBody>
      </p:sp>
    </p:spTree>
    <p:extLst>
      <p:ext uri="{BB962C8B-B14F-4D97-AF65-F5344CB8AC3E}">
        <p14:creationId xmlns:p14="http://schemas.microsoft.com/office/powerpoint/2010/main" val="11263787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t-E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DDDEF6-737A-482A-BB79-6F30D5BD693F}" type="datetimeFigureOut">
              <a:rPr lang="et-EE" smtClean="0"/>
              <a:t>04.08.2019</a:t>
            </a:fld>
            <a:endParaRPr lang="et-E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t-E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t-E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C400EA-9D86-40C5-94C4-6481E884502C}" type="slidenum">
              <a:rPr lang="et-EE" smtClean="0"/>
              <a:t>‹#›</a:t>
            </a:fld>
            <a:endParaRPr lang="et-EE"/>
          </a:p>
        </p:txBody>
      </p:sp>
    </p:spTree>
    <p:extLst>
      <p:ext uri="{BB962C8B-B14F-4D97-AF65-F5344CB8AC3E}">
        <p14:creationId xmlns:p14="http://schemas.microsoft.com/office/powerpoint/2010/main" val="40531104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dirty="0"/>
          </a:p>
        </p:txBody>
      </p:sp>
      <p:sp>
        <p:nvSpPr>
          <p:cNvPr id="4" name="Slide Number Placeholder 3"/>
          <p:cNvSpPr>
            <a:spLocks noGrp="1"/>
          </p:cNvSpPr>
          <p:nvPr>
            <p:ph type="sldNum" sz="quarter" idx="5"/>
          </p:nvPr>
        </p:nvSpPr>
        <p:spPr/>
        <p:txBody>
          <a:bodyPr/>
          <a:lstStyle/>
          <a:p>
            <a:fld id="{64C400EA-9D86-40C5-94C4-6481E884502C}" type="slidenum">
              <a:rPr lang="et-EE" smtClean="0"/>
              <a:t>2</a:t>
            </a:fld>
            <a:endParaRPr lang="et-EE"/>
          </a:p>
        </p:txBody>
      </p:sp>
    </p:spTree>
    <p:extLst>
      <p:ext uri="{BB962C8B-B14F-4D97-AF65-F5344CB8AC3E}">
        <p14:creationId xmlns:p14="http://schemas.microsoft.com/office/powerpoint/2010/main" val="987987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t-EE" dirty="0" err="1"/>
              <a:t>Feedback</a:t>
            </a:r>
            <a:r>
              <a:rPr lang="et-EE" dirty="0"/>
              <a:t> </a:t>
            </a:r>
            <a:r>
              <a:rPr lang="et-EE" dirty="0" err="1"/>
              <a:t>to</a:t>
            </a:r>
            <a:r>
              <a:rPr lang="et-EE" dirty="0"/>
              <a:t> </a:t>
            </a:r>
            <a:r>
              <a:rPr lang="et-EE" dirty="0" err="1"/>
              <a:t>the</a:t>
            </a:r>
            <a:r>
              <a:rPr lang="et-EE" dirty="0"/>
              <a:t> </a:t>
            </a:r>
            <a:r>
              <a:rPr lang="et-EE" dirty="0" err="1"/>
              <a:t>audience</a:t>
            </a:r>
            <a:r>
              <a:rPr lang="et-EE" dirty="0"/>
              <a:t>, </a:t>
            </a:r>
            <a:r>
              <a:rPr lang="et-EE" dirty="0" err="1"/>
              <a:t>incl</a:t>
            </a:r>
            <a:r>
              <a:rPr lang="et-EE" dirty="0"/>
              <a:t> </a:t>
            </a:r>
            <a:r>
              <a:rPr lang="et-EE" dirty="0" err="1"/>
              <a:t>introducing</a:t>
            </a:r>
            <a:r>
              <a:rPr lang="et-EE" dirty="0"/>
              <a:t> </a:t>
            </a:r>
            <a:r>
              <a:rPr lang="et-EE" dirty="0" err="1"/>
              <a:t>the</a:t>
            </a:r>
            <a:r>
              <a:rPr lang="et-EE" dirty="0"/>
              <a:t> </a:t>
            </a:r>
            <a:r>
              <a:rPr lang="et-EE" dirty="0" err="1"/>
              <a:t>information</a:t>
            </a:r>
            <a:r>
              <a:rPr lang="et-EE" dirty="0"/>
              <a:t> </a:t>
            </a:r>
            <a:r>
              <a:rPr lang="et-EE" dirty="0" err="1"/>
              <a:t>collected</a:t>
            </a:r>
            <a:r>
              <a:rPr lang="et-EE" dirty="0"/>
              <a:t> </a:t>
            </a:r>
            <a:r>
              <a:rPr lang="et-EE" dirty="0" err="1"/>
              <a:t>from</a:t>
            </a:r>
            <a:r>
              <a:rPr lang="et-EE" dirty="0"/>
              <a:t> a) EUROSAI WGEA </a:t>
            </a:r>
            <a:r>
              <a:rPr lang="et-EE" dirty="0" err="1"/>
              <a:t>members</a:t>
            </a:r>
            <a:r>
              <a:rPr lang="et-EE" dirty="0"/>
              <a:t> in </a:t>
            </a:r>
            <a:r>
              <a:rPr lang="et-EE" dirty="0" err="1"/>
              <a:t>annual</a:t>
            </a:r>
            <a:r>
              <a:rPr lang="et-EE" dirty="0"/>
              <a:t> meeting in  17-20 </a:t>
            </a:r>
            <a:r>
              <a:rPr lang="et-EE" dirty="0" err="1"/>
              <a:t>October</a:t>
            </a:r>
            <a:r>
              <a:rPr lang="et-EE" dirty="0"/>
              <a:t> 2017 in Tirana, </a:t>
            </a:r>
            <a:r>
              <a:rPr lang="et-EE" dirty="0" err="1"/>
              <a:t>Albania</a:t>
            </a:r>
            <a:r>
              <a:rPr lang="et-EE" dirty="0"/>
              <a:t>, b) INTOSAI WGEA </a:t>
            </a:r>
            <a:r>
              <a:rPr lang="et-EE" dirty="0" err="1"/>
              <a:t>members</a:t>
            </a:r>
            <a:r>
              <a:rPr lang="et-EE" dirty="0"/>
              <a:t> in </a:t>
            </a:r>
            <a:r>
              <a:rPr lang="et-EE" dirty="0" err="1"/>
              <a:t>the</a:t>
            </a:r>
            <a:r>
              <a:rPr lang="et-EE" dirty="0"/>
              <a:t> </a:t>
            </a:r>
            <a:r>
              <a:rPr lang="en-US" dirty="0"/>
              <a:t>Assembly Meeting 16–19 July 2018, Bandung, Indonesia</a:t>
            </a:r>
            <a:r>
              <a:rPr lang="et-EE" dirty="0"/>
              <a:t>;  </a:t>
            </a:r>
            <a:r>
              <a:rPr lang="en-US" dirty="0"/>
              <a:t>THE PROMOTION OF GOOD PRACTICE AND SUSTAINABLE DEVELOPMENT BY SUPREME AUDIT INSTITUTIONS IN AFRICA</a:t>
            </a:r>
            <a:r>
              <a:rPr lang="et-EE" dirty="0"/>
              <a:t>, Green </a:t>
            </a:r>
            <a:r>
              <a:rPr lang="et-EE" dirty="0" err="1"/>
              <a:t>Charter</a:t>
            </a:r>
            <a:r>
              <a:rPr lang="et-EE" dirty="0"/>
              <a:t> (2018).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t-EE" dirty="0"/>
          </a:p>
          <a:p>
            <a:endParaRPr lang="et-EE" dirty="0"/>
          </a:p>
          <a:p>
            <a:endParaRPr lang="et-EE" dirty="0"/>
          </a:p>
          <a:p>
            <a:endParaRPr lang="et-EE" dirty="0"/>
          </a:p>
        </p:txBody>
      </p:sp>
      <p:sp>
        <p:nvSpPr>
          <p:cNvPr id="4" name="Slide Number Placeholder 3"/>
          <p:cNvSpPr>
            <a:spLocks noGrp="1"/>
          </p:cNvSpPr>
          <p:nvPr>
            <p:ph type="sldNum" sz="quarter" idx="5"/>
          </p:nvPr>
        </p:nvSpPr>
        <p:spPr/>
        <p:txBody>
          <a:bodyPr/>
          <a:lstStyle/>
          <a:p>
            <a:fld id="{64C400EA-9D86-40C5-94C4-6481E884502C}" type="slidenum">
              <a:rPr lang="et-EE" smtClean="0"/>
              <a:t>13</a:t>
            </a:fld>
            <a:endParaRPr lang="et-EE"/>
          </a:p>
        </p:txBody>
      </p:sp>
    </p:spTree>
    <p:extLst>
      <p:ext uri="{BB962C8B-B14F-4D97-AF65-F5344CB8AC3E}">
        <p14:creationId xmlns:p14="http://schemas.microsoft.com/office/powerpoint/2010/main" val="42653448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most critical steps in the planning process is gaining top management's commitment to support </a:t>
            </a:r>
            <a:r>
              <a:rPr lang="et-EE" dirty="0" err="1"/>
              <a:t>greening</a:t>
            </a:r>
            <a:r>
              <a:rPr lang="et-EE" dirty="0"/>
              <a:t>/</a:t>
            </a:r>
            <a:r>
              <a:rPr lang="en-US" dirty="0"/>
              <a:t>EMS development and implementation. Management must first understand the benefits of an EMS and what it will take to put an EMS in place. Management also has a role in ensuring that the goals for the EMS are clear and consistent with other organizational goals</a:t>
            </a:r>
            <a:r>
              <a:rPr lang="et-EE" dirty="0"/>
              <a:t>; </a:t>
            </a:r>
            <a:r>
              <a:rPr lang="et-EE" dirty="0" err="1"/>
              <a:t>they</a:t>
            </a:r>
            <a:r>
              <a:rPr lang="et-EE" dirty="0"/>
              <a:t> </a:t>
            </a:r>
            <a:r>
              <a:rPr lang="et-EE" dirty="0" err="1"/>
              <a:t>alos</a:t>
            </a:r>
            <a:r>
              <a:rPr lang="et-EE" dirty="0"/>
              <a:t> </a:t>
            </a:r>
            <a:r>
              <a:rPr lang="et-EE" dirty="0" err="1"/>
              <a:t>can</a:t>
            </a:r>
            <a:r>
              <a:rPr lang="et-EE" dirty="0"/>
              <a:t> </a:t>
            </a:r>
            <a:r>
              <a:rPr lang="et-EE" dirty="0" err="1"/>
              <a:t>ensure</a:t>
            </a:r>
            <a:r>
              <a:rPr lang="et-EE" dirty="0"/>
              <a:t> </a:t>
            </a:r>
            <a:r>
              <a:rPr lang="et-EE" dirty="0" err="1"/>
              <a:t>resources</a:t>
            </a:r>
            <a:r>
              <a:rPr lang="en-US" dirty="0"/>
              <a:t>. </a:t>
            </a:r>
            <a:endParaRPr lang="et-EE" dirty="0"/>
          </a:p>
          <a:p>
            <a:endParaRPr lang="et-EE" dirty="0"/>
          </a:p>
          <a:p>
            <a:r>
              <a:rPr lang="et-EE" dirty="0" err="1"/>
              <a:t>Role-play</a:t>
            </a:r>
            <a:r>
              <a:rPr lang="et-EE" dirty="0"/>
              <a:t>: </a:t>
            </a:r>
            <a:r>
              <a:rPr lang="et-EE" dirty="0" err="1"/>
              <a:t>trainer</a:t>
            </a:r>
            <a:r>
              <a:rPr lang="et-EE" dirty="0"/>
              <a:t> </a:t>
            </a:r>
            <a:r>
              <a:rPr lang="et-EE" dirty="0" err="1"/>
              <a:t>will</a:t>
            </a:r>
            <a:r>
              <a:rPr lang="et-EE" dirty="0"/>
              <a:t> </a:t>
            </a:r>
            <a:r>
              <a:rPr lang="et-EE" dirty="0" err="1"/>
              <a:t>play</a:t>
            </a:r>
            <a:r>
              <a:rPr lang="et-EE" dirty="0"/>
              <a:t> </a:t>
            </a:r>
            <a:r>
              <a:rPr lang="et-EE" dirty="0" err="1"/>
              <a:t>the</a:t>
            </a:r>
            <a:r>
              <a:rPr lang="et-EE" dirty="0"/>
              <a:t> </a:t>
            </a:r>
            <a:r>
              <a:rPr lang="et-EE" dirty="0" err="1"/>
              <a:t>role</a:t>
            </a:r>
            <a:r>
              <a:rPr lang="et-EE" dirty="0"/>
              <a:t> of AG and </a:t>
            </a:r>
            <a:r>
              <a:rPr lang="et-EE" dirty="0" err="1"/>
              <a:t>asks</a:t>
            </a:r>
            <a:r>
              <a:rPr lang="et-EE" dirty="0"/>
              <a:t> 1 </a:t>
            </a:r>
            <a:r>
              <a:rPr lang="et-EE" dirty="0" err="1"/>
              <a:t>participant</a:t>
            </a:r>
            <a:r>
              <a:rPr lang="et-EE" dirty="0"/>
              <a:t> </a:t>
            </a:r>
            <a:r>
              <a:rPr lang="et-EE" dirty="0" err="1"/>
              <a:t>to</a:t>
            </a:r>
            <a:r>
              <a:rPr lang="et-EE" dirty="0"/>
              <a:t> </a:t>
            </a:r>
            <a:r>
              <a:rPr lang="et-EE" dirty="0" err="1"/>
              <a:t>convince</a:t>
            </a:r>
            <a:r>
              <a:rPr lang="et-EE" dirty="0"/>
              <a:t> </a:t>
            </a:r>
            <a:r>
              <a:rPr lang="et-EE" dirty="0" err="1"/>
              <a:t>an</a:t>
            </a:r>
            <a:r>
              <a:rPr lang="et-EE" dirty="0"/>
              <a:t> AG, </a:t>
            </a:r>
            <a:r>
              <a:rPr lang="et-EE" dirty="0" err="1"/>
              <a:t>why</a:t>
            </a:r>
            <a:r>
              <a:rPr lang="et-EE" dirty="0"/>
              <a:t> </a:t>
            </a:r>
            <a:r>
              <a:rPr lang="et-EE" dirty="0" err="1"/>
              <a:t>greening</a:t>
            </a:r>
            <a:r>
              <a:rPr lang="et-EE" dirty="0"/>
              <a:t> of </a:t>
            </a:r>
            <a:r>
              <a:rPr lang="et-EE" dirty="0" err="1"/>
              <a:t>the</a:t>
            </a:r>
            <a:r>
              <a:rPr lang="et-EE" dirty="0"/>
              <a:t> </a:t>
            </a:r>
            <a:r>
              <a:rPr lang="et-EE" dirty="0" err="1"/>
              <a:t>office</a:t>
            </a:r>
            <a:r>
              <a:rPr lang="et-EE" dirty="0"/>
              <a:t> </a:t>
            </a:r>
            <a:r>
              <a:rPr lang="et-EE" dirty="0" err="1"/>
              <a:t>is</a:t>
            </a:r>
            <a:r>
              <a:rPr lang="et-EE" dirty="0"/>
              <a:t> a </a:t>
            </a:r>
            <a:r>
              <a:rPr lang="et-EE" dirty="0" err="1"/>
              <a:t>good</a:t>
            </a:r>
            <a:r>
              <a:rPr lang="et-EE" dirty="0"/>
              <a:t> </a:t>
            </a:r>
            <a:r>
              <a:rPr lang="et-EE" dirty="0" err="1"/>
              <a:t>idea</a:t>
            </a:r>
            <a:r>
              <a:rPr lang="et-EE" dirty="0"/>
              <a:t>. </a:t>
            </a:r>
            <a:r>
              <a:rPr lang="et-EE" dirty="0" err="1"/>
              <a:t>If</a:t>
            </a:r>
            <a:r>
              <a:rPr lang="et-EE" dirty="0"/>
              <a:t> </a:t>
            </a:r>
            <a:r>
              <a:rPr lang="et-EE" dirty="0" err="1"/>
              <a:t>there</a:t>
            </a:r>
            <a:r>
              <a:rPr lang="et-EE" dirty="0"/>
              <a:t> </a:t>
            </a:r>
            <a:r>
              <a:rPr lang="et-EE" dirty="0" err="1"/>
              <a:t>is</a:t>
            </a:r>
            <a:r>
              <a:rPr lang="et-EE" dirty="0"/>
              <a:t> </a:t>
            </a:r>
            <a:r>
              <a:rPr lang="et-EE" dirty="0" err="1"/>
              <a:t>time</a:t>
            </a:r>
            <a:r>
              <a:rPr lang="et-EE" dirty="0"/>
              <a:t> </a:t>
            </a:r>
            <a:r>
              <a:rPr lang="et-EE" dirty="0" err="1"/>
              <a:t>the</a:t>
            </a:r>
            <a:r>
              <a:rPr lang="et-EE" dirty="0"/>
              <a:t> </a:t>
            </a:r>
            <a:r>
              <a:rPr lang="et-EE" dirty="0" err="1"/>
              <a:t>similar</a:t>
            </a:r>
            <a:r>
              <a:rPr lang="et-EE" dirty="0"/>
              <a:t> </a:t>
            </a:r>
            <a:r>
              <a:rPr lang="et-EE" dirty="0" err="1"/>
              <a:t>role-play</a:t>
            </a:r>
            <a:r>
              <a:rPr lang="et-EE" dirty="0"/>
              <a:t> </a:t>
            </a:r>
            <a:r>
              <a:rPr lang="et-EE" dirty="0" err="1"/>
              <a:t>can</a:t>
            </a:r>
            <a:r>
              <a:rPr lang="et-EE" dirty="0"/>
              <a:t> </a:t>
            </a:r>
            <a:r>
              <a:rPr lang="et-EE" dirty="0" err="1"/>
              <a:t>be</a:t>
            </a:r>
            <a:r>
              <a:rPr lang="et-EE" dirty="0"/>
              <a:t> </a:t>
            </a:r>
            <a:r>
              <a:rPr lang="et-EE" dirty="0" err="1"/>
              <a:t>performed</a:t>
            </a:r>
            <a:r>
              <a:rPr lang="et-EE" dirty="0"/>
              <a:t> </a:t>
            </a:r>
            <a:r>
              <a:rPr lang="et-EE" dirty="0" err="1"/>
              <a:t>with</a:t>
            </a:r>
            <a:r>
              <a:rPr lang="et-EE" dirty="0"/>
              <a:t> </a:t>
            </a:r>
            <a:r>
              <a:rPr lang="et-EE" dirty="0" err="1"/>
              <a:t>direct</a:t>
            </a:r>
            <a:r>
              <a:rPr lang="et-EE" dirty="0"/>
              <a:t> boss </a:t>
            </a:r>
            <a:r>
              <a:rPr lang="et-EE" dirty="0" err="1"/>
              <a:t>or</a:t>
            </a:r>
            <a:r>
              <a:rPr lang="et-EE" dirty="0"/>
              <a:t> </a:t>
            </a:r>
            <a:r>
              <a:rPr lang="et-EE" dirty="0" err="1"/>
              <a:t>fellow</a:t>
            </a:r>
            <a:r>
              <a:rPr lang="et-EE" dirty="0"/>
              <a:t> </a:t>
            </a:r>
            <a:r>
              <a:rPr lang="et-EE" dirty="0" err="1"/>
              <a:t>colleague</a:t>
            </a:r>
            <a:r>
              <a:rPr lang="et-EE" dirty="0"/>
              <a:t>. </a:t>
            </a:r>
            <a:r>
              <a:rPr lang="en-US" dirty="0"/>
              <a:t>Important key-words which could be mentioned: saving resources (both money and environment), SAI as a role model, pleasant and attractive working environment, public image, etc.</a:t>
            </a:r>
            <a:endParaRPr lang="et-EE" dirty="0"/>
          </a:p>
        </p:txBody>
      </p:sp>
      <p:sp>
        <p:nvSpPr>
          <p:cNvPr id="4" name="Slide Number Placeholder 3"/>
          <p:cNvSpPr>
            <a:spLocks noGrp="1"/>
          </p:cNvSpPr>
          <p:nvPr>
            <p:ph type="sldNum" sz="quarter" idx="5"/>
          </p:nvPr>
        </p:nvSpPr>
        <p:spPr/>
        <p:txBody>
          <a:bodyPr/>
          <a:lstStyle/>
          <a:p>
            <a:fld id="{64C400EA-9D86-40C5-94C4-6481E884502C}" type="slidenum">
              <a:rPr lang="et-EE" smtClean="0"/>
              <a:t>14</a:t>
            </a:fld>
            <a:endParaRPr lang="et-EE"/>
          </a:p>
        </p:txBody>
      </p:sp>
    </p:spTree>
    <p:extLst>
      <p:ext uri="{BB962C8B-B14F-4D97-AF65-F5344CB8AC3E}">
        <p14:creationId xmlns:p14="http://schemas.microsoft.com/office/powerpoint/2010/main" val="29053040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dirty="0"/>
          </a:p>
        </p:txBody>
      </p:sp>
      <p:sp>
        <p:nvSpPr>
          <p:cNvPr id="4" name="Slide Number Placeholder 3"/>
          <p:cNvSpPr>
            <a:spLocks noGrp="1"/>
          </p:cNvSpPr>
          <p:nvPr>
            <p:ph type="sldNum" sz="quarter" idx="5"/>
          </p:nvPr>
        </p:nvSpPr>
        <p:spPr/>
        <p:txBody>
          <a:bodyPr/>
          <a:lstStyle/>
          <a:p>
            <a:fld id="{64C400EA-9D86-40C5-94C4-6481E884502C}" type="slidenum">
              <a:rPr lang="et-EE" smtClean="0"/>
              <a:t>15</a:t>
            </a:fld>
            <a:endParaRPr lang="et-EE"/>
          </a:p>
        </p:txBody>
      </p:sp>
    </p:spTree>
    <p:extLst>
      <p:ext uri="{BB962C8B-B14F-4D97-AF65-F5344CB8AC3E}">
        <p14:creationId xmlns:p14="http://schemas.microsoft.com/office/powerpoint/2010/main" val="2824618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dirty="0"/>
          </a:p>
        </p:txBody>
      </p:sp>
      <p:sp>
        <p:nvSpPr>
          <p:cNvPr id="4" name="Slide Number Placeholder 3"/>
          <p:cNvSpPr>
            <a:spLocks noGrp="1"/>
          </p:cNvSpPr>
          <p:nvPr>
            <p:ph type="sldNum" sz="quarter" idx="10"/>
          </p:nvPr>
        </p:nvSpPr>
        <p:spPr/>
        <p:txBody>
          <a:bodyPr/>
          <a:lstStyle/>
          <a:p>
            <a:pPr>
              <a:defRPr/>
            </a:pPr>
            <a:fld id="{5BD4D40F-72A1-4EF9-8A6F-9C16C5A8AEC9}" type="slidenum">
              <a:rPr lang="en-GB" smtClean="0"/>
              <a:pPr>
                <a:defRPr/>
              </a:pPr>
              <a:t>4</a:t>
            </a:fld>
            <a:endParaRPr lang="en-GB" dirty="0"/>
          </a:p>
        </p:txBody>
      </p:sp>
    </p:spTree>
    <p:extLst>
      <p:ext uri="{BB962C8B-B14F-4D97-AF65-F5344CB8AC3E}">
        <p14:creationId xmlns:p14="http://schemas.microsoft.com/office/powerpoint/2010/main" val="2666143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noProof="0" dirty="0"/>
              <a:t>Internal drivers:</a:t>
            </a:r>
          </a:p>
          <a:p>
            <a:r>
              <a:rPr lang="en-GB" u="sng" noProof="0" dirty="0"/>
              <a:t>Saving environment</a:t>
            </a:r>
          </a:p>
          <a:p>
            <a:r>
              <a:rPr lang="en-GB" noProof="0" dirty="0"/>
              <a:t>Greening will help to </a:t>
            </a:r>
            <a:r>
              <a:rPr lang="en-GB" b="1" noProof="0" dirty="0"/>
              <a:t>reduce environmental impact </a:t>
            </a:r>
            <a:r>
              <a:rPr lang="en-GB" noProof="0" dirty="0"/>
              <a:t>of the office by using less energy, water, fuels and other Resources. For example, by using less energy and transport or by switching from fossil fuels to renewables will reduce the emission of greenhouse gases which are the cause for climate change.</a:t>
            </a:r>
          </a:p>
          <a:p>
            <a:r>
              <a:rPr lang="en-GB" u="sng" noProof="0" dirty="0"/>
              <a:t>Saving money</a:t>
            </a:r>
          </a:p>
          <a:p>
            <a:r>
              <a:rPr lang="en-GB" noProof="0" dirty="0"/>
              <a:t>Greening would </a:t>
            </a:r>
            <a:r>
              <a:rPr lang="en-GB" b="1" noProof="0" dirty="0"/>
              <a:t>reduce operational costs </a:t>
            </a:r>
            <a:r>
              <a:rPr lang="en-GB" noProof="0" dirty="0"/>
              <a:t>by reduced consumption, reuse and recycling of resources. For example, generating less waste will reduce the waste transport bills.</a:t>
            </a:r>
          </a:p>
          <a:p>
            <a:r>
              <a:rPr lang="en-GB" u="sng" noProof="0" dirty="0"/>
              <a:t>Pleasant working environment</a:t>
            </a:r>
          </a:p>
          <a:p>
            <a:r>
              <a:rPr lang="en-GB" noProof="0" dirty="0"/>
              <a:t>Nowadays people want to work in socially and environmentally responsible institutions, it means that greening can lead to</a:t>
            </a:r>
          </a:p>
          <a:p>
            <a:r>
              <a:rPr lang="en-GB" b="1" noProof="0" dirty="0"/>
              <a:t>attraction and retention of staff. </a:t>
            </a:r>
            <a:r>
              <a:rPr lang="en-GB" b="0" noProof="0" dirty="0"/>
              <a:t>Greening activities help to make working environment more </a:t>
            </a:r>
            <a:r>
              <a:rPr lang="en-GB" b="1" noProof="0" dirty="0"/>
              <a:t>healthier </a:t>
            </a:r>
            <a:r>
              <a:rPr lang="en-GB" b="0" noProof="0" dirty="0"/>
              <a:t>(</a:t>
            </a:r>
            <a:r>
              <a:rPr lang="en-GB" b="0" noProof="0" dirty="0" err="1"/>
              <a:t>e.g</a:t>
            </a:r>
            <a:r>
              <a:rPr lang="en-GB" b="0" noProof="0" dirty="0"/>
              <a:t> by using less chemicals) and</a:t>
            </a:r>
            <a:r>
              <a:rPr lang="en-GB" b="1" noProof="0" dirty="0"/>
              <a:t> inclusive </a:t>
            </a:r>
            <a:r>
              <a:rPr lang="en-GB" b="0" noProof="0" dirty="0"/>
              <a:t>(</a:t>
            </a:r>
            <a:r>
              <a:rPr lang="en-GB" b="0" noProof="0" dirty="0" err="1"/>
              <a:t>e.g</a:t>
            </a:r>
            <a:r>
              <a:rPr lang="en-GB" b="0" noProof="0" dirty="0"/>
              <a:t> involving people and rising their awareness on environmental issues). Systematic greening activities are also improving quality of </a:t>
            </a:r>
            <a:r>
              <a:rPr lang="en-GB" b="1" noProof="0" dirty="0"/>
              <a:t>internal processes.</a:t>
            </a:r>
          </a:p>
          <a:p>
            <a:endParaRPr lang="en-GB" b="0" noProof="0" dirty="0"/>
          </a:p>
          <a:p>
            <a:r>
              <a:rPr lang="en-GB" u="sng" dirty="0"/>
              <a:t>External drivers:</a:t>
            </a:r>
          </a:p>
          <a:p>
            <a:r>
              <a:rPr lang="en-GB" dirty="0"/>
              <a:t>SAIs by adopting green practices, can </a:t>
            </a:r>
            <a:r>
              <a:rPr lang="en-GB" b="1" dirty="0"/>
              <a:t>set an example </a:t>
            </a:r>
            <a:r>
              <a:rPr lang="en-GB" dirty="0"/>
              <a:t>and strive for being a </a:t>
            </a:r>
            <a:r>
              <a:rPr lang="en-GB" b="1" dirty="0"/>
              <a:t>model organization, </a:t>
            </a:r>
            <a:r>
              <a:rPr lang="en-GB" dirty="0"/>
              <a:t>which would also enhance SAI’s </a:t>
            </a:r>
            <a:r>
              <a:rPr lang="en-GB" b="1" dirty="0"/>
              <a:t>credibility </a:t>
            </a:r>
            <a:r>
              <a:rPr lang="en-GB" dirty="0"/>
              <a:t>in citizens’ perception. Greening would </a:t>
            </a:r>
            <a:r>
              <a:rPr lang="en-US" dirty="0"/>
              <a:t>enhance </a:t>
            </a:r>
            <a:r>
              <a:rPr lang="en-US" b="1" dirty="0"/>
              <a:t>public image </a:t>
            </a:r>
            <a:r>
              <a:rPr lang="en-US" dirty="0"/>
              <a:t>of SAIs</a:t>
            </a:r>
            <a:r>
              <a:rPr lang="et-EE" dirty="0"/>
              <a:t>.</a:t>
            </a:r>
          </a:p>
          <a:p>
            <a:r>
              <a:rPr lang="en-GB" noProof="0" dirty="0"/>
              <a:t>In some countries it is mandatory for public institutions to implement environ</a:t>
            </a:r>
            <a:r>
              <a:rPr lang="et-EE" noProof="0" dirty="0"/>
              <a:t>me</a:t>
            </a:r>
            <a:r>
              <a:rPr lang="en-GB" noProof="0" dirty="0" err="1"/>
              <a:t>ntal</a:t>
            </a:r>
            <a:r>
              <a:rPr lang="en-GB" noProof="0" dirty="0"/>
              <a:t> management system or greening principles.</a:t>
            </a:r>
          </a:p>
          <a:p>
            <a:endParaRPr lang="et-EE" dirty="0"/>
          </a:p>
        </p:txBody>
      </p:sp>
      <p:sp>
        <p:nvSpPr>
          <p:cNvPr id="4" name="Slide Number Placeholder 3"/>
          <p:cNvSpPr>
            <a:spLocks noGrp="1"/>
          </p:cNvSpPr>
          <p:nvPr>
            <p:ph type="sldNum" sz="quarter" idx="5"/>
          </p:nvPr>
        </p:nvSpPr>
        <p:spPr/>
        <p:txBody>
          <a:bodyPr/>
          <a:lstStyle/>
          <a:p>
            <a:fld id="{64C400EA-9D86-40C5-94C4-6481E884502C}" type="slidenum">
              <a:rPr lang="et-EE" smtClean="0"/>
              <a:t>5</a:t>
            </a:fld>
            <a:endParaRPr lang="et-EE"/>
          </a:p>
        </p:txBody>
      </p:sp>
    </p:spTree>
    <p:extLst>
      <p:ext uri="{BB962C8B-B14F-4D97-AF65-F5344CB8AC3E}">
        <p14:creationId xmlns:p14="http://schemas.microsoft.com/office/powerpoint/2010/main" val="21963077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a:t>Assessing the preparedness of national governments to implement, monitor, and report on progress of the SDGs, and subsequently to audit their operation and the reliability of the data they produce</a:t>
            </a:r>
            <a:endParaRPr lang="et-EE" dirty="0"/>
          </a:p>
          <a:p>
            <a:pPr marL="228600" indent="-228600">
              <a:buAutoNum type="arabicPeriod"/>
            </a:pPr>
            <a:r>
              <a:rPr lang="en-US" dirty="0"/>
              <a:t>Undertaking performance audits that examine the economy, efficiency, and effectiveness of key government programs that contribute to specific aspects of the SDGs</a:t>
            </a:r>
            <a:endParaRPr lang="et-EE" dirty="0"/>
          </a:p>
          <a:p>
            <a:pPr marL="228600" indent="-228600">
              <a:buAutoNum type="arabicPeriod"/>
            </a:pPr>
            <a:r>
              <a:rPr lang="en-US" dirty="0"/>
              <a:t>Assessing and supporting, as appropriate, the implementation of SDG 16 which relates in part to transparent, efficient, and accountable institutions; and SDG 17, which concerns partnerships and means for implementation</a:t>
            </a:r>
            <a:endParaRPr lang="et-EE" dirty="0"/>
          </a:p>
          <a:p>
            <a:pPr marL="228600" indent="-228600">
              <a:buAutoNum type="arabicPeriod"/>
            </a:pPr>
            <a:r>
              <a:rPr lang="et-EE" dirty="0"/>
              <a:t>B</a:t>
            </a:r>
            <a:r>
              <a:rPr lang="en-US" dirty="0" err="1"/>
              <a:t>eing</a:t>
            </a:r>
            <a:r>
              <a:rPr lang="en-US" dirty="0"/>
              <a:t> models of transparency and accountability in their own operations, including auditing and reporting</a:t>
            </a:r>
            <a:endParaRPr lang="et-EE" dirty="0"/>
          </a:p>
          <a:p>
            <a:pPr marL="0" indent="0">
              <a:buNone/>
            </a:pPr>
            <a:r>
              <a:rPr lang="en-US" dirty="0"/>
              <a:t>The 4th approach </a:t>
            </a:r>
            <a:r>
              <a:rPr lang="et-EE" dirty="0" err="1"/>
              <a:t>gi</a:t>
            </a:r>
            <a:r>
              <a:rPr lang="en-US" dirty="0" err="1"/>
              <a:t>ves</a:t>
            </a:r>
            <a:r>
              <a:rPr lang="en-US" dirty="0"/>
              <a:t> an opportunity for SAIs to represent an example with their public declaration of good practices. One way to do that is to review and reduce your own environmental (and social) impacts by making a commitment and implementing “greening” activities.</a:t>
            </a:r>
            <a:endParaRPr lang="et-EE" dirty="0"/>
          </a:p>
        </p:txBody>
      </p:sp>
      <p:sp>
        <p:nvSpPr>
          <p:cNvPr id="4" name="Slide Number Placeholder 3"/>
          <p:cNvSpPr>
            <a:spLocks noGrp="1"/>
          </p:cNvSpPr>
          <p:nvPr>
            <p:ph type="sldNum" sz="quarter" idx="10"/>
          </p:nvPr>
        </p:nvSpPr>
        <p:spPr/>
        <p:txBody>
          <a:bodyPr/>
          <a:lstStyle/>
          <a:p>
            <a:pPr>
              <a:defRPr/>
            </a:pPr>
            <a:fld id="{5BD4D40F-72A1-4EF9-8A6F-9C16C5A8AEC9}" type="slidenum">
              <a:rPr lang="en-GB" smtClean="0"/>
              <a:pPr>
                <a:defRPr/>
              </a:pPr>
              <a:t>6</a:t>
            </a:fld>
            <a:endParaRPr lang="en-GB" dirty="0"/>
          </a:p>
        </p:txBody>
      </p:sp>
    </p:spTree>
    <p:extLst>
      <p:ext uri="{BB962C8B-B14F-4D97-AF65-F5344CB8AC3E}">
        <p14:creationId xmlns:p14="http://schemas.microsoft.com/office/powerpoint/2010/main" val="2921858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a:t>SDG 12:</a:t>
            </a:r>
          </a:p>
          <a:p>
            <a:r>
              <a:rPr lang="et-EE" dirty="0" err="1"/>
              <a:t>Targets</a:t>
            </a:r>
            <a:r>
              <a:rPr lang="et-EE" dirty="0"/>
              <a:t> (</a:t>
            </a:r>
            <a:r>
              <a:rPr lang="et-EE" dirty="0" err="1"/>
              <a:t>selection</a:t>
            </a:r>
            <a:r>
              <a:rPr lang="et-EE" dirty="0"/>
              <a:t> of </a:t>
            </a:r>
            <a:r>
              <a:rPr lang="et-EE" dirty="0" err="1"/>
              <a:t>the</a:t>
            </a:r>
            <a:r>
              <a:rPr lang="et-EE" dirty="0"/>
              <a:t> </a:t>
            </a:r>
            <a:r>
              <a:rPr lang="et-EE" dirty="0" err="1"/>
              <a:t>most</a:t>
            </a:r>
            <a:r>
              <a:rPr lang="et-EE" dirty="0"/>
              <a:t> relevant </a:t>
            </a:r>
            <a:r>
              <a:rPr lang="et-EE" dirty="0" err="1"/>
              <a:t>ones</a:t>
            </a:r>
            <a:r>
              <a:rPr lang="et-EE" dirty="0"/>
              <a:t>):</a:t>
            </a:r>
          </a:p>
          <a:p>
            <a:r>
              <a:rPr lang="en-GB" sz="1200" kern="1200" dirty="0">
                <a:solidFill>
                  <a:schemeClr val="tx1"/>
                </a:solidFill>
                <a:effectLst/>
                <a:latin typeface="+mn-lt"/>
                <a:ea typeface="+mn-ea"/>
                <a:cs typeface="+mn-cs"/>
              </a:rPr>
              <a:t>•By 2030, achieve the sustainable management and efficient use of natural resources</a:t>
            </a:r>
            <a:endParaRPr lang="et-E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•By 2020, achieve the environmentally sound management of chemicals and all wastes throughout their life cycle /---/</a:t>
            </a:r>
            <a:endParaRPr lang="et-E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•By 2030, substantially reduce waste generation through prevention, reduction, recycling and reuse</a:t>
            </a:r>
            <a:endParaRPr lang="et-E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Promote public procurement practices that are sustainable, in accordance with national policies and priorities </a:t>
            </a:r>
            <a:endParaRPr lang="et-E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t-EE" sz="1200" kern="1200" dirty="0">
              <a:solidFill>
                <a:schemeClr val="tx1"/>
              </a:solidFill>
              <a:effectLst/>
              <a:latin typeface="+mn-lt"/>
              <a:ea typeface="+mn-ea"/>
              <a:cs typeface="+mn-cs"/>
            </a:endParaRPr>
          </a:p>
          <a:p>
            <a:r>
              <a:rPr lang="et-EE" sz="1200" kern="1200" dirty="0">
                <a:solidFill>
                  <a:schemeClr val="tx1"/>
                </a:solidFill>
                <a:effectLst/>
                <a:latin typeface="+mn-lt"/>
                <a:ea typeface="+mn-ea"/>
                <a:cs typeface="+mn-cs"/>
              </a:rPr>
              <a:t>SDG 16:</a:t>
            </a:r>
          </a:p>
          <a:p>
            <a:r>
              <a:rPr lang="et-EE" sz="1200" kern="1200" dirty="0" err="1">
                <a:solidFill>
                  <a:schemeClr val="tx1"/>
                </a:solidFill>
                <a:effectLst/>
                <a:latin typeface="+mn-lt"/>
                <a:ea typeface="+mn-ea"/>
                <a:cs typeface="+mn-cs"/>
              </a:rPr>
              <a:t>Targets</a:t>
            </a:r>
            <a:r>
              <a:rPr lang="et-EE" sz="1200" kern="1200" dirty="0">
                <a:solidFill>
                  <a:schemeClr val="tx1"/>
                </a:solidFill>
                <a:effectLst/>
                <a:latin typeface="+mn-lt"/>
                <a:ea typeface="+mn-ea"/>
                <a:cs typeface="+mn-cs"/>
              </a:rPr>
              <a:t> (</a:t>
            </a:r>
            <a:r>
              <a:rPr lang="et-EE" sz="1200" kern="1200" dirty="0" err="1">
                <a:solidFill>
                  <a:schemeClr val="tx1"/>
                </a:solidFill>
                <a:effectLst/>
                <a:latin typeface="+mn-lt"/>
                <a:ea typeface="+mn-ea"/>
                <a:cs typeface="+mn-cs"/>
              </a:rPr>
              <a:t>selection</a:t>
            </a:r>
            <a:r>
              <a:rPr lang="et-EE" sz="1200" kern="1200" dirty="0">
                <a:solidFill>
                  <a:schemeClr val="tx1"/>
                </a:solidFill>
                <a:effectLst/>
                <a:latin typeface="+mn-lt"/>
                <a:ea typeface="+mn-ea"/>
                <a:cs typeface="+mn-cs"/>
              </a:rPr>
              <a:t> of </a:t>
            </a:r>
            <a:r>
              <a:rPr lang="et-EE" sz="1200" kern="1200" dirty="0" err="1">
                <a:solidFill>
                  <a:schemeClr val="tx1"/>
                </a:solidFill>
                <a:effectLst/>
                <a:latin typeface="+mn-lt"/>
                <a:ea typeface="+mn-ea"/>
                <a:cs typeface="+mn-cs"/>
              </a:rPr>
              <a:t>the</a:t>
            </a:r>
            <a:r>
              <a:rPr lang="et-EE" sz="1200" kern="1200" dirty="0">
                <a:solidFill>
                  <a:schemeClr val="tx1"/>
                </a:solidFill>
                <a:effectLst/>
                <a:latin typeface="+mn-lt"/>
                <a:ea typeface="+mn-ea"/>
                <a:cs typeface="+mn-cs"/>
              </a:rPr>
              <a:t> </a:t>
            </a:r>
            <a:r>
              <a:rPr lang="et-EE" sz="1200" kern="1200" dirty="0" err="1">
                <a:solidFill>
                  <a:schemeClr val="tx1"/>
                </a:solidFill>
                <a:effectLst/>
                <a:latin typeface="+mn-lt"/>
                <a:ea typeface="+mn-ea"/>
                <a:cs typeface="+mn-cs"/>
              </a:rPr>
              <a:t>most</a:t>
            </a:r>
            <a:r>
              <a:rPr lang="et-EE" sz="1200" kern="1200" dirty="0">
                <a:solidFill>
                  <a:schemeClr val="tx1"/>
                </a:solidFill>
                <a:effectLst/>
                <a:latin typeface="+mn-lt"/>
                <a:ea typeface="+mn-ea"/>
                <a:cs typeface="+mn-cs"/>
              </a:rPr>
              <a:t> relevant </a:t>
            </a:r>
            <a:r>
              <a:rPr lang="et-EE" sz="1200" kern="1200" dirty="0" err="1">
                <a:solidFill>
                  <a:schemeClr val="tx1"/>
                </a:solidFill>
                <a:effectLst/>
                <a:latin typeface="+mn-lt"/>
                <a:ea typeface="+mn-ea"/>
                <a:cs typeface="+mn-cs"/>
              </a:rPr>
              <a:t>ones</a:t>
            </a:r>
            <a:r>
              <a:rPr lang="et-EE"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•Develop effective, accountable and transparent institutions at all levels</a:t>
            </a:r>
            <a:endParaRPr lang="et-E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•Ensure responsive, inclusive, participatory and representative decision-making at all levels</a:t>
            </a:r>
            <a:endParaRPr lang="et-EE" sz="1200" kern="1200" dirty="0">
              <a:solidFill>
                <a:schemeClr val="tx1"/>
              </a:solidFill>
              <a:effectLst/>
              <a:latin typeface="+mn-lt"/>
              <a:ea typeface="+mn-ea"/>
              <a:cs typeface="+mn-cs"/>
            </a:endParaRPr>
          </a:p>
          <a:p>
            <a:endParaRPr lang="et-EE" dirty="0"/>
          </a:p>
        </p:txBody>
      </p:sp>
      <p:sp>
        <p:nvSpPr>
          <p:cNvPr id="4" name="Slide Number Placeholder 3"/>
          <p:cNvSpPr>
            <a:spLocks noGrp="1"/>
          </p:cNvSpPr>
          <p:nvPr>
            <p:ph type="sldNum" sz="quarter" idx="5"/>
          </p:nvPr>
        </p:nvSpPr>
        <p:spPr/>
        <p:txBody>
          <a:bodyPr/>
          <a:lstStyle/>
          <a:p>
            <a:fld id="{64C400EA-9D86-40C5-94C4-6481E884502C}" type="slidenum">
              <a:rPr lang="et-EE" smtClean="0"/>
              <a:t>7</a:t>
            </a:fld>
            <a:endParaRPr lang="et-EE"/>
          </a:p>
        </p:txBody>
      </p:sp>
    </p:spTree>
    <p:extLst>
      <p:ext uri="{BB962C8B-B14F-4D97-AF65-F5344CB8AC3E}">
        <p14:creationId xmlns:p14="http://schemas.microsoft.com/office/powerpoint/2010/main" val="360525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The process of greening the organisation should be </a:t>
            </a:r>
            <a:r>
              <a:rPr lang="en-GB" b="1" dirty="0"/>
              <a:t>systematic </a:t>
            </a:r>
            <a:r>
              <a:rPr lang="en-GB" dirty="0"/>
              <a:t>and </a:t>
            </a:r>
            <a:r>
              <a:rPr lang="en-GB" b="1" dirty="0"/>
              <a:t>continuou</a:t>
            </a:r>
            <a:r>
              <a:rPr lang="en-GB" dirty="0"/>
              <a:t>s. It means that it should follow certain activity-steps which will be more-or-less repeated in time, but at higher quality level. For that reason, the </a:t>
            </a:r>
            <a:r>
              <a:rPr lang="en-GB" u="sng" dirty="0"/>
              <a:t>PDCA management method </a:t>
            </a:r>
            <a:r>
              <a:rPr lang="en-GB" dirty="0"/>
              <a:t>can be used.</a:t>
            </a:r>
          </a:p>
          <a:p>
            <a:pPr marL="0" indent="0">
              <a:buNone/>
            </a:pPr>
            <a:endParaRPr lang="en-GB" dirty="0"/>
          </a:p>
          <a:p>
            <a:pPr marL="0" indent="0">
              <a:buNone/>
            </a:pPr>
            <a:r>
              <a:rPr lang="en-GB" dirty="0"/>
              <a:t>PDCA method is used to implement </a:t>
            </a:r>
            <a:r>
              <a:rPr lang="en-GB" u="sng" dirty="0"/>
              <a:t>environmental management systems </a:t>
            </a:r>
            <a:r>
              <a:rPr lang="en-GB" dirty="0"/>
              <a:t>according to </a:t>
            </a:r>
            <a:r>
              <a:rPr lang="en-GB" u="sng" dirty="0"/>
              <a:t>ISO 14001 standard </a:t>
            </a:r>
            <a:r>
              <a:rPr lang="en-GB" dirty="0"/>
              <a:t>and </a:t>
            </a:r>
            <a:r>
              <a:rPr lang="en-GB" u="sng" dirty="0"/>
              <a:t>EMAS.</a:t>
            </a:r>
            <a:endParaRPr lang="et-EE" u="sng" dirty="0"/>
          </a:p>
          <a:p>
            <a:pPr marL="0" indent="0">
              <a:buNone/>
            </a:pPr>
            <a:endParaRPr lang="et-EE" u="sng" dirty="0"/>
          </a:p>
          <a:p>
            <a:r>
              <a:rPr lang="et-EE" u="sng" dirty="0" err="1"/>
              <a:t>Environemntal</a:t>
            </a:r>
            <a:r>
              <a:rPr lang="et-EE" u="sng" dirty="0"/>
              <a:t> </a:t>
            </a:r>
            <a:r>
              <a:rPr lang="et-EE" u="sng" dirty="0" err="1"/>
              <a:t>management</a:t>
            </a:r>
            <a:r>
              <a:rPr lang="et-EE" u="sng" dirty="0"/>
              <a:t> </a:t>
            </a:r>
            <a:r>
              <a:rPr lang="et-EE" u="sng" dirty="0" err="1"/>
              <a:t>system</a:t>
            </a:r>
            <a:r>
              <a:rPr lang="et-EE" u="sng" dirty="0"/>
              <a:t> </a:t>
            </a:r>
          </a:p>
          <a:p>
            <a:r>
              <a:rPr lang="en-US" u="none" dirty="0"/>
              <a:t>In 1990s, the increasing interest of the stakeholders in companies’ environmental performance lead to the development of voluntary codes of environmental conduct.  One tool developed for this purpose was the environmental management systems (EMS), which should help </a:t>
            </a:r>
            <a:r>
              <a:rPr lang="en-US" u="none" dirty="0" err="1"/>
              <a:t>organisations</a:t>
            </a:r>
            <a:r>
              <a:rPr lang="en-US" u="none" dirty="0"/>
              <a:t> systematically set environmental objectives, improve environmental performance and monitor the achievements. EMS were firstly designed for private sector purposes, but can also be applied by public sector </a:t>
            </a:r>
            <a:r>
              <a:rPr lang="en-US" u="none" dirty="0" err="1"/>
              <a:t>organisations</a:t>
            </a:r>
            <a:r>
              <a:rPr lang="en-US" u="none" dirty="0"/>
              <a:t>. EMS do not supersede the environmental legislation but rather act as an internal tool for the </a:t>
            </a:r>
            <a:r>
              <a:rPr lang="en-US" u="none" dirty="0" err="1"/>
              <a:t>organisation</a:t>
            </a:r>
            <a:r>
              <a:rPr lang="en-US" u="none" dirty="0"/>
              <a:t> to manage its environmental performance and communicate about that. The system follows a repeating </a:t>
            </a:r>
            <a:r>
              <a:rPr lang="et-EE" u="none" dirty="0"/>
              <a:t>PDCA </a:t>
            </a:r>
            <a:r>
              <a:rPr lang="en-US" u="none" dirty="0"/>
              <a:t>cycle. </a:t>
            </a:r>
            <a:endParaRPr lang="et-EE" u="none" dirty="0"/>
          </a:p>
          <a:p>
            <a:r>
              <a:rPr lang="et-EE" u="sng" dirty="0"/>
              <a:t>ISO 14001</a:t>
            </a:r>
          </a:p>
          <a:p>
            <a:r>
              <a:rPr lang="en-US" dirty="0"/>
              <a:t>The most commonly used framework for an EMS is the one developed by the International Organization for Standardization (ISO) for the ISO 14001 standard. ISO 14001</a:t>
            </a:r>
            <a:r>
              <a:rPr lang="et-EE" dirty="0"/>
              <a:t> standard</a:t>
            </a:r>
            <a:r>
              <a:rPr lang="en-US" dirty="0"/>
              <a:t> (current version from 2015) specifies the requirements for an environmental management system that an organization can use to enhance its environmental performance. It is a voluntary standard and does not set any requirements for environmental performance, but rather a framework that an organization can follow. ISO 14001 is based on the idea of continual improvement process and principle of “plan – do – check – act”. </a:t>
            </a:r>
            <a:r>
              <a:rPr lang="et-EE" dirty="0" err="1"/>
              <a:t>More</a:t>
            </a:r>
            <a:r>
              <a:rPr lang="et-EE" dirty="0"/>
              <a:t> </a:t>
            </a:r>
            <a:r>
              <a:rPr lang="et-EE" dirty="0" err="1"/>
              <a:t>information</a:t>
            </a:r>
            <a:r>
              <a:rPr lang="et-EE" dirty="0"/>
              <a:t>: https://www.iso.org/iso-14001-environmental-management.html</a:t>
            </a:r>
          </a:p>
          <a:p>
            <a:r>
              <a:rPr lang="et-EE" u="sng" dirty="0"/>
              <a:t>EMAS</a:t>
            </a:r>
          </a:p>
          <a:p>
            <a:r>
              <a:rPr lang="en-US" dirty="0"/>
              <a:t>The European Union released Eco-Management and Audit Scheme (EMAS) in 1995 . EMAS is stricter in the sense that while in ISO 14001, the </a:t>
            </a:r>
            <a:r>
              <a:rPr lang="en-US" dirty="0" err="1"/>
              <a:t>organisation</a:t>
            </a:r>
            <a:r>
              <a:rPr lang="en-US" dirty="0"/>
              <a:t> may seek a verification from an external certification body, EMAS system includes independent environmental verifiers that verify </a:t>
            </a:r>
            <a:r>
              <a:rPr lang="en-US" dirty="0" err="1"/>
              <a:t>organisations’</a:t>
            </a:r>
            <a:r>
              <a:rPr lang="en-US" dirty="0"/>
              <a:t> improvement of environmental performance. Validated environmental statement has to be made publicly available and only then the </a:t>
            </a:r>
            <a:r>
              <a:rPr lang="en-US" dirty="0" err="1"/>
              <a:t>organisation</a:t>
            </a:r>
            <a:r>
              <a:rPr lang="en-US" dirty="0"/>
              <a:t> is listed in the EMAS Register and has the right to use the EMAS logo. </a:t>
            </a:r>
            <a:r>
              <a:rPr lang="et-EE" dirty="0" err="1"/>
              <a:t>More</a:t>
            </a:r>
            <a:r>
              <a:rPr lang="et-EE" dirty="0"/>
              <a:t> </a:t>
            </a:r>
            <a:r>
              <a:rPr lang="et-EE" dirty="0" err="1"/>
              <a:t>information</a:t>
            </a:r>
            <a:r>
              <a:rPr lang="et-EE" dirty="0"/>
              <a:t>: http://ec.europa.eu/environment/emas/index_en.htm </a:t>
            </a:r>
          </a:p>
          <a:p>
            <a:pPr marL="0" indent="0">
              <a:buNone/>
            </a:pPr>
            <a:endParaRPr lang="en-GB" u="sng" dirty="0"/>
          </a:p>
          <a:p>
            <a:endParaRPr lang="et-EE" dirty="0"/>
          </a:p>
        </p:txBody>
      </p:sp>
      <p:sp>
        <p:nvSpPr>
          <p:cNvPr id="4" name="Slide Number Placeholder 3"/>
          <p:cNvSpPr>
            <a:spLocks noGrp="1"/>
          </p:cNvSpPr>
          <p:nvPr>
            <p:ph type="sldNum" sz="quarter" idx="5"/>
          </p:nvPr>
        </p:nvSpPr>
        <p:spPr/>
        <p:txBody>
          <a:bodyPr/>
          <a:lstStyle/>
          <a:p>
            <a:fld id="{64C400EA-9D86-40C5-94C4-6481E884502C}" type="slidenum">
              <a:rPr lang="et-EE" smtClean="0"/>
              <a:t>8</a:t>
            </a:fld>
            <a:endParaRPr lang="et-EE"/>
          </a:p>
        </p:txBody>
      </p:sp>
    </p:spTree>
    <p:extLst>
      <p:ext uri="{BB962C8B-B14F-4D97-AF65-F5344CB8AC3E}">
        <p14:creationId xmlns:p14="http://schemas.microsoft.com/office/powerpoint/2010/main" val="2415503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a:t>PDCA </a:t>
            </a:r>
            <a:r>
              <a:rPr lang="en-US" dirty="0"/>
              <a:t>(plan–do–check–act or plan–do–check–adjust) is an iterative four-step management method used for the control and continual improvement of processes and products. It is also known as Deming circle/cycle/wheel which was originally used by businesses to improve constantly their system of production and service for better quality and productivity, and thus constantly decreasing costs. PDCA cycle is used in most management systems (</a:t>
            </a:r>
            <a:r>
              <a:rPr lang="en-US" dirty="0" err="1"/>
              <a:t>e.g</a:t>
            </a:r>
            <a:r>
              <a:rPr lang="en-US" dirty="0"/>
              <a:t> ISO 14001, ISO 9001, EMAS,</a:t>
            </a:r>
            <a:r>
              <a:rPr lang="et-EE" dirty="0"/>
              <a:t> </a:t>
            </a:r>
            <a:r>
              <a:rPr lang="en-US" dirty="0"/>
              <a:t>Green Office, others)</a:t>
            </a:r>
            <a:endParaRPr lang="et-EE" dirty="0"/>
          </a:p>
          <a:p>
            <a:endParaRPr lang="et-EE" dirty="0"/>
          </a:p>
          <a:p>
            <a:endParaRPr lang="et-EE" dirty="0"/>
          </a:p>
        </p:txBody>
      </p:sp>
      <p:sp>
        <p:nvSpPr>
          <p:cNvPr id="4" name="Slide Number Placeholder 3"/>
          <p:cNvSpPr>
            <a:spLocks noGrp="1"/>
          </p:cNvSpPr>
          <p:nvPr>
            <p:ph type="sldNum" sz="quarter" idx="5"/>
          </p:nvPr>
        </p:nvSpPr>
        <p:spPr/>
        <p:txBody>
          <a:bodyPr/>
          <a:lstStyle/>
          <a:p>
            <a:fld id="{64C400EA-9D86-40C5-94C4-6481E884502C}" type="slidenum">
              <a:rPr lang="et-EE" smtClean="0"/>
              <a:t>9</a:t>
            </a:fld>
            <a:endParaRPr lang="et-EE"/>
          </a:p>
        </p:txBody>
      </p:sp>
    </p:spTree>
    <p:extLst>
      <p:ext uri="{BB962C8B-B14F-4D97-AF65-F5344CB8AC3E}">
        <p14:creationId xmlns:p14="http://schemas.microsoft.com/office/powerpoint/2010/main" val="23723510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a:t>INTOSAI WGEA mini-</a:t>
            </a:r>
            <a:r>
              <a:rPr lang="et-EE" dirty="0" err="1"/>
              <a:t>survey</a:t>
            </a:r>
            <a:r>
              <a:rPr lang="et-EE" dirty="0"/>
              <a:t> </a:t>
            </a:r>
            <a:r>
              <a:rPr lang="et-EE" dirty="0" err="1"/>
              <a:t>results</a:t>
            </a:r>
            <a:r>
              <a:rPr lang="et-EE" dirty="0"/>
              <a:t>. 44 </a:t>
            </a:r>
            <a:r>
              <a:rPr lang="et-EE" dirty="0" err="1"/>
              <a:t>replies</a:t>
            </a:r>
            <a:r>
              <a:rPr lang="et-EE" dirty="0"/>
              <a:t>.</a:t>
            </a:r>
          </a:p>
          <a:p>
            <a:r>
              <a:rPr lang="en-US" dirty="0"/>
              <a:t>14 SAI out of 44 have commitment form management level for greening their offices, 12 have appointed a responsible person and 9 do have an action plan for greening the office.</a:t>
            </a:r>
          </a:p>
          <a:p>
            <a:r>
              <a:rPr lang="en-US" dirty="0"/>
              <a:t>25 SAIs said that they haven't implemented green principles systematically, but they would like to do that (12) or they have done some greening activities (14)</a:t>
            </a:r>
          </a:p>
          <a:p>
            <a:endParaRPr lang="et-EE" dirty="0"/>
          </a:p>
          <a:p>
            <a:r>
              <a:rPr lang="en-US" dirty="0"/>
              <a:t>Half of the SAIs (22) mentioned that they would be interested in face-to-face training, but 5 of them would prefer an e-learning course. In addition 6 SAIs would be </a:t>
            </a:r>
            <a:r>
              <a:rPr lang="en-US" dirty="0" err="1"/>
              <a:t>interestein</a:t>
            </a:r>
            <a:r>
              <a:rPr lang="en-US" dirty="0"/>
              <a:t> in face-to-face training if it would take place during the RWGEA events.</a:t>
            </a:r>
            <a:endParaRPr lang="et-EE" dirty="0"/>
          </a:p>
        </p:txBody>
      </p:sp>
      <p:sp>
        <p:nvSpPr>
          <p:cNvPr id="4" name="Slide Number Placeholder 3"/>
          <p:cNvSpPr>
            <a:spLocks noGrp="1"/>
          </p:cNvSpPr>
          <p:nvPr>
            <p:ph type="sldNum" sz="quarter" idx="5"/>
          </p:nvPr>
        </p:nvSpPr>
        <p:spPr/>
        <p:txBody>
          <a:bodyPr/>
          <a:lstStyle/>
          <a:p>
            <a:fld id="{64C400EA-9D86-40C5-94C4-6481E884502C}" type="slidenum">
              <a:rPr lang="et-EE" smtClean="0"/>
              <a:t>11</a:t>
            </a:fld>
            <a:endParaRPr lang="et-EE"/>
          </a:p>
        </p:txBody>
      </p:sp>
    </p:spTree>
    <p:extLst>
      <p:ext uri="{BB962C8B-B14F-4D97-AF65-F5344CB8AC3E}">
        <p14:creationId xmlns:p14="http://schemas.microsoft.com/office/powerpoint/2010/main" val="38410127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err="1"/>
              <a:t>Open</a:t>
            </a:r>
            <a:r>
              <a:rPr lang="et-EE" dirty="0"/>
              <a:t> </a:t>
            </a:r>
            <a:r>
              <a:rPr lang="et-EE" dirty="0" err="1"/>
              <a:t>question</a:t>
            </a:r>
            <a:r>
              <a:rPr lang="et-EE" dirty="0"/>
              <a:t> </a:t>
            </a:r>
            <a:r>
              <a:rPr lang="et-EE" dirty="0" err="1"/>
              <a:t>to</a:t>
            </a:r>
            <a:r>
              <a:rPr lang="et-EE" dirty="0"/>
              <a:t> </a:t>
            </a:r>
            <a:r>
              <a:rPr lang="et-EE" dirty="0" err="1"/>
              <a:t>the</a:t>
            </a:r>
            <a:r>
              <a:rPr lang="et-EE" dirty="0"/>
              <a:t> </a:t>
            </a:r>
            <a:r>
              <a:rPr lang="et-EE" dirty="0" err="1"/>
              <a:t>audience</a:t>
            </a:r>
            <a:r>
              <a:rPr lang="et-EE" dirty="0"/>
              <a:t>. </a:t>
            </a:r>
            <a:r>
              <a:rPr lang="et-EE" dirty="0" err="1"/>
              <a:t>Participants</a:t>
            </a:r>
            <a:r>
              <a:rPr lang="et-EE" dirty="0"/>
              <a:t> are </a:t>
            </a:r>
            <a:r>
              <a:rPr lang="et-EE" dirty="0" err="1"/>
              <a:t>asked</a:t>
            </a:r>
            <a:r>
              <a:rPr lang="et-EE" dirty="0"/>
              <a:t> </a:t>
            </a:r>
            <a:r>
              <a:rPr lang="et-EE" dirty="0" err="1"/>
              <a:t>to</a:t>
            </a:r>
            <a:r>
              <a:rPr lang="et-EE" dirty="0"/>
              <a:t> </a:t>
            </a:r>
            <a:r>
              <a:rPr lang="et-EE" dirty="0" err="1"/>
              <a:t>name</a:t>
            </a:r>
            <a:r>
              <a:rPr lang="et-EE" dirty="0"/>
              <a:t> </a:t>
            </a:r>
            <a:r>
              <a:rPr lang="et-EE" dirty="0" err="1"/>
              <a:t>the</a:t>
            </a:r>
            <a:r>
              <a:rPr lang="et-EE" dirty="0"/>
              <a:t> </a:t>
            </a:r>
            <a:r>
              <a:rPr lang="et-EE" dirty="0" err="1"/>
              <a:t>challenges</a:t>
            </a:r>
            <a:r>
              <a:rPr lang="et-EE" dirty="0"/>
              <a:t> and </a:t>
            </a:r>
            <a:r>
              <a:rPr lang="et-EE" dirty="0" err="1"/>
              <a:t>it</a:t>
            </a:r>
            <a:r>
              <a:rPr lang="et-EE" dirty="0"/>
              <a:t> </a:t>
            </a:r>
            <a:r>
              <a:rPr lang="et-EE" dirty="0" err="1"/>
              <a:t>will</a:t>
            </a:r>
            <a:r>
              <a:rPr lang="et-EE" dirty="0"/>
              <a:t> </a:t>
            </a:r>
            <a:r>
              <a:rPr lang="et-EE" dirty="0" err="1"/>
              <a:t>be</a:t>
            </a:r>
            <a:r>
              <a:rPr lang="et-EE" dirty="0"/>
              <a:t> </a:t>
            </a:r>
            <a:r>
              <a:rPr lang="et-EE" dirty="0" err="1"/>
              <a:t>written</a:t>
            </a:r>
            <a:r>
              <a:rPr lang="et-EE" dirty="0"/>
              <a:t> </a:t>
            </a:r>
            <a:r>
              <a:rPr lang="et-EE" dirty="0" err="1"/>
              <a:t>down</a:t>
            </a:r>
            <a:r>
              <a:rPr lang="et-EE" dirty="0"/>
              <a:t> on </a:t>
            </a:r>
            <a:r>
              <a:rPr lang="et-EE" dirty="0" err="1"/>
              <a:t>the</a:t>
            </a:r>
            <a:r>
              <a:rPr lang="et-EE" dirty="0"/>
              <a:t> </a:t>
            </a:r>
            <a:r>
              <a:rPr lang="et-EE" dirty="0" err="1"/>
              <a:t>flip-chart</a:t>
            </a:r>
            <a:r>
              <a:rPr lang="et-EE" dirty="0"/>
              <a:t>.</a:t>
            </a:r>
          </a:p>
        </p:txBody>
      </p:sp>
      <p:sp>
        <p:nvSpPr>
          <p:cNvPr id="4" name="Slide Number Placeholder 3"/>
          <p:cNvSpPr>
            <a:spLocks noGrp="1"/>
          </p:cNvSpPr>
          <p:nvPr>
            <p:ph type="sldNum" sz="quarter" idx="5"/>
          </p:nvPr>
        </p:nvSpPr>
        <p:spPr/>
        <p:txBody>
          <a:bodyPr/>
          <a:lstStyle/>
          <a:p>
            <a:fld id="{64C400EA-9D86-40C5-94C4-6481E884502C}" type="slidenum">
              <a:rPr lang="et-EE" smtClean="0"/>
              <a:t>12</a:t>
            </a:fld>
            <a:endParaRPr lang="et-EE"/>
          </a:p>
        </p:txBody>
      </p:sp>
    </p:spTree>
    <p:extLst>
      <p:ext uri="{BB962C8B-B14F-4D97-AF65-F5344CB8AC3E}">
        <p14:creationId xmlns:p14="http://schemas.microsoft.com/office/powerpoint/2010/main" val="336299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2769C-3536-4B71-A1C3-0FC13D034AA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t-EE"/>
          </a:p>
        </p:txBody>
      </p:sp>
      <p:sp>
        <p:nvSpPr>
          <p:cNvPr id="3" name="Subtitle 2">
            <a:extLst>
              <a:ext uri="{FF2B5EF4-FFF2-40B4-BE49-F238E27FC236}">
                <a16:creationId xmlns:a16="http://schemas.microsoft.com/office/drawing/2014/main" id="{E7D7EE66-7EBA-412B-B2CD-3643CAB867C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t-EE"/>
          </a:p>
        </p:txBody>
      </p:sp>
      <p:sp>
        <p:nvSpPr>
          <p:cNvPr id="4" name="Date Placeholder 3">
            <a:extLst>
              <a:ext uri="{FF2B5EF4-FFF2-40B4-BE49-F238E27FC236}">
                <a16:creationId xmlns:a16="http://schemas.microsoft.com/office/drawing/2014/main" id="{5ACEA5DA-9D7D-4588-B6D5-5EDC9B84BB39}"/>
              </a:ext>
            </a:extLst>
          </p:cNvPr>
          <p:cNvSpPr>
            <a:spLocks noGrp="1"/>
          </p:cNvSpPr>
          <p:nvPr>
            <p:ph type="dt" sz="half" idx="10"/>
          </p:nvPr>
        </p:nvSpPr>
        <p:spPr/>
        <p:txBody>
          <a:bodyPr/>
          <a:lstStyle/>
          <a:p>
            <a:fld id="{257B0E28-A96B-48C5-8DB2-323FF90DD42E}" type="datetime1">
              <a:rPr lang="et-EE" smtClean="0"/>
              <a:t>04.08.2019</a:t>
            </a:fld>
            <a:endParaRPr lang="et-EE"/>
          </a:p>
        </p:txBody>
      </p:sp>
      <p:sp>
        <p:nvSpPr>
          <p:cNvPr id="5" name="Footer Placeholder 4">
            <a:extLst>
              <a:ext uri="{FF2B5EF4-FFF2-40B4-BE49-F238E27FC236}">
                <a16:creationId xmlns:a16="http://schemas.microsoft.com/office/drawing/2014/main" id="{99122B12-044C-443E-AC77-E3D08B525A81}"/>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6" name="Slide Number Placeholder 5">
            <a:extLst>
              <a:ext uri="{FF2B5EF4-FFF2-40B4-BE49-F238E27FC236}">
                <a16:creationId xmlns:a16="http://schemas.microsoft.com/office/drawing/2014/main" id="{5AB0946E-D8FB-4A79-AFCF-E08765FE8C1A}"/>
              </a:ext>
            </a:extLst>
          </p:cNvPr>
          <p:cNvSpPr>
            <a:spLocks noGrp="1"/>
          </p:cNvSpPr>
          <p:nvPr>
            <p:ph type="sldNum" sz="quarter" idx="12"/>
          </p:nvPr>
        </p:nvSpPr>
        <p:spPr/>
        <p:txBody>
          <a:bodyPr/>
          <a:lstStyle/>
          <a:p>
            <a:fld id="{265AEBC9-8C88-492D-AD31-E52AF7BEBFCC}" type="slidenum">
              <a:rPr lang="et-EE" smtClean="0"/>
              <a:t>‹#›</a:t>
            </a:fld>
            <a:endParaRPr lang="et-EE"/>
          </a:p>
        </p:txBody>
      </p:sp>
    </p:spTree>
    <p:extLst>
      <p:ext uri="{BB962C8B-B14F-4D97-AF65-F5344CB8AC3E}">
        <p14:creationId xmlns:p14="http://schemas.microsoft.com/office/powerpoint/2010/main" val="3381303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C3419-9241-45AB-B196-D3B5D6411757}"/>
              </a:ext>
            </a:extLst>
          </p:cNvPr>
          <p:cNvSpPr>
            <a:spLocks noGrp="1"/>
          </p:cNvSpPr>
          <p:nvPr>
            <p:ph type="title"/>
          </p:nvPr>
        </p:nvSpPr>
        <p:spPr/>
        <p:txBody>
          <a:bodyPr/>
          <a:lstStyle/>
          <a:p>
            <a:r>
              <a:rPr lang="en-US"/>
              <a:t>Click to edit Master title style</a:t>
            </a:r>
            <a:endParaRPr lang="et-EE"/>
          </a:p>
        </p:txBody>
      </p:sp>
      <p:sp>
        <p:nvSpPr>
          <p:cNvPr id="3" name="Vertical Text Placeholder 2">
            <a:extLst>
              <a:ext uri="{FF2B5EF4-FFF2-40B4-BE49-F238E27FC236}">
                <a16:creationId xmlns:a16="http://schemas.microsoft.com/office/drawing/2014/main" id="{4EE6A2ED-9B5A-4B6E-A47D-9F52F0349A4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4" name="Date Placeholder 3">
            <a:extLst>
              <a:ext uri="{FF2B5EF4-FFF2-40B4-BE49-F238E27FC236}">
                <a16:creationId xmlns:a16="http://schemas.microsoft.com/office/drawing/2014/main" id="{4E40FABD-5E28-47F6-94A8-D96CDD7C64BC}"/>
              </a:ext>
            </a:extLst>
          </p:cNvPr>
          <p:cNvSpPr>
            <a:spLocks noGrp="1"/>
          </p:cNvSpPr>
          <p:nvPr>
            <p:ph type="dt" sz="half" idx="10"/>
          </p:nvPr>
        </p:nvSpPr>
        <p:spPr/>
        <p:txBody>
          <a:bodyPr/>
          <a:lstStyle/>
          <a:p>
            <a:fld id="{9A7A1EC4-D24C-4970-8E2D-F6FD2FCF89B9}" type="datetime1">
              <a:rPr lang="et-EE" smtClean="0"/>
              <a:t>04.08.2019</a:t>
            </a:fld>
            <a:endParaRPr lang="et-EE"/>
          </a:p>
        </p:txBody>
      </p:sp>
      <p:sp>
        <p:nvSpPr>
          <p:cNvPr id="5" name="Footer Placeholder 4">
            <a:extLst>
              <a:ext uri="{FF2B5EF4-FFF2-40B4-BE49-F238E27FC236}">
                <a16:creationId xmlns:a16="http://schemas.microsoft.com/office/drawing/2014/main" id="{784EC55D-5E07-41C6-B184-62F2D5372313}"/>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6" name="Slide Number Placeholder 5">
            <a:extLst>
              <a:ext uri="{FF2B5EF4-FFF2-40B4-BE49-F238E27FC236}">
                <a16:creationId xmlns:a16="http://schemas.microsoft.com/office/drawing/2014/main" id="{3A669E62-3756-4874-AE20-00DD98CA5A48}"/>
              </a:ext>
            </a:extLst>
          </p:cNvPr>
          <p:cNvSpPr>
            <a:spLocks noGrp="1"/>
          </p:cNvSpPr>
          <p:nvPr>
            <p:ph type="sldNum" sz="quarter" idx="12"/>
          </p:nvPr>
        </p:nvSpPr>
        <p:spPr/>
        <p:txBody>
          <a:bodyPr/>
          <a:lstStyle/>
          <a:p>
            <a:fld id="{265AEBC9-8C88-492D-AD31-E52AF7BEBFCC}" type="slidenum">
              <a:rPr lang="et-EE" smtClean="0"/>
              <a:t>‹#›</a:t>
            </a:fld>
            <a:endParaRPr lang="et-EE"/>
          </a:p>
        </p:txBody>
      </p:sp>
    </p:spTree>
    <p:extLst>
      <p:ext uri="{BB962C8B-B14F-4D97-AF65-F5344CB8AC3E}">
        <p14:creationId xmlns:p14="http://schemas.microsoft.com/office/powerpoint/2010/main" val="17862273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0991032-C308-4160-B731-6A69FC6CA77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t-EE"/>
          </a:p>
        </p:txBody>
      </p:sp>
      <p:sp>
        <p:nvSpPr>
          <p:cNvPr id="3" name="Vertical Text Placeholder 2">
            <a:extLst>
              <a:ext uri="{FF2B5EF4-FFF2-40B4-BE49-F238E27FC236}">
                <a16:creationId xmlns:a16="http://schemas.microsoft.com/office/drawing/2014/main" id="{7751470E-F177-4445-8EE8-51EBD073B5D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4" name="Date Placeholder 3">
            <a:extLst>
              <a:ext uri="{FF2B5EF4-FFF2-40B4-BE49-F238E27FC236}">
                <a16:creationId xmlns:a16="http://schemas.microsoft.com/office/drawing/2014/main" id="{65911682-E2EC-4EE4-84B1-57845E912A72}"/>
              </a:ext>
            </a:extLst>
          </p:cNvPr>
          <p:cNvSpPr>
            <a:spLocks noGrp="1"/>
          </p:cNvSpPr>
          <p:nvPr>
            <p:ph type="dt" sz="half" idx="10"/>
          </p:nvPr>
        </p:nvSpPr>
        <p:spPr/>
        <p:txBody>
          <a:bodyPr/>
          <a:lstStyle/>
          <a:p>
            <a:fld id="{F0016233-17F9-402A-B986-0CD577F13680}" type="datetime1">
              <a:rPr lang="et-EE" smtClean="0"/>
              <a:t>04.08.2019</a:t>
            </a:fld>
            <a:endParaRPr lang="et-EE"/>
          </a:p>
        </p:txBody>
      </p:sp>
      <p:sp>
        <p:nvSpPr>
          <p:cNvPr id="5" name="Footer Placeholder 4">
            <a:extLst>
              <a:ext uri="{FF2B5EF4-FFF2-40B4-BE49-F238E27FC236}">
                <a16:creationId xmlns:a16="http://schemas.microsoft.com/office/drawing/2014/main" id="{B712818B-D562-4CE7-A1B2-21ACF7071C1E}"/>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6" name="Slide Number Placeholder 5">
            <a:extLst>
              <a:ext uri="{FF2B5EF4-FFF2-40B4-BE49-F238E27FC236}">
                <a16:creationId xmlns:a16="http://schemas.microsoft.com/office/drawing/2014/main" id="{991033A3-A226-4986-BD4C-DCABAB90161F}"/>
              </a:ext>
            </a:extLst>
          </p:cNvPr>
          <p:cNvSpPr>
            <a:spLocks noGrp="1"/>
          </p:cNvSpPr>
          <p:nvPr>
            <p:ph type="sldNum" sz="quarter" idx="12"/>
          </p:nvPr>
        </p:nvSpPr>
        <p:spPr/>
        <p:txBody>
          <a:bodyPr/>
          <a:lstStyle/>
          <a:p>
            <a:fld id="{265AEBC9-8C88-492D-AD31-E52AF7BEBFCC}" type="slidenum">
              <a:rPr lang="et-EE" smtClean="0"/>
              <a:t>‹#›</a:t>
            </a:fld>
            <a:endParaRPr lang="et-EE"/>
          </a:p>
        </p:txBody>
      </p:sp>
    </p:spTree>
    <p:extLst>
      <p:ext uri="{BB962C8B-B14F-4D97-AF65-F5344CB8AC3E}">
        <p14:creationId xmlns:p14="http://schemas.microsoft.com/office/powerpoint/2010/main" val="5384411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8AC7FA-FACF-4B6F-B029-7DAC644AB242}"/>
              </a:ext>
            </a:extLst>
          </p:cNvPr>
          <p:cNvSpPr>
            <a:spLocks noGrp="1"/>
          </p:cNvSpPr>
          <p:nvPr>
            <p:ph type="title"/>
          </p:nvPr>
        </p:nvSpPr>
        <p:spPr/>
        <p:txBody>
          <a:bodyPr/>
          <a:lstStyle/>
          <a:p>
            <a:r>
              <a:rPr lang="en-US"/>
              <a:t>Click to edit Master title style</a:t>
            </a:r>
            <a:endParaRPr lang="et-EE"/>
          </a:p>
        </p:txBody>
      </p:sp>
      <p:sp>
        <p:nvSpPr>
          <p:cNvPr id="3" name="Content Placeholder 2">
            <a:extLst>
              <a:ext uri="{FF2B5EF4-FFF2-40B4-BE49-F238E27FC236}">
                <a16:creationId xmlns:a16="http://schemas.microsoft.com/office/drawing/2014/main" id="{1238A197-3482-4F28-8C27-9F75EE65AC2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4" name="Date Placeholder 3">
            <a:extLst>
              <a:ext uri="{FF2B5EF4-FFF2-40B4-BE49-F238E27FC236}">
                <a16:creationId xmlns:a16="http://schemas.microsoft.com/office/drawing/2014/main" id="{5411133F-6613-4E01-9DA3-4DA9011A2567}"/>
              </a:ext>
            </a:extLst>
          </p:cNvPr>
          <p:cNvSpPr>
            <a:spLocks noGrp="1"/>
          </p:cNvSpPr>
          <p:nvPr>
            <p:ph type="dt" sz="half" idx="10"/>
          </p:nvPr>
        </p:nvSpPr>
        <p:spPr/>
        <p:txBody>
          <a:bodyPr/>
          <a:lstStyle/>
          <a:p>
            <a:fld id="{E06DB2D0-6A30-407C-9E6C-942E12BAE88F}" type="datetime1">
              <a:rPr lang="et-EE" smtClean="0"/>
              <a:t>04.08.2019</a:t>
            </a:fld>
            <a:endParaRPr lang="et-EE"/>
          </a:p>
        </p:txBody>
      </p:sp>
      <p:sp>
        <p:nvSpPr>
          <p:cNvPr id="5" name="Footer Placeholder 4">
            <a:extLst>
              <a:ext uri="{FF2B5EF4-FFF2-40B4-BE49-F238E27FC236}">
                <a16:creationId xmlns:a16="http://schemas.microsoft.com/office/drawing/2014/main" id="{ECAA66B6-B880-49E3-BB62-F83AAC13133F}"/>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6" name="Slide Number Placeholder 5">
            <a:extLst>
              <a:ext uri="{FF2B5EF4-FFF2-40B4-BE49-F238E27FC236}">
                <a16:creationId xmlns:a16="http://schemas.microsoft.com/office/drawing/2014/main" id="{AE1E3FAD-0058-449F-8E75-4D7F0C2F8FB5}"/>
              </a:ext>
            </a:extLst>
          </p:cNvPr>
          <p:cNvSpPr>
            <a:spLocks noGrp="1"/>
          </p:cNvSpPr>
          <p:nvPr>
            <p:ph type="sldNum" sz="quarter" idx="12"/>
          </p:nvPr>
        </p:nvSpPr>
        <p:spPr/>
        <p:txBody>
          <a:bodyPr/>
          <a:lstStyle/>
          <a:p>
            <a:fld id="{265AEBC9-8C88-492D-AD31-E52AF7BEBFCC}" type="slidenum">
              <a:rPr lang="et-EE" smtClean="0"/>
              <a:t>‹#›</a:t>
            </a:fld>
            <a:endParaRPr lang="et-EE"/>
          </a:p>
        </p:txBody>
      </p:sp>
    </p:spTree>
    <p:extLst>
      <p:ext uri="{BB962C8B-B14F-4D97-AF65-F5344CB8AC3E}">
        <p14:creationId xmlns:p14="http://schemas.microsoft.com/office/powerpoint/2010/main" val="3580022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F0DE7-81A5-4F0D-A407-7B1F7F76A6F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t-EE"/>
          </a:p>
        </p:txBody>
      </p:sp>
      <p:sp>
        <p:nvSpPr>
          <p:cNvPr id="3" name="Text Placeholder 2">
            <a:extLst>
              <a:ext uri="{FF2B5EF4-FFF2-40B4-BE49-F238E27FC236}">
                <a16:creationId xmlns:a16="http://schemas.microsoft.com/office/drawing/2014/main" id="{9D408203-087E-48AD-87A1-7B251E148E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7EFF73C-BF69-4E5F-AC66-40356348D408}"/>
              </a:ext>
            </a:extLst>
          </p:cNvPr>
          <p:cNvSpPr>
            <a:spLocks noGrp="1"/>
          </p:cNvSpPr>
          <p:nvPr>
            <p:ph type="dt" sz="half" idx="10"/>
          </p:nvPr>
        </p:nvSpPr>
        <p:spPr/>
        <p:txBody>
          <a:bodyPr/>
          <a:lstStyle/>
          <a:p>
            <a:fld id="{F8B3B0A9-06A1-4EB8-9E9A-706159B67744}" type="datetime1">
              <a:rPr lang="et-EE" smtClean="0"/>
              <a:t>04.08.2019</a:t>
            </a:fld>
            <a:endParaRPr lang="et-EE"/>
          </a:p>
        </p:txBody>
      </p:sp>
      <p:sp>
        <p:nvSpPr>
          <p:cNvPr id="5" name="Footer Placeholder 4">
            <a:extLst>
              <a:ext uri="{FF2B5EF4-FFF2-40B4-BE49-F238E27FC236}">
                <a16:creationId xmlns:a16="http://schemas.microsoft.com/office/drawing/2014/main" id="{76553DB8-3EFD-4A23-B1BB-36F1E557AF5B}"/>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6" name="Slide Number Placeholder 5">
            <a:extLst>
              <a:ext uri="{FF2B5EF4-FFF2-40B4-BE49-F238E27FC236}">
                <a16:creationId xmlns:a16="http://schemas.microsoft.com/office/drawing/2014/main" id="{72A93391-2EED-4522-ADAE-B8AA762975DA}"/>
              </a:ext>
            </a:extLst>
          </p:cNvPr>
          <p:cNvSpPr>
            <a:spLocks noGrp="1"/>
          </p:cNvSpPr>
          <p:nvPr>
            <p:ph type="sldNum" sz="quarter" idx="12"/>
          </p:nvPr>
        </p:nvSpPr>
        <p:spPr/>
        <p:txBody>
          <a:bodyPr/>
          <a:lstStyle/>
          <a:p>
            <a:fld id="{265AEBC9-8C88-492D-AD31-E52AF7BEBFCC}" type="slidenum">
              <a:rPr lang="et-EE" smtClean="0"/>
              <a:t>‹#›</a:t>
            </a:fld>
            <a:endParaRPr lang="et-EE"/>
          </a:p>
        </p:txBody>
      </p:sp>
    </p:spTree>
    <p:extLst>
      <p:ext uri="{BB962C8B-B14F-4D97-AF65-F5344CB8AC3E}">
        <p14:creationId xmlns:p14="http://schemas.microsoft.com/office/powerpoint/2010/main" val="3988312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F4793-092D-47D9-8492-0D4A63BCCCA1}"/>
              </a:ext>
            </a:extLst>
          </p:cNvPr>
          <p:cNvSpPr>
            <a:spLocks noGrp="1"/>
          </p:cNvSpPr>
          <p:nvPr>
            <p:ph type="title"/>
          </p:nvPr>
        </p:nvSpPr>
        <p:spPr/>
        <p:txBody>
          <a:bodyPr/>
          <a:lstStyle/>
          <a:p>
            <a:r>
              <a:rPr lang="en-US"/>
              <a:t>Click to edit Master title style</a:t>
            </a:r>
            <a:endParaRPr lang="et-EE"/>
          </a:p>
        </p:txBody>
      </p:sp>
      <p:sp>
        <p:nvSpPr>
          <p:cNvPr id="3" name="Content Placeholder 2">
            <a:extLst>
              <a:ext uri="{FF2B5EF4-FFF2-40B4-BE49-F238E27FC236}">
                <a16:creationId xmlns:a16="http://schemas.microsoft.com/office/drawing/2014/main" id="{D2275282-F8F4-4D20-A0E2-657ED08E523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4" name="Content Placeholder 3">
            <a:extLst>
              <a:ext uri="{FF2B5EF4-FFF2-40B4-BE49-F238E27FC236}">
                <a16:creationId xmlns:a16="http://schemas.microsoft.com/office/drawing/2014/main" id="{1517E731-693B-4086-ACB4-6617587ABDF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5" name="Date Placeholder 4">
            <a:extLst>
              <a:ext uri="{FF2B5EF4-FFF2-40B4-BE49-F238E27FC236}">
                <a16:creationId xmlns:a16="http://schemas.microsoft.com/office/drawing/2014/main" id="{A60C8447-E4FB-4F95-ACCA-F292E157AC4C}"/>
              </a:ext>
            </a:extLst>
          </p:cNvPr>
          <p:cNvSpPr>
            <a:spLocks noGrp="1"/>
          </p:cNvSpPr>
          <p:nvPr>
            <p:ph type="dt" sz="half" idx="10"/>
          </p:nvPr>
        </p:nvSpPr>
        <p:spPr/>
        <p:txBody>
          <a:bodyPr/>
          <a:lstStyle/>
          <a:p>
            <a:fld id="{C934F1D2-85C7-4784-95D4-F1273BC1534E}" type="datetime1">
              <a:rPr lang="et-EE" smtClean="0"/>
              <a:t>04.08.2019</a:t>
            </a:fld>
            <a:endParaRPr lang="et-EE"/>
          </a:p>
        </p:txBody>
      </p:sp>
      <p:sp>
        <p:nvSpPr>
          <p:cNvPr id="6" name="Footer Placeholder 5">
            <a:extLst>
              <a:ext uri="{FF2B5EF4-FFF2-40B4-BE49-F238E27FC236}">
                <a16:creationId xmlns:a16="http://schemas.microsoft.com/office/drawing/2014/main" id="{979AC8D1-4871-412A-B20D-10CD24A33657}"/>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7" name="Slide Number Placeholder 6">
            <a:extLst>
              <a:ext uri="{FF2B5EF4-FFF2-40B4-BE49-F238E27FC236}">
                <a16:creationId xmlns:a16="http://schemas.microsoft.com/office/drawing/2014/main" id="{F042EAF8-FE20-4536-B0AB-6A3BE725A494}"/>
              </a:ext>
            </a:extLst>
          </p:cNvPr>
          <p:cNvSpPr>
            <a:spLocks noGrp="1"/>
          </p:cNvSpPr>
          <p:nvPr>
            <p:ph type="sldNum" sz="quarter" idx="12"/>
          </p:nvPr>
        </p:nvSpPr>
        <p:spPr/>
        <p:txBody>
          <a:bodyPr/>
          <a:lstStyle/>
          <a:p>
            <a:fld id="{265AEBC9-8C88-492D-AD31-E52AF7BEBFCC}" type="slidenum">
              <a:rPr lang="et-EE" smtClean="0"/>
              <a:t>‹#›</a:t>
            </a:fld>
            <a:endParaRPr lang="et-EE"/>
          </a:p>
        </p:txBody>
      </p:sp>
    </p:spTree>
    <p:extLst>
      <p:ext uri="{BB962C8B-B14F-4D97-AF65-F5344CB8AC3E}">
        <p14:creationId xmlns:p14="http://schemas.microsoft.com/office/powerpoint/2010/main" val="15066844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3015B-73FF-47B6-BD60-78B26D84C553}"/>
              </a:ext>
            </a:extLst>
          </p:cNvPr>
          <p:cNvSpPr>
            <a:spLocks noGrp="1"/>
          </p:cNvSpPr>
          <p:nvPr>
            <p:ph type="title"/>
          </p:nvPr>
        </p:nvSpPr>
        <p:spPr>
          <a:xfrm>
            <a:off x="839788" y="365125"/>
            <a:ext cx="10515600" cy="1325563"/>
          </a:xfrm>
        </p:spPr>
        <p:txBody>
          <a:bodyPr/>
          <a:lstStyle/>
          <a:p>
            <a:r>
              <a:rPr lang="en-US"/>
              <a:t>Click to edit Master title style</a:t>
            </a:r>
            <a:endParaRPr lang="et-EE"/>
          </a:p>
        </p:txBody>
      </p:sp>
      <p:sp>
        <p:nvSpPr>
          <p:cNvPr id="3" name="Text Placeholder 2">
            <a:extLst>
              <a:ext uri="{FF2B5EF4-FFF2-40B4-BE49-F238E27FC236}">
                <a16:creationId xmlns:a16="http://schemas.microsoft.com/office/drawing/2014/main" id="{F8121669-5E68-4F94-AB1B-F3DBA75348C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8A6F429-4EFA-4F5E-9E8C-1583057D2B2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5" name="Text Placeholder 4">
            <a:extLst>
              <a:ext uri="{FF2B5EF4-FFF2-40B4-BE49-F238E27FC236}">
                <a16:creationId xmlns:a16="http://schemas.microsoft.com/office/drawing/2014/main" id="{62988C9E-373F-4882-94F8-B0C3B7BE9A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65788A8-527C-46CE-9C90-DF0ED9F9D0C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7" name="Date Placeholder 6">
            <a:extLst>
              <a:ext uri="{FF2B5EF4-FFF2-40B4-BE49-F238E27FC236}">
                <a16:creationId xmlns:a16="http://schemas.microsoft.com/office/drawing/2014/main" id="{C6616618-4DC5-4E06-9203-7C3D4EEF656A}"/>
              </a:ext>
            </a:extLst>
          </p:cNvPr>
          <p:cNvSpPr>
            <a:spLocks noGrp="1"/>
          </p:cNvSpPr>
          <p:nvPr>
            <p:ph type="dt" sz="half" idx="10"/>
          </p:nvPr>
        </p:nvSpPr>
        <p:spPr/>
        <p:txBody>
          <a:bodyPr/>
          <a:lstStyle/>
          <a:p>
            <a:fld id="{19A850D8-2B0B-4D16-B972-E90BED309EF3}" type="datetime1">
              <a:rPr lang="et-EE" smtClean="0"/>
              <a:t>04.08.2019</a:t>
            </a:fld>
            <a:endParaRPr lang="et-EE"/>
          </a:p>
        </p:txBody>
      </p:sp>
      <p:sp>
        <p:nvSpPr>
          <p:cNvPr id="8" name="Footer Placeholder 7">
            <a:extLst>
              <a:ext uri="{FF2B5EF4-FFF2-40B4-BE49-F238E27FC236}">
                <a16:creationId xmlns:a16="http://schemas.microsoft.com/office/drawing/2014/main" id="{322705DF-C5A6-413A-A431-F72323ADEDE4}"/>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9" name="Slide Number Placeholder 8">
            <a:extLst>
              <a:ext uri="{FF2B5EF4-FFF2-40B4-BE49-F238E27FC236}">
                <a16:creationId xmlns:a16="http://schemas.microsoft.com/office/drawing/2014/main" id="{9E740ED0-E638-4CDF-90F9-39C3799F3B8E}"/>
              </a:ext>
            </a:extLst>
          </p:cNvPr>
          <p:cNvSpPr>
            <a:spLocks noGrp="1"/>
          </p:cNvSpPr>
          <p:nvPr>
            <p:ph type="sldNum" sz="quarter" idx="12"/>
          </p:nvPr>
        </p:nvSpPr>
        <p:spPr/>
        <p:txBody>
          <a:bodyPr/>
          <a:lstStyle/>
          <a:p>
            <a:fld id="{265AEBC9-8C88-492D-AD31-E52AF7BEBFCC}" type="slidenum">
              <a:rPr lang="et-EE" smtClean="0"/>
              <a:t>‹#›</a:t>
            </a:fld>
            <a:endParaRPr lang="et-EE"/>
          </a:p>
        </p:txBody>
      </p:sp>
    </p:spTree>
    <p:extLst>
      <p:ext uri="{BB962C8B-B14F-4D97-AF65-F5344CB8AC3E}">
        <p14:creationId xmlns:p14="http://schemas.microsoft.com/office/powerpoint/2010/main" val="1871622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1A168-E91B-4957-B8CF-3FCE28BDE7DC}"/>
              </a:ext>
            </a:extLst>
          </p:cNvPr>
          <p:cNvSpPr>
            <a:spLocks noGrp="1"/>
          </p:cNvSpPr>
          <p:nvPr>
            <p:ph type="title"/>
          </p:nvPr>
        </p:nvSpPr>
        <p:spPr/>
        <p:txBody>
          <a:bodyPr/>
          <a:lstStyle/>
          <a:p>
            <a:r>
              <a:rPr lang="en-US"/>
              <a:t>Click to edit Master title style</a:t>
            </a:r>
            <a:endParaRPr lang="et-EE"/>
          </a:p>
        </p:txBody>
      </p:sp>
      <p:sp>
        <p:nvSpPr>
          <p:cNvPr id="3" name="Date Placeholder 2">
            <a:extLst>
              <a:ext uri="{FF2B5EF4-FFF2-40B4-BE49-F238E27FC236}">
                <a16:creationId xmlns:a16="http://schemas.microsoft.com/office/drawing/2014/main" id="{8A374C9C-45C8-467B-8B3D-3139A3FA627D}"/>
              </a:ext>
            </a:extLst>
          </p:cNvPr>
          <p:cNvSpPr>
            <a:spLocks noGrp="1"/>
          </p:cNvSpPr>
          <p:nvPr>
            <p:ph type="dt" sz="half" idx="10"/>
          </p:nvPr>
        </p:nvSpPr>
        <p:spPr/>
        <p:txBody>
          <a:bodyPr/>
          <a:lstStyle/>
          <a:p>
            <a:fld id="{DCA8847F-2EAB-460F-88E6-28B76AC8BE15}" type="datetime1">
              <a:rPr lang="et-EE" smtClean="0"/>
              <a:t>04.08.2019</a:t>
            </a:fld>
            <a:endParaRPr lang="et-EE"/>
          </a:p>
        </p:txBody>
      </p:sp>
      <p:sp>
        <p:nvSpPr>
          <p:cNvPr id="4" name="Footer Placeholder 3">
            <a:extLst>
              <a:ext uri="{FF2B5EF4-FFF2-40B4-BE49-F238E27FC236}">
                <a16:creationId xmlns:a16="http://schemas.microsoft.com/office/drawing/2014/main" id="{D3A0914C-212C-4A61-889A-F7843447193D}"/>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5" name="Slide Number Placeholder 4">
            <a:extLst>
              <a:ext uri="{FF2B5EF4-FFF2-40B4-BE49-F238E27FC236}">
                <a16:creationId xmlns:a16="http://schemas.microsoft.com/office/drawing/2014/main" id="{012DC779-A55C-46A4-A861-43E11E52BCD6}"/>
              </a:ext>
            </a:extLst>
          </p:cNvPr>
          <p:cNvSpPr>
            <a:spLocks noGrp="1"/>
          </p:cNvSpPr>
          <p:nvPr>
            <p:ph type="sldNum" sz="quarter" idx="12"/>
          </p:nvPr>
        </p:nvSpPr>
        <p:spPr/>
        <p:txBody>
          <a:bodyPr/>
          <a:lstStyle/>
          <a:p>
            <a:fld id="{265AEBC9-8C88-492D-AD31-E52AF7BEBFCC}" type="slidenum">
              <a:rPr lang="et-EE" smtClean="0"/>
              <a:t>‹#›</a:t>
            </a:fld>
            <a:endParaRPr lang="et-EE"/>
          </a:p>
        </p:txBody>
      </p:sp>
    </p:spTree>
    <p:extLst>
      <p:ext uri="{BB962C8B-B14F-4D97-AF65-F5344CB8AC3E}">
        <p14:creationId xmlns:p14="http://schemas.microsoft.com/office/powerpoint/2010/main" val="23304141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9B3B6D9-DC55-4EDA-B55B-DBE204D9B16C}"/>
              </a:ext>
            </a:extLst>
          </p:cNvPr>
          <p:cNvSpPr>
            <a:spLocks noGrp="1"/>
          </p:cNvSpPr>
          <p:nvPr>
            <p:ph type="dt" sz="half" idx="10"/>
          </p:nvPr>
        </p:nvSpPr>
        <p:spPr/>
        <p:txBody>
          <a:bodyPr/>
          <a:lstStyle/>
          <a:p>
            <a:fld id="{98B81487-DBE1-44D5-933E-B9A0EB92CE7F}" type="datetime1">
              <a:rPr lang="et-EE" smtClean="0"/>
              <a:t>04.08.2019</a:t>
            </a:fld>
            <a:endParaRPr lang="et-EE"/>
          </a:p>
        </p:txBody>
      </p:sp>
      <p:sp>
        <p:nvSpPr>
          <p:cNvPr id="3" name="Footer Placeholder 2">
            <a:extLst>
              <a:ext uri="{FF2B5EF4-FFF2-40B4-BE49-F238E27FC236}">
                <a16:creationId xmlns:a16="http://schemas.microsoft.com/office/drawing/2014/main" id="{F9E5F911-0D0E-432A-A802-24A221ED6117}"/>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4" name="Slide Number Placeholder 3">
            <a:extLst>
              <a:ext uri="{FF2B5EF4-FFF2-40B4-BE49-F238E27FC236}">
                <a16:creationId xmlns:a16="http://schemas.microsoft.com/office/drawing/2014/main" id="{7CC3023A-89E5-4BC4-BF16-EBDAF4E1D93F}"/>
              </a:ext>
            </a:extLst>
          </p:cNvPr>
          <p:cNvSpPr>
            <a:spLocks noGrp="1"/>
          </p:cNvSpPr>
          <p:nvPr>
            <p:ph type="sldNum" sz="quarter" idx="12"/>
          </p:nvPr>
        </p:nvSpPr>
        <p:spPr/>
        <p:txBody>
          <a:bodyPr/>
          <a:lstStyle/>
          <a:p>
            <a:fld id="{265AEBC9-8C88-492D-AD31-E52AF7BEBFCC}" type="slidenum">
              <a:rPr lang="et-EE" smtClean="0"/>
              <a:t>‹#›</a:t>
            </a:fld>
            <a:endParaRPr lang="et-EE"/>
          </a:p>
        </p:txBody>
      </p:sp>
    </p:spTree>
    <p:extLst>
      <p:ext uri="{BB962C8B-B14F-4D97-AF65-F5344CB8AC3E}">
        <p14:creationId xmlns:p14="http://schemas.microsoft.com/office/powerpoint/2010/main" val="1295271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2FBC6-111A-471B-9D9E-BD44A3A7A7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t-EE"/>
          </a:p>
        </p:txBody>
      </p:sp>
      <p:sp>
        <p:nvSpPr>
          <p:cNvPr id="3" name="Content Placeholder 2">
            <a:extLst>
              <a:ext uri="{FF2B5EF4-FFF2-40B4-BE49-F238E27FC236}">
                <a16:creationId xmlns:a16="http://schemas.microsoft.com/office/drawing/2014/main" id="{52D07537-D96B-4CC0-A08E-FC47870AFA4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4" name="Text Placeholder 3">
            <a:extLst>
              <a:ext uri="{FF2B5EF4-FFF2-40B4-BE49-F238E27FC236}">
                <a16:creationId xmlns:a16="http://schemas.microsoft.com/office/drawing/2014/main" id="{6BD11FD4-F3E5-4338-900A-BC165740BF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9DD4E44-D231-4526-AA87-767F04107A58}"/>
              </a:ext>
            </a:extLst>
          </p:cNvPr>
          <p:cNvSpPr>
            <a:spLocks noGrp="1"/>
          </p:cNvSpPr>
          <p:nvPr>
            <p:ph type="dt" sz="half" idx="10"/>
          </p:nvPr>
        </p:nvSpPr>
        <p:spPr/>
        <p:txBody>
          <a:bodyPr/>
          <a:lstStyle/>
          <a:p>
            <a:fld id="{02A1FD5B-7A6F-42B4-BD05-6F6C9C0EBE3F}" type="datetime1">
              <a:rPr lang="et-EE" smtClean="0"/>
              <a:t>04.08.2019</a:t>
            </a:fld>
            <a:endParaRPr lang="et-EE"/>
          </a:p>
        </p:txBody>
      </p:sp>
      <p:sp>
        <p:nvSpPr>
          <p:cNvPr id="6" name="Footer Placeholder 5">
            <a:extLst>
              <a:ext uri="{FF2B5EF4-FFF2-40B4-BE49-F238E27FC236}">
                <a16:creationId xmlns:a16="http://schemas.microsoft.com/office/drawing/2014/main" id="{B54C1D24-EB68-4167-9590-0D4708A579E6}"/>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7" name="Slide Number Placeholder 6">
            <a:extLst>
              <a:ext uri="{FF2B5EF4-FFF2-40B4-BE49-F238E27FC236}">
                <a16:creationId xmlns:a16="http://schemas.microsoft.com/office/drawing/2014/main" id="{7BA1F184-6208-42C8-A67E-64A1B24F3AC6}"/>
              </a:ext>
            </a:extLst>
          </p:cNvPr>
          <p:cNvSpPr>
            <a:spLocks noGrp="1"/>
          </p:cNvSpPr>
          <p:nvPr>
            <p:ph type="sldNum" sz="quarter" idx="12"/>
          </p:nvPr>
        </p:nvSpPr>
        <p:spPr/>
        <p:txBody>
          <a:bodyPr/>
          <a:lstStyle/>
          <a:p>
            <a:fld id="{265AEBC9-8C88-492D-AD31-E52AF7BEBFCC}" type="slidenum">
              <a:rPr lang="et-EE" smtClean="0"/>
              <a:t>‹#›</a:t>
            </a:fld>
            <a:endParaRPr lang="et-EE"/>
          </a:p>
        </p:txBody>
      </p:sp>
    </p:spTree>
    <p:extLst>
      <p:ext uri="{BB962C8B-B14F-4D97-AF65-F5344CB8AC3E}">
        <p14:creationId xmlns:p14="http://schemas.microsoft.com/office/powerpoint/2010/main" val="2623569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BDFD37-DFD9-47ED-B21B-84A4DB4EACD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t-EE"/>
          </a:p>
        </p:txBody>
      </p:sp>
      <p:sp>
        <p:nvSpPr>
          <p:cNvPr id="3" name="Picture Placeholder 2">
            <a:extLst>
              <a:ext uri="{FF2B5EF4-FFF2-40B4-BE49-F238E27FC236}">
                <a16:creationId xmlns:a16="http://schemas.microsoft.com/office/drawing/2014/main" id="{1C9661C5-2B6C-4371-905C-67A2FCF9880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t-EE"/>
          </a:p>
        </p:txBody>
      </p:sp>
      <p:sp>
        <p:nvSpPr>
          <p:cNvPr id="4" name="Text Placeholder 3">
            <a:extLst>
              <a:ext uri="{FF2B5EF4-FFF2-40B4-BE49-F238E27FC236}">
                <a16:creationId xmlns:a16="http://schemas.microsoft.com/office/drawing/2014/main" id="{FB87F200-ED67-46F0-B6A6-1A47B2602C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EC43D00-B0C9-43CB-84DB-E16F63D924EE}"/>
              </a:ext>
            </a:extLst>
          </p:cNvPr>
          <p:cNvSpPr>
            <a:spLocks noGrp="1"/>
          </p:cNvSpPr>
          <p:nvPr>
            <p:ph type="dt" sz="half" idx="10"/>
          </p:nvPr>
        </p:nvSpPr>
        <p:spPr/>
        <p:txBody>
          <a:bodyPr/>
          <a:lstStyle/>
          <a:p>
            <a:fld id="{8AAA299D-2FFB-49AA-A514-D7985CA7A566}" type="datetime1">
              <a:rPr lang="et-EE" smtClean="0"/>
              <a:t>04.08.2019</a:t>
            </a:fld>
            <a:endParaRPr lang="et-EE"/>
          </a:p>
        </p:txBody>
      </p:sp>
      <p:sp>
        <p:nvSpPr>
          <p:cNvPr id="6" name="Footer Placeholder 5">
            <a:extLst>
              <a:ext uri="{FF2B5EF4-FFF2-40B4-BE49-F238E27FC236}">
                <a16:creationId xmlns:a16="http://schemas.microsoft.com/office/drawing/2014/main" id="{CEE4B82E-F4B9-493C-9861-336FFFF00D3A}"/>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7" name="Slide Number Placeholder 6">
            <a:extLst>
              <a:ext uri="{FF2B5EF4-FFF2-40B4-BE49-F238E27FC236}">
                <a16:creationId xmlns:a16="http://schemas.microsoft.com/office/drawing/2014/main" id="{569A1C2F-8EB4-48C5-8795-EE4FC9144171}"/>
              </a:ext>
            </a:extLst>
          </p:cNvPr>
          <p:cNvSpPr>
            <a:spLocks noGrp="1"/>
          </p:cNvSpPr>
          <p:nvPr>
            <p:ph type="sldNum" sz="quarter" idx="12"/>
          </p:nvPr>
        </p:nvSpPr>
        <p:spPr/>
        <p:txBody>
          <a:bodyPr/>
          <a:lstStyle/>
          <a:p>
            <a:fld id="{265AEBC9-8C88-492D-AD31-E52AF7BEBFCC}" type="slidenum">
              <a:rPr lang="et-EE" smtClean="0"/>
              <a:t>‹#›</a:t>
            </a:fld>
            <a:endParaRPr lang="et-EE"/>
          </a:p>
        </p:txBody>
      </p:sp>
    </p:spTree>
    <p:extLst>
      <p:ext uri="{BB962C8B-B14F-4D97-AF65-F5344CB8AC3E}">
        <p14:creationId xmlns:p14="http://schemas.microsoft.com/office/powerpoint/2010/main" val="1562341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0E22AD-2249-4F24-BB1C-FC7652A432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t-EE"/>
          </a:p>
        </p:txBody>
      </p:sp>
      <p:sp>
        <p:nvSpPr>
          <p:cNvPr id="3" name="Text Placeholder 2">
            <a:extLst>
              <a:ext uri="{FF2B5EF4-FFF2-40B4-BE49-F238E27FC236}">
                <a16:creationId xmlns:a16="http://schemas.microsoft.com/office/drawing/2014/main" id="{E2670859-DBFC-4387-8E06-A3D57E40CFD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4" name="Date Placeholder 3">
            <a:extLst>
              <a:ext uri="{FF2B5EF4-FFF2-40B4-BE49-F238E27FC236}">
                <a16:creationId xmlns:a16="http://schemas.microsoft.com/office/drawing/2014/main" id="{2908A19C-24E7-458F-A6E4-77BC0115B2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86115F-4495-45D5-999B-D74A0946FF00}" type="datetime1">
              <a:rPr lang="et-EE" smtClean="0"/>
              <a:t>04.08.2019</a:t>
            </a:fld>
            <a:endParaRPr lang="et-EE"/>
          </a:p>
        </p:txBody>
      </p:sp>
      <p:sp>
        <p:nvSpPr>
          <p:cNvPr id="5" name="Footer Placeholder 4">
            <a:extLst>
              <a:ext uri="{FF2B5EF4-FFF2-40B4-BE49-F238E27FC236}">
                <a16:creationId xmlns:a16="http://schemas.microsoft.com/office/drawing/2014/main" id="{769C6BF7-E948-45CD-AF8A-F0A6BEFC65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INTOSAI WGEA training on Greening the SAIs, 5th August 2019, Bangkok</a:t>
            </a:r>
            <a:endParaRPr lang="et-EE"/>
          </a:p>
        </p:txBody>
      </p:sp>
      <p:sp>
        <p:nvSpPr>
          <p:cNvPr id="6" name="Slide Number Placeholder 5">
            <a:extLst>
              <a:ext uri="{FF2B5EF4-FFF2-40B4-BE49-F238E27FC236}">
                <a16:creationId xmlns:a16="http://schemas.microsoft.com/office/drawing/2014/main" id="{1FBE9CBB-0EFD-4187-93D3-51A8CE571AD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5AEBC9-8C88-492D-AD31-E52AF7BEBFCC}" type="slidenum">
              <a:rPr lang="et-EE" smtClean="0"/>
              <a:t>‹#›</a:t>
            </a:fld>
            <a:endParaRPr lang="et-EE"/>
          </a:p>
        </p:txBody>
      </p:sp>
    </p:spTree>
    <p:extLst>
      <p:ext uri="{BB962C8B-B14F-4D97-AF65-F5344CB8AC3E}">
        <p14:creationId xmlns:p14="http://schemas.microsoft.com/office/powerpoint/2010/main" val="26391604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t-E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www.intosai.org/fileadmin/downloads/downloads/1_about_us/strategic_plan/EN_INTOSAI_Strategic_Plan_2017_22.pdf"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www.un.org/sustainabledevelopment/sustainable-development-goals/" TargetMode="External"/><Relationship Id="rId4" Type="http://schemas.openxmlformats.org/officeDocument/2006/relationships/hyperlink" Target="http://www.intosai.org/fileadmin/downloads/downloads/0_news/2017/020517_CEPA_EN_auszug_strat_plan.pdf"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un.org/sustainabledevelopment/sustainable-consumption-production/" TargetMode="External"/><Relationship Id="rId7" Type="http://schemas.openxmlformats.org/officeDocument/2006/relationships/comments" Target="../comments/comment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hyperlink" Target="http://www.un.org/sustainabledevelopment/peace-justice/" TargetMode="Externa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18177-1DF0-485C-9481-7C1E354C1D23}"/>
              </a:ext>
            </a:extLst>
          </p:cNvPr>
          <p:cNvSpPr>
            <a:spLocks noGrp="1"/>
          </p:cNvSpPr>
          <p:nvPr>
            <p:ph type="ctrTitle"/>
          </p:nvPr>
        </p:nvSpPr>
        <p:spPr>
          <a:xfrm>
            <a:off x="1524000" y="1052873"/>
            <a:ext cx="9144000" cy="2387600"/>
          </a:xfrm>
        </p:spPr>
        <p:txBody>
          <a:bodyPr>
            <a:normAutofit/>
          </a:bodyPr>
          <a:lstStyle/>
          <a:p>
            <a:r>
              <a:rPr lang="en-GB" sz="4800" b="1" dirty="0">
                <a:solidFill>
                  <a:srgbClr val="00B050"/>
                </a:solidFill>
              </a:rPr>
              <a:t>Session 1</a:t>
            </a:r>
            <a:br>
              <a:rPr lang="en-GB" sz="4800" b="1" dirty="0">
                <a:solidFill>
                  <a:srgbClr val="00B050"/>
                </a:solidFill>
              </a:rPr>
            </a:br>
            <a:br>
              <a:rPr lang="en-GB" sz="4800" b="1" dirty="0">
                <a:solidFill>
                  <a:srgbClr val="00B050"/>
                </a:solidFill>
              </a:rPr>
            </a:br>
            <a:r>
              <a:rPr lang="en-GB" sz="4800" b="1" dirty="0">
                <a:solidFill>
                  <a:srgbClr val="00B050"/>
                </a:solidFill>
              </a:rPr>
              <a:t>What is „greening“?</a:t>
            </a:r>
          </a:p>
        </p:txBody>
      </p:sp>
      <p:sp>
        <p:nvSpPr>
          <p:cNvPr id="3" name="Subtitle 2">
            <a:extLst>
              <a:ext uri="{FF2B5EF4-FFF2-40B4-BE49-F238E27FC236}">
                <a16:creationId xmlns:a16="http://schemas.microsoft.com/office/drawing/2014/main" id="{09379158-FED8-43E3-8382-DE8C88B0E968}"/>
              </a:ext>
            </a:extLst>
          </p:cNvPr>
          <p:cNvSpPr>
            <a:spLocks noGrp="1"/>
          </p:cNvSpPr>
          <p:nvPr>
            <p:ph type="subTitle" idx="1"/>
          </p:nvPr>
        </p:nvSpPr>
        <p:spPr>
          <a:xfrm>
            <a:off x="1524000" y="3968685"/>
            <a:ext cx="9144000" cy="1124310"/>
          </a:xfrm>
        </p:spPr>
        <p:txBody>
          <a:bodyPr/>
          <a:lstStyle/>
          <a:p>
            <a:r>
              <a:rPr lang="en-GB" dirty="0"/>
              <a:t>INTOSAI WGEA training on Greening the SAIs</a:t>
            </a:r>
          </a:p>
          <a:p>
            <a:r>
              <a:rPr lang="en-GB" dirty="0"/>
              <a:t>5th August 2019, Bangkok, Kingdom of Thailand</a:t>
            </a:r>
          </a:p>
        </p:txBody>
      </p:sp>
      <p:pic>
        <p:nvPicPr>
          <p:cNvPr id="7" name="Picture 6" descr="http://ts1.mm.bing.net/th?&amp;id=HN.608031987726352620&amp;w=300&amp;h=300&amp;c=0&amp;pid=1.9&amp;rs=0&amp;p=0">
            <a:extLst>
              <a:ext uri="{FF2B5EF4-FFF2-40B4-BE49-F238E27FC236}">
                <a16:creationId xmlns:a16="http://schemas.microsoft.com/office/drawing/2014/main" id="{50E86A5A-12FA-4105-A766-F8CFF77608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9041" y="5457162"/>
            <a:ext cx="1690340" cy="74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56F6CD44-0E98-4AE0-AE24-CDAC92E77A25}"/>
              </a:ext>
            </a:extLst>
          </p:cNvPr>
          <p:cNvPicPr>
            <a:picLocks noChangeAspect="1"/>
          </p:cNvPicPr>
          <p:nvPr/>
        </p:nvPicPr>
        <p:blipFill>
          <a:blip r:embed="rId3"/>
          <a:stretch>
            <a:fillRect/>
          </a:stretch>
        </p:blipFill>
        <p:spPr>
          <a:xfrm>
            <a:off x="4994038" y="5457163"/>
            <a:ext cx="1690340" cy="887076"/>
          </a:xfrm>
          <a:prstGeom prst="rect">
            <a:avLst/>
          </a:prstGeom>
        </p:spPr>
      </p:pic>
      <p:pic>
        <p:nvPicPr>
          <p:cNvPr id="9" name="Picture 8" descr="D:\Profiles\zheled\Pictures\NAO_Estonia.PNG">
            <a:extLst>
              <a:ext uri="{FF2B5EF4-FFF2-40B4-BE49-F238E27FC236}">
                <a16:creationId xmlns:a16="http://schemas.microsoft.com/office/drawing/2014/main" id="{1C10D86A-B514-408C-A145-E8A0056CC9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79035" y="5483753"/>
            <a:ext cx="1883412" cy="5776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29024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7BEE5EC5-9573-4CBA-87F7-8E3D05A06513}"/>
              </a:ext>
            </a:extLst>
          </p:cNvPr>
          <p:cNvGrpSpPr/>
          <p:nvPr/>
        </p:nvGrpSpPr>
        <p:grpSpPr>
          <a:xfrm>
            <a:off x="1567691" y="1483275"/>
            <a:ext cx="8706029" cy="4640754"/>
            <a:chOff x="1502667" y="1029124"/>
            <a:chExt cx="6879512" cy="4592876"/>
          </a:xfrm>
        </p:grpSpPr>
        <p:grpSp>
          <p:nvGrpSpPr>
            <p:cNvPr id="27" name="Group 26">
              <a:extLst>
                <a:ext uri="{FF2B5EF4-FFF2-40B4-BE49-F238E27FC236}">
                  <a16:creationId xmlns:a16="http://schemas.microsoft.com/office/drawing/2014/main" id="{A8B8C267-6F02-4B5E-A852-9C3A5E8AAAF9}"/>
                </a:ext>
              </a:extLst>
            </p:cNvPr>
            <p:cNvGrpSpPr/>
            <p:nvPr/>
          </p:nvGrpSpPr>
          <p:grpSpPr>
            <a:xfrm>
              <a:off x="1502667" y="1029124"/>
              <a:ext cx="6879512" cy="4592876"/>
              <a:chOff x="1502667" y="1029124"/>
              <a:chExt cx="6879512" cy="4592876"/>
            </a:xfrm>
          </p:grpSpPr>
          <p:sp>
            <p:nvSpPr>
              <p:cNvPr id="29" name="Freeform: Shape 28">
                <a:extLst>
                  <a:ext uri="{FF2B5EF4-FFF2-40B4-BE49-F238E27FC236}">
                    <a16:creationId xmlns:a16="http://schemas.microsoft.com/office/drawing/2014/main" id="{4E2410E7-410B-475B-B50F-B07C4B41F721}"/>
                  </a:ext>
                </a:extLst>
              </p:cNvPr>
              <p:cNvSpPr/>
              <p:nvPr/>
            </p:nvSpPr>
            <p:spPr>
              <a:xfrm>
                <a:off x="1559380"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6">
                  <a:lumMod val="40000"/>
                  <a:lumOff val="60000"/>
                </a:schemeClr>
              </a:solidFill>
              <a:ln w="6350">
                <a:no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1. What is greening?</a:t>
                </a:r>
              </a:p>
              <a:p>
                <a:pPr marL="0" lvl="0" indent="0" algn="ctr" defTabSz="711200">
                  <a:lnSpc>
                    <a:spcPct val="90000"/>
                  </a:lnSpc>
                  <a:spcBef>
                    <a:spcPct val="0"/>
                  </a:spcBef>
                  <a:spcAft>
                    <a:spcPct val="35000"/>
                  </a:spcAft>
                  <a:buNone/>
                </a:pPr>
                <a:r>
                  <a:rPr lang="en-GB" sz="1600" b="1" kern="1200" noProof="0" dirty="0"/>
                  <a:t>Commitment</a:t>
                </a:r>
              </a:p>
            </p:txBody>
          </p:sp>
          <p:sp>
            <p:nvSpPr>
              <p:cNvPr id="30" name="Freeform: Shape 29">
                <a:extLst>
                  <a:ext uri="{FF2B5EF4-FFF2-40B4-BE49-F238E27FC236}">
                    <a16:creationId xmlns:a16="http://schemas.microsoft.com/office/drawing/2014/main" id="{62F9C9C2-6694-4EF8-99E5-85209F3CE09F}"/>
                  </a:ext>
                </a:extLst>
              </p:cNvPr>
              <p:cNvSpPr/>
              <p:nvPr/>
            </p:nvSpPr>
            <p:spPr>
              <a:xfrm>
                <a:off x="3523004" y="1346769"/>
                <a:ext cx="382617" cy="447590"/>
              </a:xfrm>
              <a:custGeom>
                <a:avLst/>
                <a:gdLst>
                  <a:gd name="connsiteX0" fmla="*/ 0 w 382617"/>
                  <a:gd name="connsiteY0" fmla="*/ 89518 h 447590"/>
                  <a:gd name="connsiteX1" fmla="*/ 191309 w 382617"/>
                  <a:gd name="connsiteY1" fmla="*/ 89518 h 447590"/>
                  <a:gd name="connsiteX2" fmla="*/ 191309 w 382617"/>
                  <a:gd name="connsiteY2" fmla="*/ 0 h 447590"/>
                  <a:gd name="connsiteX3" fmla="*/ 382617 w 382617"/>
                  <a:gd name="connsiteY3" fmla="*/ 223795 h 447590"/>
                  <a:gd name="connsiteX4" fmla="*/ 191309 w 382617"/>
                  <a:gd name="connsiteY4" fmla="*/ 447590 h 447590"/>
                  <a:gd name="connsiteX5" fmla="*/ 191309 w 382617"/>
                  <a:gd name="connsiteY5" fmla="*/ 358072 h 447590"/>
                  <a:gd name="connsiteX6" fmla="*/ 0 w 382617"/>
                  <a:gd name="connsiteY6" fmla="*/ 358072 h 447590"/>
                  <a:gd name="connsiteX7" fmla="*/ 0 w 382617"/>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17" h="447590">
                    <a:moveTo>
                      <a:pt x="0" y="89518"/>
                    </a:moveTo>
                    <a:lnTo>
                      <a:pt x="191309" y="89518"/>
                    </a:lnTo>
                    <a:lnTo>
                      <a:pt x="191309" y="0"/>
                    </a:lnTo>
                    <a:lnTo>
                      <a:pt x="382617" y="223795"/>
                    </a:lnTo>
                    <a:lnTo>
                      <a:pt x="191309" y="447590"/>
                    </a:lnTo>
                    <a:lnTo>
                      <a:pt x="191309" y="358072"/>
                    </a:lnTo>
                    <a:lnTo>
                      <a:pt x="0" y="358072"/>
                    </a:lnTo>
                    <a:lnTo>
                      <a:pt x="0" y="89518"/>
                    </a:lnTo>
                    <a:close/>
                  </a:path>
                </a:pathLst>
              </a:custGeom>
              <a:ln>
                <a:noFill/>
              </a:ln>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0" tIns="89518" rIns="114785"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1" name="Freeform: Shape 30">
                <a:extLst>
                  <a:ext uri="{FF2B5EF4-FFF2-40B4-BE49-F238E27FC236}">
                    <a16:creationId xmlns:a16="http://schemas.microsoft.com/office/drawing/2014/main" id="{0F41BF00-918E-4A65-9B31-B66AEDC28241}"/>
                  </a:ext>
                </a:extLst>
              </p:cNvPr>
              <p:cNvSpPr/>
              <p:nvPr/>
            </p:nvSpPr>
            <p:spPr>
              <a:xfrm>
                <a:off x="4086102"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ln w="6350">
                <a:noFill/>
              </a:ln>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2. </a:t>
                </a:r>
                <a:r>
                  <a:rPr lang="en-GB" sz="1600" b="1" kern="1200" dirty="0"/>
                  <a:t>How to start</a:t>
                </a:r>
                <a:r>
                  <a:rPr lang="en-GB" sz="1600" b="1" kern="1200" noProof="0" dirty="0"/>
                  <a:t>?</a:t>
                </a:r>
              </a:p>
              <a:p>
                <a:pPr marL="0" lvl="0" indent="0" algn="ctr" defTabSz="711200">
                  <a:lnSpc>
                    <a:spcPct val="90000"/>
                  </a:lnSpc>
                  <a:spcBef>
                    <a:spcPct val="0"/>
                  </a:spcBef>
                  <a:spcAft>
                    <a:spcPct val="35000"/>
                  </a:spcAft>
                  <a:buNone/>
                </a:pPr>
                <a:r>
                  <a:rPr lang="en-GB" sz="1600" b="1" dirty="0"/>
                  <a:t>Working group </a:t>
                </a:r>
                <a:endParaRPr lang="et-EE" sz="1600" b="1" dirty="0"/>
              </a:p>
              <a:p>
                <a:pPr marL="0" lvl="0" indent="0" algn="ctr" defTabSz="711200">
                  <a:lnSpc>
                    <a:spcPct val="90000"/>
                  </a:lnSpc>
                  <a:spcBef>
                    <a:spcPct val="0"/>
                  </a:spcBef>
                  <a:spcAft>
                    <a:spcPct val="35000"/>
                  </a:spcAft>
                  <a:buNone/>
                </a:pPr>
                <a:r>
                  <a:rPr lang="en-GB" sz="1600" b="1" dirty="0"/>
                  <a:t>Setting</a:t>
                </a:r>
                <a:r>
                  <a:rPr lang="en-GB" sz="1600" b="1" kern="1200" noProof="0" dirty="0"/>
                  <a:t> the policy</a:t>
                </a:r>
              </a:p>
            </p:txBody>
          </p:sp>
          <p:sp>
            <p:nvSpPr>
              <p:cNvPr id="32" name="Freeform: Shape 31">
                <a:extLst>
                  <a:ext uri="{FF2B5EF4-FFF2-40B4-BE49-F238E27FC236}">
                    <a16:creationId xmlns:a16="http://schemas.microsoft.com/office/drawing/2014/main" id="{3AA0DB0B-8C47-4505-8948-00713DC9AB31}"/>
                  </a:ext>
                </a:extLst>
              </p:cNvPr>
              <p:cNvSpPr/>
              <p:nvPr/>
            </p:nvSpPr>
            <p:spPr>
              <a:xfrm>
                <a:off x="6040582" y="1346769"/>
                <a:ext cx="360588" cy="447590"/>
              </a:xfrm>
              <a:custGeom>
                <a:avLst/>
                <a:gdLst>
                  <a:gd name="connsiteX0" fmla="*/ 0 w 360588"/>
                  <a:gd name="connsiteY0" fmla="*/ 89518 h 447590"/>
                  <a:gd name="connsiteX1" fmla="*/ 180294 w 360588"/>
                  <a:gd name="connsiteY1" fmla="*/ 89518 h 447590"/>
                  <a:gd name="connsiteX2" fmla="*/ 180294 w 360588"/>
                  <a:gd name="connsiteY2" fmla="*/ 0 h 447590"/>
                  <a:gd name="connsiteX3" fmla="*/ 360588 w 360588"/>
                  <a:gd name="connsiteY3" fmla="*/ 223795 h 447590"/>
                  <a:gd name="connsiteX4" fmla="*/ 180294 w 360588"/>
                  <a:gd name="connsiteY4" fmla="*/ 447590 h 447590"/>
                  <a:gd name="connsiteX5" fmla="*/ 180294 w 360588"/>
                  <a:gd name="connsiteY5" fmla="*/ 358072 h 447590"/>
                  <a:gd name="connsiteX6" fmla="*/ 0 w 360588"/>
                  <a:gd name="connsiteY6" fmla="*/ 358072 h 447590"/>
                  <a:gd name="connsiteX7" fmla="*/ 0 w 360588"/>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588" h="447590">
                    <a:moveTo>
                      <a:pt x="0" y="89518"/>
                    </a:moveTo>
                    <a:lnTo>
                      <a:pt x="180294" y="89518"/>
                    </a:lnTo>
                    <a:lnTo>
                      <a:pt x="180294" y="0"/>
                    </a:lnTo>
                    <a:lnTo>
                      <a:pt x="360588" y="223795"/>
                    </a:lnTo>
                    <a:lnTo>
                      <a:pt x="180294" y="447590"/>
                    </a:lnTo>
                    <a:lnTo>
                      <a:pt x="180294" y="358072"/>
                    </a:lnTo>
                    <a:lnTo>
                      <a:pt x="0" y="358072"/>
                    </a:lnTo>
                    <a:lnTo>
                      <a:pt x="0" y="89518"/>
                    </a:lnTo>
                    <a:close/>
                  </a:path>
                </a:pathLst>
              </a:custGeom>
              <a:ln>
                <a:noFill/>
              </a:ln>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0" tIns="89518" rIns="108176"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3" name="Freeform: Shape 32">
                <a:extLst>
                  <a:ext uri="{FF2B5EF4-FFF2-40B4-BE49-F238E27FC236}">
                    <a16:creationId xmlns:a16="http://schemas.microsoft.com/office/drawing/2014/main" id="{D8D76778-B876-4292-A888-F1721D2A2747}"/>
                  </a:ext>
                </a:extLst>
              </p:cNvPr>
              <p:cNvSpPr/>
              <p:nvPr/>
            </p:nvSpPr>
            <p:spPr>
              <a:xfrm>
                <a:off x="6571260"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ln w="3175">
                <a:noFill/>
              </a:ln>
              <a:scene3d>
                <a:camera prst="orthographicFront"/>
                <a:lightRig rig="flat" dir="t"/>
              </a:scene3d>
              <a:sp3d prstMaterial="dkEdge">
                <a:bevelT w="8200" h="38100"/>
              </a:sp3d>
            </p:spPr>
            <p:style>
              <a:lnRef idx="0">
                <a:scrgbClr r="0" g="0" b="0"/>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lvl="0" algn="ctr" defTabSz="711200">
                  <a:lnSpc>
                    <a:spcPct val="90000"/>
                  </a:lnSpc>
                  <a:spcBef>
                    <a:spcPct val="0"/>
                  </a:spcBef>
                  <a:spcAft>
                    <a:spcPct val="35000"/>
                  </a:spcAft>
                </a:pPr>
                <a:r>
                  <a:rPr lang="et-EE" sz="1600" b="1" dirty="0"/>
                  <a:t>3. </a:t>
                </a:r>
                <a:r>
                  <a:rPr lang="en-GB" sz="1600" b="1" dirty="0"/>
                  <a:t>Identifying environmental aspects</a:t>
                </a:r>
                <a:endParaRPr lang="en-GB" sz="1600" b="1" kern="1200" noProof="0" dirty="0"/>
              </a:p>
            </p:txBody>
          </p:sp>
          <p:sp>
            <p:nvSpPr>
              <p:cNvPr id="34" name="Freeform: Shape 33">
                <a:extLst>
                  <a:ext uri="{FF2B5EF4-FFF2-40B4-BE49-F238E27FC236}">
                    <a16:creationId xmlns:a16="http://schemas.microsoft.com/office/drawing/2014/main" id="{C1CBC9B1-602A-47E2-9DD9-CE22B4E10237}"/>
                  </a:ext>
                </a:extLst>
              </p:cNvPr>
              <p:cNvSpPr/>
              <p:nvPr/>
            </p:nvSpPr>
            <p:spPr>
              <a:xfrm>
                <a:off x="7252891" y="2250958"/>
                <a:ext cx="447590" cy="334756"/>
              </a:xfrm>
              <a:custGeom>
                <a:avLst/>
                <a:gdLst>
                  <a:gd name="connsiteX0" fmla="*/ 0 w 334756"/>
                  <a:gd name="connsiteY0" fmla="*/ 89518 h 447590"/>
                  <a:gd name="connsiteX1" fmla="*/ 167378 w 334756"/>
                  <a:gd name="connsiteY1" fmla="*/ 89518 h 447590"/>
                  <a:gd name="connsiteX2" fmla="*/ 167378 w 334756"/>
                  <a:gd name="connsiteY2" fmla="*/ 0 h 447590"/>
                  <a:gd name="connsiteX3" fmla="*/ 334756 w 334756"/>
                  <a:gd name="connsiteY3" fmla="*/ 223795 h 447590"/>
                  <a:gd name="connsiteX4" fmla="*/ 167378 w 334756"/>
                  <a:gd name="connsiteY4" fmla="*/ 447590 h 447590"/>
                  <a:gd name="connsiteX5" fmla="*/ 167378 w 334756"/>
                  <a:gd name="connsiteY5" fmla="*/ 358072 h 447590"/>
                  <a:gd name="connsiteX6" fmla="*/ 0 w 334756"/>
                  <a:gd name="connsiteY6" fmla="*/ 358072 h 447590"/>
                  <a:gd name="connsiteX7" fmla="*/ 0 w 334756"/>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756" h="447590">
                    <a:moveTo>
                      <a:pt x="267805" y="0"/>
                    </a:moveTo>
                    <a:lnTo>
                      <a:pt x="267805" y="223795"/>
                    </a:lnTo>
                    <a:lnTo>
                      <a:pt x="334756" y="223795"/>
                    </a:lnTo>
                    <a:lnTo>
                      <a:pt x="167378" y="447590"/>
                    </a:lnTo>
                    <a:lnTo>
                      <a:pt x="0" y="223795"/>
                    </a:lnTo>
                    <a:lnTo>
                      <a:pt x="66951" y="223795"/>
                    </a:lnTo>
                    <a:lnTo>
                      <a:pt x="66951" y="0"/>
                    </a:lnTo>
                    <a:lnTo>
                      <a:pt x="267805" y="0"/>
                    </a:lnTo>
                    <a:close/>
                  </a:path>
                </a:pathLst>
              </a:custGeom>
              <a:ln>
                <a:noFill/>
              </a:ln>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89519" tIns="0" rIns="89517" bIns="10042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5" name="Freeform: Shape 34">
                <a:extLst>
                  <a:ext uri="{FF2B5EF4-FFF2-40B4-BE49-F238E27FC236}">
                    <a16:creationId xmlns:a16="http://schemas.microsoft.com/office/drawing/2014/main" id="{FB2EDDF0-1827-492F-B0B1-644497DFF8C4}"/>
                  </a:ext>
                </a:extLst>
              </p:cNvPr>
              <p:cNvSpPr/>
              <p:nvPr/>
            </p:nvSpPr>
            <p:spPr>
              <a:xfrm>
                <a:off x="6577378" y="2743616"/>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ln>
                <a:no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4. Initial environmental review</a:t>
                </a:r>
              </a:p>
            </p:txBody>
          </p:sp>
          <p:sp>
            <p:nvSpPr>
              <p:cNvPr id="36" name="Freeform: Shape 35">
                <a:extLst>
                  <a:ext uri="{FF2B5EF4-FFF2-40B4-BE49-F238E27FC236}">
                    <a16:creationId xmlns:a16="http://schemas.microsoft.com/office/drawing/2014/main" id="{AFA6DB98-EBFC-4BF1-AE75-FE8D7A886275}"/>
                  </a:ext>
                </a:extLst>
              </p:cNvPr>
              <p:cNvSpPr/>
              <p:nvPr/>
            </p:nvSpPr>
            <p:spPr>
              <a:xfrm rot="21604472">
                <a:off x="6080701" y="3059669"/>
                <a:ext cx="350985" cy="447591"/>
              </a:xfrm>
              <a:custGeom>
                <a:avLst/>
                <a:gdLst>
                  <a:gd name="connsiteX0" fmla="*/ 0 w 350985"/>
                  <a:gd name="connsiteY0" fmla="*/ 89518 h 447590"/>
                  <a:gd name="connsiteX1" fmla="*/ 175493 w 350985"/>
                  <a:gd name="connsiteY1" fmla="*/ 89518 h 447590"/>
                  <a:gd name="connsiteX2" fmla="*/ 175493 w 350985"/>
                  <a:gd name="connsiteY2" fmla="*/ 0 h 447590"/>
                  <a:gd name="connsiteX3" fmla="*/ 350985 w 350985"/>
                  <a:gd name="connsiteY3" fmla="*/ 223795 h 447590"/>
                  <a:gd name="connsiteX4" fmla="*/ 175493 w 350985"/>
                  <a:gd name="connsiteY4" fmla="*/ 447590 h 447590"/>
                  <a:gd name="connsiteX5" fmla="*/ 175493 w 350985"/>
                  <a:gd name="connsiteY5" fmla="*/ 358072 h 447590"/>
                  <a:gd name="connsiteX6" fmla="*/ 0 w 350985"/>
                  <a:gd name="connsiteY6" fmla="*/ 358072 h 447590"/>
                  <a:gd name="connsiteX7" fmla="*/ 0 w 350985"/>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985" h="447590">
                    <a:moveTo>
                      <a:pt x="350985" y="358072"/>
                    </a:moveTo>
                    <a:lnTo>
                      <a:pt x="175492" y="358072"/>
                    </a:lnTo>
                    <a:lnTo>
                      <a:pt x="175492" y="447590"/>
                    </a:lnTo>
                    <a:lnTo>
                      <a:pt x="0" y="223795"/>
                    </a:lnTo>
                    <a:lnTo>
                      <a:pt x="175492" y="0"/>
                    </a:lnTo>
                    <a:lnTo>
                      <a:pt x="175492" y="89518"/>
                    </a:lnTo>
                    <a:lnTo>
                      <a:pt x="350985" y="89518"/>
                    </a:lnTo>
                    <a:lnTo>
                      <a:pt x="350985" y="358072"/>
                    </a:lnTo>
                    <a:close/>
                  </a:path>
                </a:pathLst>
              </a:custGeom>
              <a:ln>
                <a:noFill/>
              </a:ln>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105295" tIns="89518" rIns="-1"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7" name="Freeform: Shape 36">
                <a:extLst>
                  <a:ext uri="{FF2B5EF4-FFF2-40B4-BE49-F238E27FC236}">
                    <a16:creationId xmlns:a16="http://schemas.microsoft.com/office/drawing/2014/main" id="{D3EDD631-BFEE-41EB-A1A4-EB6422CC6AC3}"/>
                  </a:ext>
                </a:extLst>
              </p:cNvPr>
              <p:cNvSpPr/>
              <p:nvPr/>
            </p:nvSpPr>
            <p:spPr>
              <a:xfrm>
                <a:off x="4110341" y="2740407"/>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ln>
                <a:no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6">
                  <a:hueOff val="0"/>
                  <a:satOff val="0"/>
                  <a:lumOff val="0"/>
                  <a:alphaOff val="0"/>
                </a:schemeClr>
              </a:fillRef>
              <a:effectRef idx="1">
                <a:schemeClr val="accent6">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5. Environmental objectives </a:t>
                </a:r>
                <a:endParaRPr lang="et-EE" sz="1600" b="1" kern="1200" noProof="0" dirty="0"/>
              </a:p>
              <a:p>
                <a:pPr marL="0" lvl="0" indent="0" algn="ctr" defTabSz="711200">
                  <a:lnSpc>
                    <a:spcPct val="90000"/>
                  </a:lnSpc>
                  <a:spcBef>
                    <a:spcPct val="0"/>
                  </a:spcBef>
                  <a:spcAft>
                    <a:spcPct val="35000"/>
                  </a:spcAft>
                  <a:buNone/>
                </a:pPr>
                <a:r>
                  <a:rPr lang="en-GB" sz="1600" b="1" kern="1200" dirty="0"/>
                  <a:t>Action </a:t>
                </a:r>
                <a:r>
                  <a:rPr lang="en-GB" sz="1600" b="1" kern="1200" noProof="0" dirty="0"/>
                  <a:t>plan</a:t>
                </a:r>
              </a:p>
            </p:txBody>
          </p:sp>
          <p:sp>
            <p:nvSpPr>
              <p:cNvPr id="38" name="Freeform: Shape 37">
                <a:extLst>
                  <a:ext uri="{FF2B5EF4-FFF2-40B4-BE49-F238E27FC236}">
                    <a16:creationId xmlns:a16="http://schemas.microsoft.com/office/drawing/2014/main" id="{37492DFD-294C-48D5-94EE-943CAC03FA7E}"/>
                  </a:ext>
                </a:extLst>
              </p:cNvPr>
              <p:cNvSpPr/>
              <p:nvPr/>
            </p:nvSpPr>
            <p:spPr>
              <a:xfrm rot="21613915">
                <a:off x="3537725" y="3052900"/>
                <a:ext cx="404651" cy="447591"/>
              </a:xfrm>
              <a:custGeom>
                <a:avLst/>
                <a:gdLst>
                  <a:gd name="connsiteX0" fmla="*/ 0 w 404650"/>
                  <a:gd name="connsiteY0" fmla="*/ 89518 h 447590"/>
                  <a:gd name="connsiteX1" fmla="*/ 202325 w 404650"/>
                  <a:gd name="connsiteY1" fmla="*/ 89518 h 447590"/>
                  <a:gd name="connsiteX2" fmla="*/ 202325 w 404650"/>
                  <a:gd name="connsiteY2" fmla="*/ 0 h 447590"/>
                  <a:gd name="connsiteX3" fmla="*/ 404650 w 404650"/>
                  <a:gd name="connsiteY3" fmla="*/ 223795 h 447590"/>
                  <a:gd name="connsiteX4" fmla="*/ 202325 w 404650"/>
                  <a:gd name="connsiteY4" fmla="*/ 447590 h 447590"/>
                  <a:gd name="connsiteX5" fmla="*/ 202325 w 404650"/>
                  <a:gd name="connsiteY5" fmla="*/ 358072 h 447590"/>
                  <a:gd name="connsiteX6" fmla="*/ 0 w 404650"/>
                  <a:gd name="connsiteY6" fmla="*/ 358072 h 447590"/>
                  <a:gd name="connsiteX7" fmla="*/ 0 w 40465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650" h="447590">
                    <a:moveTo>
                      <a:pt x="404650" y="358072"/>
                    </a:moveTo>
                    <a:lnTo>
                      <a:pt x="202325" y="358072"/>
                    </a:lnTo>
                    <a:lnTo>
                      <a:pt x="202325" y="447590"/>
                    </a:lnTo>
                    <a:lnTo>
                      <a:pt x="0" y="223795"/>
                    </a:lnTo>
                    <a:lnTo>
                      <a:pt x="202325" y="0"/>
                    </a:lnTo>
                    <a:lnTo>
                      <a:pt x="202325" y="89518"/>
                    </a:lnTo>
                    <a:lnTo>
                      <a:pt x="404650" y="89518"/>
                    </a:lnTo>
                    <a:lnTo>
                      <a:pt x="404650" y="358072"/>
                    </a:lnTo>
                    <a:close/>
                  </a:path>
                </a:pathLst>
              </a:custGeom>
              <a:ln>
                <a:noFill/>
              </a:ln>
            </p:spPr>
            <p:style>
              <a:lnRef idx="0">
                <a:schemeClr val="lt1">
                  <a:hueOff val="0"/>
                  <a:satOff val="0"/>
                  <a:lumOff val="0"/>
                  <a:alphaOff val="0"/>
                </a:schemeClr>
              </a:lnRef>
              <a:fillRef idx="2">
                <a:schemeClr val="accent6">
                  <a:hueOff val="0"/>
                  <a:satOff val="0"/>
                  <a:lumOff val="0"/>
                  <a:alphaOff val="0"/>
                </a:schemeClr>
              </a:fillRef>
              <a:effectRef idx="1">
                <a:schemeClr val="accent6">
                  <a:hueOff val="0"/>
                  <a:satOff val="0"/>
                  <a:lumOff val="0"/>
                  <a:alphaOff val="0"/>
                </a:schemeClr>
              </a:effectRef>
              <a:fontRef idx="minor">
                <a:schemeClr val="dk1"/>
              </a:fontRef>
            </p:style>
            <p:txBody>
              <a:bodyPr spcFirstLastPara="0" vert="horz" wrap="square" lIns="121395" tIns="89519" rIns="0"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9" name="Freeform: Shape 38">
                <a:extLst>
                  <a:ext uri="{FF2B5EF4-FFF2-40B4-BE49-F238E27FC236}">
                    <a16:creationId xmlns:a16="http://schemas.microsoft.com/office/drawing/2014/main" id="{21E79DB1-4CD0-446D-B549-84C1A1CD2A0B}"/>
                  </a:ext>
                </a:extLst>
              </p:cNvPr>
              <p:cNvSpPr/>
              <p:nvPr/>
            </p:nvSpPr>
            <p:spPr>
              <a:xfrm>
                <a:off x="1525799" y="2726589"/>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ln>
                <a:no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6. Implementation</a:t>
                </a:r>
              </a:p>
              <a:p>
                <a:pPr marL="0" lvl="0" indent="0" algn="ctr" defTabSz="711200">
                  <a:lnSpc>
                    <a:spcPct val="90000"/>
                  </a:lnSpc>
                  <a:spcBef>
                    <a:spcPct val="0"/>
                  </a:spcBef>
                  <a:spcAft>
                    <a:spcPct val="35000"/>
                  </a:spcAft>
                  <a:buNone/>
                </a:pPr>
                <a:r>
                  <a:rPr lang="en-GB" sz="1600" b="1" kern="1200" noProof="0" dirty="0"/>
                  <a:t>Rules and involvement</a:t>
                </a:r>
              </a:p>
            </p:txBody>
          </p:sp>
          <p:sp>
            <p:nvSpPr>
              <p:cNvPr id="40" name="Freeform: Shape 39">
                <a:extLst>
                  <a:ext uri="{FF2B5EF4-FFF2-40B4-BE49-F238E27FC236}">
                    <a16:creationId xmlns:a16="http://schemas.microsoft.com/office/drawing/2014/main" id="{05B3EA3F-56E0-470C-884F-B23BF52FAD51}"/>
                  </a:ext>
                </a:extLst>
              </p:cNvPr>
              <p:cNvSpPr/>
              <p:nvPr/>
            </p:nvSpPr>
            <p:spPr>
              <a:xfrm rot="62913">
                <a:off x="2204404" y="3970107"/>
                <a:ext cx="447591" cy="378884"/>
              </a:xfrm>
              <a:custGeom>
                <a:avLst/>
                <a:gdLst>
                  <a:gd name="connsiteX0" fmla="*/ 0 w 378883"/>
                  <a:gd name="connsiteY0" fmla="*/ 89518 h 447590"/>
                  <a:gd name="connsiteX1" fmla="*/ 189442 w 378883"/>
                  <a:gd name="connsiteY1" fmla="*/ 89518 h 447590"/>
                  <a:gd name="connsiteX2" fmla="*/ 189442 w 378883"/>
                  <a:gd name="connsiteY2" fmla="*/ 0 h 447590"/>
                  <a:gd name="connsiteX3" fmla="*/ 378883 w 378883"/>
                  <a:gd name="connsiteY3" fmla="*/ 223795 h 447590"/>
                  <a:gd name="connsiteX4" fmla="*/ 189442 w 378883"/>
                  <a:gd name="connsiteY4" fmla="*/ 447590 h 447590"/>
                  <a:gd name="connsiteX5" fmla="*/ 189442 w 378883"/>
                  <a:gd name="connsiteY5" fmla="*/ 358072 h 447590"/>
                  <a:gd name="connsiteX6" fmla="*/ 0 w 378883"/>
                  <a:gd name="connsiteY6" fmla="*/ 358072 h 447590"/>
                  <a:gd name="connsiteX7" fmla="*/ 0 w 378883"/>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883" h="447590">
                    <a:moveTo>
                      <a:pt x="303106" y="1"/>
                    </a:moveTo>
                    <a:lnTo>
                      <a:pt x="303106" y="223796"/>
                    </a:lnTo>
                    <a:lnTo>
                      <a:pt x="378883" y="223796"/>
                    </a:lnTo>
                    <a:lnTo>
                      <a:pt x="189442" y="447589"/>
                    </a:lnTo>
                    <a:lnTo>
                      <a:pt x="0" y="223796"/>
                    </a:lnTo>
                    <a:lnTo>
                      <a:pt x="75777" y="223796"/>
                    </a:lnTo>
                    <a:lnTo>
                      <a:pt x="75777" y="1"/>
                    </a:lnTo>
                    <a:lnTo>
                      <a:pt x="303106" y="1"/>
                    </a:lnTo>
                    <a:close/>
                  </a:path>
                </a:pathLst>
              </a:custGeom>
              <a:ln>
                <a:noFill/>
              </a:ln>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89518" tIns="0" rIns="89518" bIns="113665"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41" name="Freeform: Shape 40">
                <a:extLst>
                  <a:ext uri="{FF2B5EF4-FFF2-40B4-BE49-F238E27FC236}">
                    <a16:creationId xmlns:a16="http://schemas.microsoft.com/office/drawing/2014/main" id="{E3553212-DFDC-4B2A-8B7B-1CC4A5173D42}"/>
                  </a:ext>
                </a:extLst>
              </p:cNvPr>
              <p:cNvSpPr/>
              <p:nvPr/>
            </p:nvSpPr>
            <p:spPr>
              <a:xfrm>
                <a:off x="1502667" y="4505270"/>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ln>
                <a:no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7. </a:t>
                </a:r>
                <a:r>
                  <a:rPr lang="en-GB" sz="1600" b="1" kern="1200" dirty="0"/>
                  <a:t>Monitoring and measuring</a:t>
                </a:r>
              </a:p>
              <a:p>
                <a:pPr marL="0" lvl="0" indent="0" algn="ctr" defTabSz="711200">
                  <a:lnSpc>
                    <a:spcPct val="90000"/>
                  </a:lnSpc>
                  <a:spcBef>
                    <a:spcPct val="0"/>
                  </a:spcBef>
                  <a:spcAft>
                    <a:spcPct val="35000"/>
                  </a:spcAft>
                  <a:buNone/>
                </a:pPr>
                <a:r>
                  <a:rPr lang="en-GB" sz="1600" b="1" kern="1200" dirty="0"/>
                  <a:t>Evaluation</a:t>
                </a:r>
              </a:p>
            </p:txBody>
          </p:sp>
          <p:sp>
            <p:nvSpPr>
              <p:cNvPr id="42" name="Freeform: Shape 41">
                <a:extLst>
                  <a:ext uri="{FF2B5EF4-FFF2-40B4-BE49-F238E27FC236}">
                    <a16:creationId xmlns:a16="http://schemas.microsoft.com/office/drawing/2014/main" id="{F9B2F9F4-C35F-4C8C-8188-205CA720A884}"/>
                  </a:ext>
                </a:extLst>
              </p:cNvPr>
              <p:cNvSpPr/>
              <p:nvPr/>
            </p:nvSpPr>
            <p:spPr>
              <a:xfrm rot="67309">
                <a:off x="3500456" y="4871017"/>
                <a:ext cx="449490" cy="447590"/>
              </a:xfrm>
              <a:custGeom>
                <a:avLst/>
                <a:gdLst>
                  <a:gd name="connsiteX0" fmla="*/ 0 w 449490"/>
                  <a:gd name="connsiteY0" fmla="*/ 89518 h 447590"/>
                  <a:gd name="connsiteX1" fmla="*/ 225695 w 449490"/>
                  <a:gd name="connsiteY1" fmla="*/ 89518 h 447590"/>
                  <a:gd name="connsiteX2" fmla="*/ 225695 w 449490"/>
                  <a:gd name="connsiteY2" fmla="*/ 0 h 447590"/>
                  <a:gd name="connsiteX3" fmla="*/ 449490 w 449490"/>
                  <a:gd name="connsiteY3" fmla="*/ 223795 h 447590"/>
                  <a:gd name="connsiteX4" fmla="*/ 225695 w 449490"/>
                  <a:gd name="connsiteY4" fmla="*/ 447590 h 447590"/>
                  <a:gd name="connsiteX5" fmla="*/ 225695 w 449490"/>
                  <a:gd name="connsiteY5" fmla="*/ 358072 h 447590"/>
                  <a:gd name="connsiteX6" fmla="*/ 0 w 449490"/>
                  <a:gd name="connsiteY6" fmla="*/ 358072 h 447590"/>
                  <a:gd name="connsiteX7" fmla="*/ 0 w 44949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490" h="447590">
                    <a:moveTo>
                      <a:pt x="0" y="89518"/>
                    </a:moveTo>
                    <a:lnTo>
                      <a:pt x="225695" y="89518"/>
                    </a:lnTo>
                    <a:lnTo>
                      <a:pt x="225695" y="0"/>
                    </a:lnTo>
                    <a:lnTo>
                      <a:pt x="449490" y="223795"/>
                    </a:lnTo>
                    <a:lnTo>
                      <a:pt x="225695" y="447590"/>
                    </a:lnTo>
                    <a:lnTo>
                      <a:pt x="225695" y="358072"/>
                    </a:lnTo>
                    <a:lnTo>
                      <a:pt x="0" y="358072"/>
                    </a:lnTo>
                    <a:lnTo>
                      <a:pt x="0" y="89518"/>
                    </a:lnTo>
                    <a:close/>
                  </a:path>
                </a:pathLst>
              </a:custGeom>
              <a:ln>
                <a:noFill/>
              </a:ln>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0" tIns="89518" rIns="134276"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43" name="Freeform: Shape 42">
                <a:extLst>
                  <a:ext uri="{FF2B5EF4-FFF2-40B4-BE49-F238E27FC236}">
                    <a16:creationId xmlns:a16="http://schemas.microsoft.com/office/drawing/2014/main" id="{4BC20F1D-8D5B-442B-AE89-4F9A7C9580FC}"/>
                  </a:ext>
                </a:extLst>
              </p:cNvPr>
              <p:cNvSpPr/>
              <p:nvPr/>
            </p:nvSpPr>
            <p:spPr>
              <a:xfrm>
                <a:off x="4108903" y="4527648"/>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5">
                  <a:lumMod val="60000"/>
                  <a:lumOff val="40000"/>
                </a:schemeClr>
              </a:solidFill>
              <a:ln>
                <a:no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8. Performance report Communication</a:t>
                </a:r>
              </a:p>
            </p:txBody>
          </p:sp>
          <p:sp>
            <p:nvSpPr>
              <p:cNvPr id="44" name="Freeform: Shape 43">
                <a:extLst>
                  <a:ext uri="{FF2B5EF4-FFF2-40B4-BE49-F238E27FC236}">
                    <a16:creationId xmlns:a16="http://schemas.microsoft.com/office/drawing/2014/main" id="{87057C18-04F0-407D-9C0A-186A302EEB22}"/>
                  </a:ext>
                </a:extLst>
              </p:cNvPr>
              <p:cNvSpPr/>
              <p:nvPr/>
            </p:nvSpPr>
            <p:spPr>
              <a:xfrm rot="21553200">
                <a:off x="6105654" y="4880782"/>
                <a:ext cx="334850" cy="447590"/>
              </a:xfrm>
              <a:custGeom>
                <a:avLst/>
                <a:gdLst>
                  <a:gd name="connsiteX0" fmla="*/ 0 w 334850"/>
                  <a:gd name="connsiteY0" fmla="*/ 89518 h 447590"/>
                  <a:gd name="connsiteX1" fmla="*/ 167425 w 334850"/>
                  <a:gd name="connsiteY1" fmla="*/ 89518 h 447590"/>
                  <a:gd name="connsiteX2" fmla="*/ 167425 w 334850"/>
                  <a:gd name="connsiteY2" fmla="*/ 0 h 447590"/>
                  <a:gd name="connsiteX3" fmla="*/ 334850 w 334850"/>
                  <a:gd name="connsiteY3" fmla="*/ 223795 h 447590"/>
                  <a:gd name="connsiteX4" fmla="*/ 167425 w 334850"/>
                  <a:gd name="connsiteY4" fmla="*/ 447590 h 447590"/>
                  <a:gd name="connsiteX5" fmla="*/ 167425 w 334850"/>
                  <a:gd name="connsiteY5" fmla="*/ 358072 h 447590"/>
                  <a:gd name="connsiteX6" fmla="*/ 0 w 334850"/>
                  <a:gd name="connsiteY6" fmla="*/ 358072 h 447590"/>
                  <a:gd name="connsiteX7" fmla="*/ 0 w 33485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850" h="447590">
                    <a:moveTo>
                      <a:pt x="0" y="89518"/>
                    </a:moveTo>
                    <a:lnTo>
                      <a:pt x="167425" y="89518"/>
                    </a:lnTo>
                    <a:lnTo>
                      <a:pt x="167425" y="0"/>
                    </a:lnTo>
                    <a:lnTo>
                      <a:pt x="334850" y="223795"/>
                    </a:lnTo>
                    <a:lnTo>
                      <a:pt x="167425" y="447590"/>
                    </a:lnTo>
                    <a:lnTo>
                      <a:pt x="167425" y="358072"/>
                    </a:lnTo>
                    <a:lnTo>
                      <a:pt x="0" y="358072"/>
                    </a:lnTo>
                    <a:lnTo>
                      <a:pt x="0" y="89518"/>
                    </a:lnTo>
                    <a:close/>
                  </a:path>
                </a:pathLst>
              </a:custGeom>
              <a:ln>
                <a:noFill/>
              </a:ln>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0" tIns="89518" rIns="100454"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45" name="Freeform: Shape 44">
                <a:extLst>
                  <a:ext uri="{FF2B5EF4-FFF2-40B4-BE49-F238E27FC236}">
                    <a16:creationId xmlns:a16="http://schemas.microsoft.com/office/drawing/2014/main" id="{D1560754-A413-4DCA-A0AD-6153DFCD8DD8}"/>
                  </a:ext>
                </a:extLst>
              </p:cNvPr>
              <p:cNvSpPr/>
              <p:nvPr/>
            </p:nvSpPr>
            <p:spPr>
              <a:xfrm>
                <a:off x="6577378" y="4539120"/>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5">
                  <a:lumMod val="60000"/>
                  <a:lumOff val="40000"/>
                </a:schemeClr>
              </a:solidFill>
              <a:ln>
                <a:no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9. Continuous improvement </a:t>
                </a:r>
              </a:p>
            </p:txBody>
          </p:sp>
        </p:grpSp>
        <p:pic>
          <p:nvPicPr>
            <p:cNvPr id="28" name="Picture 27">
              <a:extLst>
                <a:ext uri="{FF2B5EF4-FFF2-40B4-BE49-F238E27FC236}">
                  <a16:creationId xmlns:a16="http://schemas.microsoft.com/office/drawing/2014/main" id="{3E9EF7CE-4CD6-4B94-9A4B-4F502176BB7A}"/>
                </a:ext>
              </a:extLst>
            </p:cNvPr>
            <p:cNvPicPr>
              <a:picLocks noChangeAspect="1"/>
            </p:cNvPicPr>
            <p:nvPr/>
          </p:nvPicPr>
          <p:blipFill>
            <a:blip r:embed="rId2"/>
            <a:stretch>
              <a:fillRect/>
            </a:stretch>
          </p:blipFill>
          <p:spPr>
            <a:xfrm rot="5400000">
              <a:off x="7408838" y="4002564"/>
              <a:ext cx="371019" cy="414564"/>
            </a:xfrm>
            <a:prstGeom prst="rect">
              <a:avLst/>
            </a:prstGeom>
            <a:ln>
              <a:noFill/>
            </a:ln>
          </p:spPr>
        </p:pic>
      </p:grpSp>
      <p:sp>
        <p:nvSpPr>
          <p:cNvPr id="4" name="Title 3">
            <a:extLst>
              <a:ext uri="{FF2B5EF4-FFF2-40B4-BE49-F238E27FC236}">
                <a16:creationId xmlns:a16="http://schemas.microsoft.com/office/drawing/2014/main" id="{DEC6FE0D-CC84-4570-97D0-7C32197789A3}"/>
              </a:ext>
            </a:extLst>
          </p:cNvPr>
          <p:cNvSpPr>
            <a:spLocks noGrp="1"/>
          </p:cNvSpPr>
          <p:nvPr>
            <p:ph type="title"/>
          </p:nvPr>
        </p:nvSpPr>
        <p:spPr/>
        <p:txBody>
          <a:bodyPr>
            <a:normAutofit fontScale="90000"/>
          </a:bodyPr>
          <a:lstStyle/>
          <a:p>
            <a:r>
              <a:rPr lang="en-GB" sz="3100" dirty="0"/>
              <a:t>Driven by the P</a:t>
            </a:r>
            <a:r>
              <a:rPr lang="et-EE" sz="3100" dirty="0"/>
              <a:t>DC</a:t>
            </a:r>
            <a:r>
              <a:rPr lang="en-GB" sz="3100" dirty="0"/>
              <a:t>A method the greening process of the office can be divided into  several steps. In our training programme we do follow the following steps: </a:t>
            </a:r>
            <a:br>
              <a:rPr lang="en-GB" dirty="0"/>
            </a:br>
            <a:endParaRPr lang="et-EE" dirty="0"/>
          </a:p>
        </p:txBody>
      </p:sp>
      <p:sp>
        <p:nvSpPr>
          <p:cNvPr id="5" name="Footer Placeholder 4">
            <a:extLst>
              <a:ext uri="{FF2B5EF4-FFF2-40B4-BE49-F238E27FC236}">
                <a16:creationId xmlns:a16="http://schemas.microsoft.com/office/drawing/2014/main" id="{2EE9E9DC-C6F5-489F-987D-11F56F69C2AB}"/>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6" name="Slide Number Placeholder 5">
            <a:extLst>
              <a:ext uri="{FF2B5EF4-FFF2-40B4-BE49-F238E27FC236}">
                <a16:creationId xmlns:a16="http://schemas.microsoft.com/office/drawing/2014/main" id="{13322A8C-9E4C-4C03-B7A0-8C15F8DC1C4D}"/>
              </a:ext>
            </a:extLst>
          </p:cNvPr>
          <p:cNvSpPr>
            <a:spLocks noGrp="1"/>
          </p:cNvSpPr>
          <p:nvPr>
            <p:ph type="sldNum" sz="quarter" idx="12"/>
          </p:nvPr>
        </p:nvSpPr>
        <p:spPr/>
        <p:txBody>
          <a:bodyPr/>
          <a:lstStyle/>
          <a:p>
            <a:fld id="{265AEBC9-8C88-492D-AD31-E52AF7BEBFCC}" type="slidenum">
              <a:rPr lang="et-EE" smtClean="0"/>
              <a:t>10</a:t>
            </a:fld>
            <a:endParaRPr lang="et-EE"/>
          </a:p>
        </p:txBody>
      </p:sp>
    </p:spTree>
    <p:extLst>
      <p:ext uri="{BB962C8B-B14F-4D97-AF65-F5344CB8AC3E}">
        <p14:creationId xmlns:p14="http://schemas.microsoft.com/office/powerpoint/2010/main" val="12614418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1F5CB-B13E-4F82-B3CF-14EA91055873}"/>
              </a:ext>
            </a:extLst>
          </p:cNvPr>
          <p:cNvSpPr>
            <a:spLocks noGrp="1"/>
          </p:cNvSpPr>
          <p:nvPr>
            <p:ph type="title"/>
          </p:nvPr>
        </p:nvSpPr>
        <p:spPr/>
        <p:txBody>
          <a:bodyPr>
            <a:normAutofit/>
          </a:bodyPr>
          <a:lstStyle/>
          <a:p>
            <a:r>
              <a:rPr lang="en-GB" sz="4000" b="1" dirty="0">
                <a:solidFill>
                  <a:srgbClr val="00B050"/>
                </a:solidFill>
              </a:rPr>
              <a:t>1.</a:t>
            </a:r>
            <a:r>
              <a:rPr lang="et-EE" sz="4000" b="1" dirty="0">
                <a:solidFill>
                  <a:srgbClr val="00B050"/>
                </a:solidFill>
              </a:rPr>
              <a:t>5</a:t>
            </a:r>
            <a:r>
              <a:rPr lang="en-GB" sz="4000" b="1" dirty="0">
                <a:solidFill>
                  <a:srgbClr val="00B050"/>
                </a:solidFill>
              </a:rPr>
              <a:t> SAIs’ situation</a:t>
            </a:r>
          </a:p>
        </p:txBody>
      </p:sp>
      <p:sp>
        <p:nvSpPr>
          <p:cNvPr id="3" name="Content Placeholder 2">
            <a:extLst>
              <a:ext uri="{FF2B5EF4-FFF2-40B4-BE49-F238E27FC236}">
                <a16:creationId xmlns:a16="http://schemas.microsoft.com/office/drawing/2014/main" id="{A51BBEE4-06CF-40CC-BCF1-9AE0742A5B57}"/>
              </a:ext>
            </a:extLst>
          </p:cNvPr>
          <p:cNvSpPr>
            <a:spLocks noGrp="1"/>
          </p:cNvSpPr>
          <p:nvPr>
            <p:ph idx="1"/>
          </p:nvPr>
        </p:nvSpPr>
        <p:spPr>
          <a:xfrm>
            <a:off x="6804837" y="2280102"/>
            <a:ext cx="4548963" cy="4351338"/>
          </a:xfrm>
        </p:spPr>
        <p:txBody>
          <a:bodyPr/>
          <a:lstStyle/>
          <a:p>
            <a:pPr marL="0" indent="0">
              <a:buNone/>
            </a:pPr>
            <a:r>
              <a:rPr lang="en-GB" dirty="0"/>
              <a:t>SAIs’ „greening" activities are mainly related to energy savings, sorting </a:t>
            </a:r>
            <a:r>
              <a:rPr lang="en-US" dirty="0"/>
              <a:t>waste and reducing paper consumption. </a:t>
            </a:r>
            <a:endParaRPr lang="et-EE" dirty="0"/>
          </a:p>
        </p:txBody>
      </p:sp>
      <p:pic>
        <p:nvPicPr>
          <p:cNvPr id="4" name="Picture 3">
            <a:extLst>
              <a:ext uri="{FF2B5EF4-FFF2-40B4-BE49-F238E27FC236}">
                <a16:creationId xmlns:a16="http://schemas.microsoft.com/office/drawing/2014/main" id="{CC1668F3-33A9-4D8B-883D-01E92408A0C7}"/>
              </a:ext>
            </a:extLst>
          </p:cNvPr>
          <p:cNvPicPr>
            <a:picLocks noChangeAspect="1"/>
          </p:cNvPicPr>
          <p:nvPr/>
        </p:nvPicPr>
        <p:blipFill>
          <a:blip r:embed="rId3"/>
          <a:stretch>
            <a:fillRect/>
          </a:stretch>
        </p:blipFill>
        <p:spPr>
          <a:xfrm>
            <a:off x="350772" y="2573421"/>
            <a:ext cx="6315842" cy="3919454"/>
          </a:xfrm>
          <a:prstGeom prst="rect">
            <a:avLst/>
          </a:prstGeom>
        </p:spPr>
      </p:pic>
      <p:sp>
        <p:nvSpPr>
          <p:cNvPr id="5" name="TextBox 4">
            <a:extLst>
              <a:ext uri="{FF2B5EF4-FFF2-40B4-BE49-F238E27FC236}">
                <a16:creationId xmlns:a16="http://schemas.microsoft.com/office/drawing/2014/main" id="{7A730709-8132-4D23-9095-80B14FDC94F0}"/>
              </a:ext>
            </a:extLst>
          </p:cNvPr>
          <p:cNvSpPr txBox="1"/>
          <p:nvPr/>
        </p:nvSpPr>
        <p:spPr>
          <a:xfrm>
            <a:off x="350772" y="1321791"/>
            <a:ext cx="6454064" cy="1384995"/>
          </a:xfrm>
          <a:prstGeom prst="rect">
            <a:avLst/>
          </a:prstGeom>
          <a:noFill/>
        </p:spPr>
        <p:txBody>
          <a:bodyPr wrap="square" rtlCol="0">
            <a:spAutoFit/>
          </a:bodyPr>
          <a:lstStyle/>
          <a:p>
            <a:r>
              <a:rPr lang="en-US" sz="2800" dirty="0"/>
              <a:t>Are you greening/implementing environmental principles in your SAI systematically?</a:t>
            </a:r>
            <a:endParaRPr lang="et-EE" sz="2800" dirty="0"/>
          </a:p>
        </p:txBody>
      </p:sp>
      <p:sp>
        <p:nvSpPr>
          <p:cNvPr id="8" name="Footer Placeholder 7">
            <a:extLst>
              <a:ext uri="{FF2B5EF4-FFF2-40B4-BE49-F238E27FC236}">
                <a16:creationId xmlns:a16="http://schemas.microsoft.com/office/drawing/2014/main" id="{848986B9-2E73-4087-8188-5B18235E0FC8}"/>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9" name="Slide Number Placeholder 8">
            <a:extLst>
              <a:ext uri="{FF2B5EF4-FFF2-40B4-BE49-F238E27FC236}">
                <a16:creationId xmlns:a16="http://schemas.microsoft.com/office/drawing/2014/main" id="{4BACBA7C-6715-4D72-BD7A-1B2747C0BEFC}"/>
              </a:ext>
            </a:extLst>
          </p:cNvPr>
          <p:cNvSpPr>
            <a:spLocks noGrp="1"/>
          </p:cNvSpPr>
          <p:nvPr>
            <p:ph type="sldNum" sz="quarter" idx="12"/>
          </p:nvPr>
        </p:nvSpPr>
        <p:spPr/>
        <p:txBody>
          <a:bodyPr/>
          <a:lstStyle/>
          <a:p>
            <a:fld id="{265AEBC9-8C88-492D-AD31-E52AF7BEBFCC}" type="slidenum">
              <a:rPr lang="et-EE" smtClean="0"/>
              <a:t>11</a:t>
            </a:fld>
            <a:endParaRPr lang="et-EE"/>
          </a:p>
        </p:txBody>
      </p:sp>
    </p:spTree>
    <p:extLst>
      <p:ext uri="{BB962C8B-B14F-4D97-AF65-F5344CB8AC3E}">
        <p14:creationId xmlns:p14="http://schemas.microsoft.com/office/powerpoint/2010/main" val="84540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361B3B-DD4F-4AFA-A1AF-6E1CABE94FE9}"/>
              </a:ext>
            </a:extLst>
          </p:cNvPr>
          <p:cNvSpPr>
            <a:spLocks noGrp="1"/>
          </p:cNvSpPr>
          <p:nvPr>
            <p:ph idx="1"/>
          </p:nvPr>
        </p:nvSpPr>
        <p:spPr>
          <a:xfrm>
            <a:off x="838200" y="999241"/>
            <a:ext cx="10515600" cy="5177722"/>
          </a:xfrm>
        </p:spPr>
        <p:txBody>
          <a:bodyPr/>
          <a:lstStyle/>
          <a:p>
            <a:pPr marL="0" indent="0" algn="ctr">
              <a:buNone/>
            </a:pPr>
            <a:r>
              <a:rPr lang="en-GB" sz="4000" b="1" dirty="0">
                <a:solidFill>
                  <a:srgbClr val="00B050"/>
                </a:solidFill>
                <a:latin typeface="+mj-lt"/>
              </a:rPr>
              <a:t>1.</a:t>
            </a:r>
            <a:r>
              <a:rPr lang="et-EE" sz="4000" b="1" dirty="0">
                <a:solidFill>
                  <a:srgbClr val="00B050"/>
                </a:solidFill>
                <a:latin typeface="+mj-lt"/>
              </a:rPr>
              <a:t>6</a:t>
            </a:r>
            <a:r>
              <a:rPr lang="en-GB" sz="4000" b="1" dirty="0">
                <a:solidFill>
                  <a:srgbClr val="00B050"/>
                </a:solidFill>
                <a:latin typeface="+mj-lt"/>
              </a:rPr>
              <a:t> What are the main challenges in greening the office?</a:t>
            </a:r>
          </a:p>
          <a:p>
            <a:endParaRPr lang="et-EE" dirty="0"/>
          </a:p>
        </p:txBody>
      </p:sp>
      <p:sp>
        <p:nvSpPr>
          <p:cNvPr id="5" name="Footer Placeholder 4">
            <a:extLst>
              <a:ext uri="{FF2B5EF4-FFF2-40B4-BE49-F238E27FC236}">
                <a16:creationId xmlns:a16="http://schemas.microsoft.com/office/drawing/2014/main" id="{816CF533-60E5-43F1-AD82-268022D27664}"/>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6" name="Slide Number Placeholder 5">
            <a:extLst>
              <a:ext uri="{FF2B5EF4-FFF2-40B4-BE49-F238E27FC236}">
                <a16:creationId xmlns:a16="http://schemas.microsoft.com/office/drawing/2014/main" id="{5BEC0FC0-1180-4BF5-96CE-3FE2DAEC0A1F}"/>
              </a:ext>
            </a:extLst>
          </p:cNvPr>
          <p:cNvSpPr>
            <a:spLocks noGrp="1"/>
          </p:cNvSpPr>
          <p:nvPr>
            <p:ph type="sldNum" sz="quarter" idx="12"/>
          </p:nvPr>
        </p:nvSpPr>
        <p:spPr/>
        <p:txBody>
          <a:bodyPr/>
          <a:lstStyle/>
          <a:p>
            <a:fld id="{265AEBC9-8C88-492D-AD31-E52AF7BEBFCC}" type="slidenum">
              <a:rPr lang="et-EE" smtClean="0"/>
              <a:t>12</a:t>
            </a:fld>
            <a:endParaRPr lang="et-EE"/>
          </a:p>
        </p:txBody>
      </p:sp>
    </p:spTree>
    <p:extLst>
      <p:ext uri="{BB962C8B-B14F-4D97-AF65-F5344CB8AC3E}">
        <p14:creationId xmlns:p14="http://schemas.microsoft.com/office/powerpoint/2010/main" val="18427433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A1E8C3-8C4D-401E-95E0-C24E47C23EDA}"/>
              </a:ext>
            </a:extLst>
          </p:cNvPr>
          <p:cNvSpPr>
            <a:spLocks noGrp="1"/>
          </p:cNvSpPr>
          <p:nvPr>
            <p:ph type="title"/>
          </p:nvPr>
        </p:nvSpPr>
        <p:spPr/>
        <p:txBody>
          <a:bodyPr>
            <a:normAutofit/>
          </a:bodyPr>
          <a:lstStyle/>
          <a:p>
            <a:pPr algn="ctr"/>
            <a:r>
              <a:rPr lang="en-GB" sz="4000" b="1" dirty="0">
                <a:solidFill>
                  <a:srgbClr val="00B050"/>
                </a:solidFill>
              </a:rPr>
              <a:t>Main challenges</a:t>
            </a:r>
          </a:p>
        </p:txBody>
      </p:sp>
      <p:sp>
        <p:nvSpPr>
          <p:cNvPr id="3" name="Content Placeholder 2">
            <a:extLst>
              <a:ext uri="{FF2B5EF4-FFF2-40B4-BE49-F238E27FC236}">
                <a16:creationId xmlns:a16="http://schemas.microsoft.com/office/drawing/2014/main" id="{CFF0A2C0-01BD-4BFD-8C22-2614A8BCB888}"/>
              </a:ext>
            </a:extLst>
          </p:cNvPr>
          <p:cNvSpPr>
            <a:spLocks noGrp="1"/>
          </p:cNvSpPr>
          <p:nvPr>
            <p:ph idx="1"/>
          </p:nvPr>
        </p:nvSpPr>
        <p:spPr>
          <a:xfrm>
            <a:off x="838200" y="1488141"/>
            <a:ext cx="10515600" cy="4688822"/>
          </a:xfrm>
        </p:spPr>
        <p:txBody>
          <a:bodyPr>
            <a:normAutofit/>
          </a:bodyPr>
          <a:lstStyle/>
          <a:p>
            <a:r>
              <a:rPr lang="en-GB" sz="3200" b="1" dirty="0"/>
              <a:t>No knowledge </a:t>
            </a:r>
            <a:r>
              <a:rPr lang="en-GB" sz="3200" dirty="0"/>
              <a:t>about greening activities</a:t>
            </a:r>
          </a:p>
          <a:p>
            <a:r>
              <a:rPr lang="en-GB" sz="3200" b="1" dirty="0"/>
              <a:t>No willingness </a:t>
            </a:r>
            <a:r>
              <a:rPr lang="en-GB" sz="3200" dirty="0"/>
              <a:t>of people to </a:t>
            </a:r>
            <a:r>
              <a:rPr lang="en-GB" sz="3200" b="1" dirty="0"/>
              <a:t>change</a:t>
            </a:r>
            <a:r>
              <a:rPr lang="en-GB" sz="3200" dirty="0"/>
              <a:t> their </a:t>
            </a:r>
            <a:r>
              <a:rPr lang="en-GB" sz="3200" b="1" dirty="0"/>
              <a:t>mind-set and old habits</a:t>
            </a:r>
          </a:p>
          <a:p>
            <a:r>
              <a:rPr lang="en-GB" sz="3200" dirty="0"/>
              <a:t>Involvement and </a:t>
            </a:r>
            <a:r>
              <a:rPr lang="en-GB" sz="3200" b="1" dirty="0"/>
              <a:t>motivation</a:t>
            </a:r>
            <a:r>
              <a:rPr lang="en-GB" sz="3200" dirty="0"/>
              <a:t> of people</a:t>
            </a:r>
          </a:p>
          <a:p>
            <a:r>
              <a:rPr lang="en-GB" sz="3200" b="1" dirty="0"/>
              <a:t>Budgetary obstacles</a:t>
            </a:r>
          </a:p>
          <a:p>
            <a:r>
              <a:rPr lang="en-GB" sz="3200" dirty="0"/>
              <a:t>Ownership of the premises/ infrastructure,</a:t>
            </a:r>
            <a:r>
              <a:rPr lang="en-GB" sz="3200" b="1" dirty="0"/>
              <a:t> limited possibility to influence the decisions</a:t>
            </a:r>
          </a:p>
          <a:p>
            <a:r>
              <a:rPr lang="en-GB" sz="3200" dirty="0"/>
              <a:t>Lack of </a:t>
            </a:r>
            <a:r>
              <a:rPr lang="en-GB" sz="3200" b="1" dirty="0"/>
              <a:t>management commitment</a:t>
            </a:r>
          </a:p>
          <a:p>
            <a:pPr marL="0" indent="0">
              <a:buNone/>
            </a:pPr>
            <a:endParaRPr lang="en-GB" dirty="0"/>
          </a:p>
        </p:txBody>
      </p:sp>
      <p:sp>
        <p:nvSpPr>
          <p:cNvPr id="6" name="Footer Placeholder 5">
            <a:extLst>
              <a:ext uri="{FF2B5EF4-FFF2-40B4-BE49-F238E27FC236}">
                <a16:creationId xmlns:a16="http://schemas.microsoft.com/office/drawing/2014/main" id="{535056A5-10B9-407F-A709-90C48918A34E}"/>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7" name="Slide Number Placeholder 6">
            <a:extLst>
              <a:ext uri="{FF2B5EF4-FFF2-40B4-BE49-F238E27FC236}">
                <a16:creationId xmlns:a16="http://schemas.microsoft.com/office/drawing/2014/main" id="{0DA47902-FA95-427D-8E5E-3E78837BD194}"/>
              </a:ext>
            </a:extLst>
          </p:cNvPr>
          <p:cNvSpPr>
            <a:spLocks noGrp="1"/>
          </p:cNvSpPr>
          <p:nvPr>
            <p:ph type="sldNum" sz="quarter" idx="12"/>
          </p:nvPr>
        </p:nvSpPr>
        <p:spPr/>
        <p:txBody>
          <a:bodyPr/>
          <a:lstStyle/>
          <a:p>
            <a:fld id="{265AEBC9-8C88-492D-AD31-E52AF7BEBFCC}" type="slidenum">
              <a:rPr lang="et-EE" smtClean="0"/>
              <a:t>13</a:t>
            </a:fld>
            <a:endParaRPr lang="et-EE"/>
          </a:p>
        </p:txBody>
      </p:sp>
    </p:spTree>
    <p:extLst>
      <p:ext uri="{BB962C8B-B14F-4D97-AF65-F5344CB8AC3E}">
        <p14:creationId xmlns:p14="http://schemas.microsoft.com/office/powerpoint/2010/main" val="1239565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B4FA4-A399-4A70-986C-B8C6C2D2EBC3}"/>
              </a:ext>
            </a:extLst>
          </p:cNvPr>
          <p:cNvSpPr>
            <a:spLocks noGrp="1"/>
          </p:cNvSpPr>
          <p:nvPr>
            <p:ph type="title"/>
          </p:nvPr>
        </p:nvSpPr>
        <p:spPr/>
        <p:txBody>
          <a:bodyPr>
            <a:normAutofit/>
          </a:bodyPr>
          <a:lstStyle/>
          <a:p>
            <a:r>
              <a:rPr lang="et-EE" sz="4000" b="1" dirty="0">
                <a:solidFill>
                  <a:srgbClr val="00B050"/>
                </a:solidFill>
              </a:rPr>
              <a:t>1.7 </a:t>
            </a:r>
            <a:r>
              <a:rPr lang="en-GB" sz="4000" b="1" dirty="0">
                <a:solidFill>
                  <a:srgbClr val="00B050"/>
                </a:solidFill>
              </a:rPr>
              <a:t>Management commitment</a:t>
            </a:r>
          </a:p>
        </p:txBody>
      </p:sp>
      <p:sp>
        <p:nvSpPr>
          <p:cNvPr id="3" name="Content Placeholder 2">
            <a:extLst>
              <a:ext uri="{FF2B5EF4-FFF2-40B4-BE49-F238E27FC236}">
                <a16:creationId xmlns:a16="http://schemas.microsoft.com/office/drawing/2014/main" id="{915F8D68-CC6F-494F-A9AF-F4DAA22B274F}"/>
              </a:ext>
            </a:extLst>
          </p:cNvPr>
          <p:cNvSpPr>
            <a:spLocks noGrp="1"/>
          </p:cNvSpPr>
          <p:nvPr>
            <p:ph idx="1"/>
          </p:nvPr>
        </p:nvSpPr>
        <p:spPr>
          <a:xfrm>
            <a:off x="520996" y="1960230"/>
            <a:ext cx="10960395" cy="4532645"/>
          </a:xfrm>
        </p:spPr>
        <p:txBody>
          <a:bodyPr>
            <a:normAutofit fontScale="92500" lnSpcReduction="20000"/>
          </a:bodyPr>
          <a:lstStyle/>
          <a:p>
            <a:r>
              <a:rPr lang="en-GB" sz="3500" dirty="0"/>
              <a:t>Top management should give their approval to „greening“ activities</a:t>
            </a:r>
          </a:p>
          <a:p>
            <a:r>
              <a:rPr lang="en-GB" sz="3500" dirty="0"/>
              <a:t>Top management can ensure that greening is in consistency with organisation’s goals</a:t>
            </a:r>
          </a:p>
          <a:p>
            <a:r>
              <a:rPr lang="en-GB" sz="3500" dirty="0"/>
              <a:t>Top management should give approval to using human and other resources </a:t>
            </a:r>
          </a:p>
          <a:p>
            <a:pPr marL="0" indent="0">
              <a:buNone/>
            </a:pPr>
            <a:endParaRPr lang="en-GB" dirty="0"/>
          </a:p>
          <a:p>
            <a:pPr marL="0" indent="0">
              <a:buNone/>
            </a:pPr>
            <a:endParaRPr lang="en-GB" dirty="0"/>
          </a:p>
          <a:p>
            <a:pPr marL="0" indent="0">
              <a:buNone/>
            </a:pPr>
            <a:r>
              <a:rPr lang="en-GB" sz="4400" dirty="0"/>
              <a:t>Role-play: 1-minute elevator pitch with the Auditor General or your direct boss</a:t>
            </a:r>
          </a:p>
        </p:txBody>
      </p:sp>
      <p:sp>
        <p:nvSpPr>
          <p:cNvPr id="6" name="Footer Placeholder 5">
            <a:extLst>
              <a:ext uri="{FF2B5EF4-FFF2-40B4-BE49-F238E27FC236}">
                <a16:creationId xmlns:a16="http://schemas.microsoft.com/office/drawing/2014/main" id="{B0F0E59D-BC4D-4B3C-B423-68597A5515E0}"/>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7" name="Slide Number Placeholder 6">
            <a:extLst>
              <a:ext uri="{FF2B5EF4-FFF2-40B4-BE49-F238E27FC236}">
                <a16:creationId xmlns:a16="http://schemas.microsoft.com/office/drawing/2014/main" id="{27B8CAF6-291C-44E4-A3AB-F504E6365082}"/>
              </a:ext>
            </a:extLst>
          </p:cNvPr>
          <p:cNvSpPr>
            <a:spLocks noGrp="1"/>
          </p:cNvSpPr>
          <p:nvPr>
            <p:ph type="sldNum" sz="quarter" idx="12"/>
          </p:nvPr>
        </p:nvSpPr>
        <p:spPr/>
        <p:txBody>
          <a:bodyPr/>
          <a:lstStyle/>
          <a:p>
            <a:fld id="{265AEBC9-8C88-492D-AD31-E52AF7BEBFCC}" type="slidenum">
              <a:rPr lang="et-EE" smtClean="0"/>
              <a:t>14</a:t>
            </a:fld>
            <a:endParaRPr lang="et-EE"/>
          </a:p>
        </p:txBody>
      </p:sp>
    </p:spTree>
    <p:extLst>
      <p:ext uri="{BB962C8B-B14F-4D97-AF65-F5344CB8AC3E}">
        <p14:creationId xmlns:p14="http://schemas.microsoft.com/office/powerpoint/2010/main" val="1394050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186AC-F3DE-4B15-8BEA-73B28DAF0FAF}"/>
              </a:ext>
            </a:extLst>
          </p:cNvPr>
          <p:cNvSpPr>
            <a:spLocks noGrp="1"/>
          </p:cNvSpPr>
          <p:nvPr>
            <p:ph type="title"/>
          </p:nvPr>
        </p:nvSpPr>
        <p:spPr/>
        <p:txBody>
          <a:bodyPr>
            <a:normAutofit/>
          </a:bodyPr>
          <a:lstStyle/>
          <a:p>
            <a:r>
              <a:rPr lang="et-EE" sz="4000" b="1" dirty="0">
                <a:solidFill>
                  <a:srgbClr val="00B050"/>
                </a:solidFill>
              </a:rPr>
              <a:t>1.8 </a:t>
            </a:r>
            <a:r>
              <a:rPr lang="en-GB" sz="4000" b="1" dirty="0">
                <a:solidFill>
                  <a:srgbClr val="00B050"/>
                </a:solidFill>
              </a:rPr>
              <a:t>Recommendations</a:t>
            </a:r>
          </a:p>
        </p:txBody>
      </p:sp>
      <p:sp>
        <p:nvSpPr>
          <p:cNvPr id="3" name="Content Placeholder 2">
            <a:extLst>
              <a:ext uri="{FF2B5EF4-FFF2-40B4-BE49-F238E27FC236}">
                <a16:creationId xmlns:a16="http://schemas.microsoft.com/office/drawing/2014/main" id="{616EEB36-2D75-4380-AF1D-0DCBCAB1AE21}"/>
              </a:ext>
            </a:extLst>
          </p:cNvPr>
          <p:cNvSpPr>
            <a:spLocks noGrp="1"/>
          </p:cNvSpPr>
          <p:nvPr>
            <p:ph idx="1"/>
          </p:nvPr>
        </p:nvSpPr>
        <p:spPr/>
        <p:txBody>
          <a:bodyPr>
            <a:normAutofit/>
          </a:bodyPr>
          <a:lstStyle/>
          <a:p>
            <a:r>
              <a:rPr lang="en-GB" sz="3200" dirty="0"/>
              <a:t>Explain the need for greening activities clearly</a:t>
            </a:r>
          </a:p>
          <a:p>
            <a:r>
              <a:rPr lang="en-GB" sz="3200" dirty="0"/>
              <a:t>Find out whether greening activities are matching with your SAIs strategy/policy </a:t>
            </a:r>
          </a:p>
          <a:p>
            <a:r>
              <a:rPr lang="en-GB" sz="3200" dirty="0"/>
              <a:t>Communicate the management commitment across whole organisation</a:t>
            </a:r>
          </a:p>
        </p:txBody>
      </p:sp>
      <p:sp>
        <p:nvSpPr>
          <p:cNvPr id="6" name="Footer Placeholder 5">
            <a:extLst>
              <a:ext uri="{FF2B5EF4-FFF2-40B4-BE49-F238E27FC236}">
                <a16:creationId xmlns:a16="http://schemas.microsoft.com/office/drawing/2014/main" id="{CFAFADAC-998F-4EE4-AEC0-D0DE4EDA0A7E}"/>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7" name="Slide Number Placeholder 6">
            <a:extLst>
              <a:ext uri="{FF2B5EF4-FFF2-40B4-BE49-F238E27FC236}">
                <a16:creationId xmlns:a16="http://schemas.microsoft.com/office/drawing/2014/main" id="{820C5DE4-6C56-4CD6-A2D3-A101715D873C}"/>
              </a:ext>
            </a:extLst>
          </p:cNvPr>
          <p:cNvSpPr>
            <a:spLocks noGrp="1"/>
          </p:cNvSpPr>
          <p:nvPr>
            <p:ph type="sldNum" sz="quarter" idx="12"/>
          </p:nvPr>
        </p:nvSpPr>
        <p:spPr/>
        <p:txBody>
          <a:bodyPr/>
          <a:lstStyle/>
          <a:p>
            <a:fld id="{265AEBC9-8C88-492D-AD31-E52AF7BEBFCC}" type="slidenum">
              <a:rPr lang="et-EE" smtClean="0"/>
              <a:t>15</a:t>
            </a:fld>
            <a:endParaRPr lang="et-EE"/>
          </a:p>
        </p:txBody>
      </p:sp>
    </p:spTree>
    <p:extLst>
      <p:ext uri="{BB962C8B-B14F-4D97-AF65-F5344CB8AC3E}">
        <p14:creationId xmlns:p14="http://schemas.microsoft.com/office/powerpoint/2010/main" val="18426117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8A5D1-500A-4C4F-AEB2-73F75BC3C6C0}"/>
              </a:ext>
            </a:extLst>
          </p:cNvPr>
          <p:cNvSpPr>
            <a:spLocks noGrp="1"/>
          </p:cNvSpPr>
          <p:nvPr>
            <p:ph type="title"/>
          </p:nvPr>
        </p:nvSpPr>
        <p:spPr>
          <a:xfrm>
            <a:off x="838200" y="126672"/>
            <a:ext cx="10515600" cy="879767"/>
          </a:xfrm>
        </p:spPr>
        <p:txBody>
          <a:bodyPr>
            <a:normAutofit/>
          </a:bodyPr>
          <a:lstStyle/>
          <a:p>
            <a:pPr algn="ctr"/>
            <a:r>
              <a:rPr lang="en-GB" sz="4000" b="1" dirty="0">
                <a:solidFill>
                  <a:srgbClr val="00B050"/>
                </a:solidFill>
              </a:rPr>
              <a:t>Steps for implementing greening activities</a:t>
            </a:r>
            <a:endParaRPr lang="et-EE" sz="4000" dirty="0"/>
          </a:p>
        </p:txBody>
      </p:sp>
      <p:grpSp>
        <p:nvGrpSpPr>
          <p:cNvPr id="24" name="Group 23">
            <a:extLst>
              <a:ext uri="{FF2B5EF4-FFF2-40B4-BE49-F238E27FC236}">
                <a16:creationId xmlns:a16="http://schemas.microsoft.com/office/drawing/2014/main" id="{0AE0E4AA-22D1-4482-B549-ABAB053A9C3B}"/>
              </a:ext>
            </a:extLst>
          </p:cNvPr>
          <p:cNvGrpSpPr/>
          <p:nvPr/>
        </p:nvGrpSpPr>
        <p:grpSpPr>
          <a:xfrm>
            <a:off x="1170877" y="1155082"/>
            <a:ext cx="9603727" cy="5156508"/>
            <a:chOff x="1502667" y="1029124"/>
            <a:chExt cx="6879512" cy="4592876"/>
          </a:xfrm>
        </p:grpSpPr>
        <p:grpSp>
          <p:nvGrpSpPr>
            <p:cNvPr id="25" name="Group 24">
              <a:extLst>
                <a:ext uri="{FF2B5EF4-FFF2-40B4-BE49-F238E27FC236}">
                  <a16:creationId xmlns:a16="http://schemas.microsoft.com/office/drawing/2014/main" id="{8769FF1C-1D26-4570-87A0-98093357B06F}"/>
                </a:ext>
              </a:extLst>
            </p:cNvPr>
            <p:cNvGrpSpPr/>
            <p:nvPr/>
          </p:nvGrpSpPr>
          <p:grpSpPr>
            <a:xfrm>
              <a:off x="1502667" y="1029124"/>
              <a:ext cx="6879512" cy="4592876"/>
              <a:chOff x="1502667" y="1029124"/>
              <a:chExt cx="6879512" cy="4592876"/>
            </a:xfrm>
          </p:grpSpPr>
          <p:sp>
            <p:nvSpPr>
              <p:cNvPr id="27" name="Freeform: Shape 26">
                <a:extLst>
                  <a:ext uri="{FF2B5EF4-FFF2-40B4-BE49-F238E27FC236}">
                    <a16:creationId xmlns:a16="http://schemas.microsoft.com/office/drawing/2014/main" id="{7544047B-F5FF-4499-AFA9-ED42DDE9D7A2}"/>
                  </a:ext>
                </a:extLst>
              </p:cNvPr>
              <p:cNvSpPr/>
              <p:nvPr/>
            </p:nvSpPr>
            <p:spPr>
              <a:xfrm>
                <a:off x="1559380"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6">
                  <a:lumMod val="40000"/>
                  <a:lumOff val="60000"/>
                </a:schemeClr>
              </a:solidFill>
              <a:ln w="57150">
                <a:solidFill>
                  <a:srgbClr val="0070C0"/>
                </a:solidFill>
              </a:ln>
              <a:effectLst>
                <a:glow rad="228600">
                  <a:schemeClr val="accent5">
                    <a:satMod val="175000"/>
                    <a:alpha val="40000"/>
                  </a:schemeClr>
                </a:glow>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1. What is greening?</a:t>
                </a:r>
              </a:p>
              <a:p>
                <a:pPr marL="0" lvl="0" indent="0" algn="ctr" defTabSz="711200">
                  <a:lnSpc>
                    <a:spcPct val="90000"/>
                  </a:lnSpc>
                  <a:spcBef>
                    <a:spcPct val="0"/>
                  </a:spcBef>
                  <a:spcAft>
                    <a:spcPct val="35000"/>
                  </a:spcAft>
                  <a:buNone/>
                </a:pPr>
                <a:r>
                  <a:rPr lang="en-GB" sz="1600" b="1" kern="1200" noProof="0" dirty="0"/>
                  <a:t>Commitment</a:t>
                </a:r>
              </a:p>
            </p:txBody>
          </p:sp>
          <p:sp>
            <p:nvSpPr>
              <p:cNvPr id="28" name="Freeform: Shape 27">
                <a:extLst>
                  <a:ext uri="{FF2B5EF4-FFF2-40B4-BE49-F238E27FC236}">
                    <a16:creationId xmlns:a16="http://schemas.microsoft.com/office/drawing/2014/main" id="{A4EA9313-A1FD-415D-ABA7-BBC483696D1B}"/>
                  </a:ext>
                </a:extLst>
              </p:cNvPr>
              <p:cNvSpPr/>
              <p:nvPr/>
            </p:nvSpPr>
            <p:spPr>
              <a:xfrm>
                <a:off x="3523004" y="1346769"/>
                <a:ext cx="382617" cy="447590"/>
              </a:xfrm>
              <a:custGeom>
                <a:avLst/>
                <a:gdLst>
                  <a:gd name="connsiteX0" fmla="*/ 0 w 382617"/>
                  <a:gd name="connsiteY0" fmla="*/ 89518 h 447590"/>
                  <a:gd name="connsiteX1" fmla="*/ 191309 w 382617"/>
                  <a:gd name="connsiteY1" fmla="*/ 89518 h 447590"/>
                  <a:gd name="connsiteX2" fmla="*/ 191309 w 382617"/>
                  <a:gd name="connsiteY2" fmla="*/ 0 h 447590"/>
                  <a:gd name="connsiteX3" fmla="*/ 382617 w 382617"/>
                  <a:gd name="connsiteY3" fmla="*/ 223795 h 447590"/>
                  <a:gd name="connsiteX4" fmla="*/ 191309 w 382617"/>
                  <a:gd name="connsiteY4" fmla="*/ 447590 h 447590"/>
                  <a:gd name="connsiteX5" fmla="*/ 191309 w 382617"/>
                  <a:gd name="connsiteY5" fmla="*/ 358072 h 447590"/>
                  <a:gd name="connsiteX6" fmla="*/ 0 w 382617"/>
                  <a:gd name="connsiteY6" fmla="*/ 358072 h 447590"/>
                  <a:gd name="connsiteX7" fmla="*/ 0 w 382617"/>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17" h="447590">
                    <a:moveTo>
                      <a:pt x="0" y="89518"/>
                    </a:moveTo>
                    <a:lnTo>
                      <a:pt x="191309" y="89518"/>
                    </a:lnTo>
                    <a:lnTo>
                      <a:pt x="191309" y="0"/>
                    </a:lnTo>
                    <a:lnTo>
                      <a:pt x="382617" y="223795"/>
                    </a:lnTo>
                    <a:lnTo>
                      <a:pt x="191309" y="447590"/>
                    </a:lnTo>
                    <a:lnTo>
                      <a:pt x="191309" y="358072"/>
                    </a:lnTo>
                    <a:lnTo>
                      <a:pt x="0" y="358072"/>
                    </a:lnTo>
                    <a:lnTo>
                      <a:pt x="0" y="89518"/>
                    </a:lnTo>
                    <a:close/>
                  </a:path>
                </a:pathLst>
              </a:custGeom>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0" tIns="89518" rIns="114785"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29" name="Freeform: Shape 28">
                <a:extLst>
                  <a:ext uri="{FF2B5EF4-FFF2-40B4-BE49-F238E27FC236}">
                    <a16:creationId xmlns:a16="http://schemas.microsoft.com/office/drawing/2014/main" id="{4A42C6C6-2AD7-4572-A10E-93EC21D00A7D}"/>
                  </a:ext>
                </a:extLst>
              </p:cNvPr>
              <p:cNvSpPr/>
              <p:nvPr/>
            </p:nvSpPr>
            <p:spPr>
              <a:xfrm>
                <a:off x="4086102"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ln w="6350">
                <a:noFill/>
              </a:ln>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2. </a:t>
                </a:r>
                <a:r>
                  <a:rPr lang="en-GB" sz="1600" b="1" kern="1200" dirty="0"/>
                  <a:t>How to start</a:t>
                </a:r>
                <a:r>
                  <a:rPr lang="en-GB" sz="1600" b="1" kern="1200" noProof="0" dirty="0"/>
                  <a:t>?</a:t>
                </a:r>
              </a:p>
              <a:p>
                <a:pPr marL="0" lvl="0" indent="0" algn="ctr" defTabSz="711200">
                  <a:lnSpc>
                    <a:spcPct val="90000"/>
                  </a:lnSpc>
                  <a:spcBef>
                    <a:spcPct val="0"/>
                  </a:spcBef>
                  <a:spcAft>
                    <a:spcPct val="35000"/>
                  </a:spcAft>
                  <a:buNone/>
                </a:pPr>
                <a:r>
                  <a:rPr lang="en-GB" sz="1600" b="1" dirty="0"/>
                  <a:t>Working group </a:t>
                </a:r>
                <a:endParaRPr lang="et-EE" sz="1600" b="1" dirty="0"/>
              </a:p>
              <a:p>
                <a:pPr marL="0" lvl="0" indent="0" algn="ctr" defTabSz="711200">
                  <a:lnSpc>
                    <a:spcPct val="90000"/>
                  </a:lnSpc>
                  <a:spcBef>
                    <a:spcPct val="0"/>
                  </a:spcBef>
                  <a:spcAft>
                    <a:spcPct val="35000"/>
                  </a:spcAft>
                  <a:buNone/>
                </a:pPr>
                <a:r>
                  <a:rPr lang="en-GB" sz="1600" b="1" dirty="0"/>
                  <a:t>Setting</a:t>
                </a:r>
                <a:r>
                  <a:rPr lang="en-GB" sz="1600" b="1" kern="1200" noProof="0" dirty="0"/>
                  <a:t> the policy</a:t>
                </a:r>
              </a:p>
            </p:txBody>
          </p:sp>
          <p:sp>
            <p:nvSpPr>
              <p:cNvPr id="30" name="Freeform: Shape 29">
                <a:extLst>
                  <a:ext uri="{FF2B5EF4-FFF2-40B4-BE49-F238E27FC236}">
                    <a16:creationId xmlns:a16="http://schemas.microsoft.com/office/drawing/2014/main" id="{205473D6-9838-43D9-8BFB-27CEE6502451}"/>
                  </a:ext>
                </a:extLst>
              </p:cNvPr>
              <p:cNvSpPr/>
              <p:nvPr/>
            </p:nvSpPr>
            <p:spPr>
              <a:xfrm>
                <a:off x="6040582" y="1346769"/>
                <a:ext cx="360588" cy="447590"/>
              </a:xfrm>
              <a:custGeom>
                <a:avLst/>
                <a:gdLst>
                  <a:gd name="connsiteX0" fmla="*/ 0 w 360588"/>
                  <a:gd name="connsiteY0" fmla="*/ 89518 h 447590"/>
                  <a:gd name="connsiteX1" fmla="*/ 180294 w 360588"/>
                  <a:gd name="connsiteY1" fmla="*/ 89518 h 447590"/>
                  <a:gd name="connsiteX2" fmla="*/ 180294 w 360588"/>
                  <a:gd name="connsiteY2" fmla="*/ 0 h 447590"/>
                  <a:gd name="connsiteX3" fmla="*/ 360588 w 360588"/>
                  <a:gd name="connsiteY3" fmla="*/ 223795 h 447590"/>
                  <a:gd name="connsiteX4" fmla="*/ 180294 w 360588"/>
                  <a:gd name="connsiteY4" fmla="*/ 447590 h 447590"/>
                  <a:gd name="connsiteX5" fmla="*/ 180294 w 360588"/>
                  <a:gd name="connsiteY5" fmla="*/ 358072 h 447590"/>
                  <a:gd name="connsiteX6" fmla="*/ 0 w 360588"/>
                  <a:gd name="connsiteY6" fmla="*/ 358072 h 447590"/>
                  <a:gd name="connsiteX7" fmla="*/ 0 w 360588"/>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588" h="447590">
                    <a:moveTo>
                      <a:pt x="0" y="89518"/>
                    </a:moveTo>
                    <a:lnTo>
                      <a:pt x="180294" y="89518"/>
                    </a:lnTo>
                    <a:lnTo>
                      <a:pt x="180294" y="0"/>
                    </a:lnTo>
                    <a:lnTo>
                      <a:pt x="360588" y="223795"/>
                    </a:lnTo>
                    <a:lnTo>
                      <a:pt x="180294" y="447590"/>
                    </a:lnTo>
                    <a:lnTo>
                      <a:pt x="180294" y="358072"/>
                    </a:lnTo>
                    <a:lnTo>
                      <a:pt x="0" y="358072"/>
                    </a:lnTo>
                    <a:lnTo>
                      <a:pt x="0" y="89518"/>
                    </a:lnTo>
                    <a:close/>
                  </a:path>
                </a:pathLst>
              </a:custGeom>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0" tIns="89518" rIns="108176"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1" name="Freeform: Shape 30">
                <a:extLst>
                  <a:ext uri="{FF2B5EF4-FFF2-40B4-BE49-F238E27FC236}">
                    <a16:creationId xmlns:a16="http://schemas.microsoft.com/office/drawing/2014/main" id="{4051F838-1B5F-4BDA-9DFC-11332EDC737F}"/>
                  </a:ext>
                </a:extLst>
              </p:cNvPr>
              <p:cNvSpPr/>
              <p:nvPr/>
            </p:nvSpPr>
            <p:spPr>
              <a:xfrm>
                <a:off x="6571260"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ln w="3175">
                <a:noFill/>
              </a:ln>
              <a:scene3d>
                <a:camera prst="orthographicFront"/>
                <a:lightRig rig="flat" dir="t"/>
              </a:scene3d>
              <a:sp3d prstMaterial="dkEdge">
                <a:bevelT w="8200" h="38100"/>
              </a:sp3d>
            </p:spPr>
            <p:style>
              <a:lnRef idx="0">
                <a:scrgbClr r="0" g="0" b="0"/>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lvl="0" algn="ctr" defTabSz="711200">
                  <a:lnSpc>
                    <a:spcPct val="90000"/>
                  </a:lnSpc>
                  <a:spcBef>
                    <a:spcPct val="0"/>
                  </a:spcBef>
                  <a:spcAft>
                    <a:spcPct val="35000"/>
                  </a:spcAft>
                </a:pPr>
                <a:r>
                  <a:rPr lang="et-EE" sz="1600" b="1" dirty="0"/>
                  <a:t>3. </a:t>
                </a:r>
                <a:r>
                  <a:rPr lang="en-GB" sz="1600" b="1" dirty="0"/>
                  <a:t>Identifying environmental aspects</a:t>
                </a:r>
                <a:endParaRPr lang="en-GB" sz="1600" b="1" kern="1200" noProof="0" dirty="0"/>
              </a:p>
            </p:txBody>
          </p:sp>
          <p:sp>
            <p:nvSpPr>
              <p:cNvPr id="32" name="Freeform: Shape 31">
                <a:extLst>
                  <a:ext uri="{FF2B5EF4-FFF2-40B4-BE49-F238E27FC236}">
                    <a16:creationId xmlns:a16="http://schemas.microsoft.com/office/drawing/2014/main" id="{8D3C7BC2-AF15-4C9B-8514-4CBE79FED0A9}"/>
                  </a:ext>
                </a:extLst>
              </p:cNvPr>
              <p:cNvSpPr/>
              <p:nvPr/>
            </p:nvSpPr>
            <p:spPr>
              <a:xfrm>
                <a:off x="7252891" y="2250958"/>
                <a:ext cx="447590" cy="334756"/>
              </a:xfrm>
              <a:custGeom>
                <a:avLst/>
                <a:gdLst>
                  <a:gd name="connsiteX0" fmla="*/ 0 w 334756"/>
                  <a:gd name="connsiteY0" fmla="*/ 89518 h 447590"/>
                  <a:gd name="connsiteX1" fmla="*/ 167378 w 334756"/>
                  <a:gd name="connsiteY1" fmla="*/ 89518 h 447590"/>
                  <a:gd name="connsiteX2" fmla="*/ 167378 w 334756"/>
                  <a:gd name="connsiteY2" fmla="*/ 0 h 447590"/>
                  <a:gd name="connsiteX3" fmla="*/ 334756 w 334756"/>
                  <a:gd name="connsiteY3" fmla="*/ 223795 h 447590"/>
                  <a:gd name="connsiteX4" fmla="*/ 167378 w 334756"/>
                  <a:gd name="connsiteY4" fmla="*/ 447590 h 447590"/>
                  <a:gd name="connsiteX5" fmla="*/ 167378 w 334756"/>
                  <a:gd name="connsiteY5" fmla="*/ 358072 h 447590"/>
                  <a:gd name="connsiteX6" fmla="*/ 0 w 334756"/>
                  <a:gd name="connsiteY6" fmla="*/ 358072 h 447590"/>
                  <a:gd name="connsiteX7" fmla="*/ 0 w 334756"/>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756" h="447590">
                    <a:moveTo>
                      <a:pt x="267805" y="0"/>
                    </a:moveTo>
                    <a:lnTo>
                      <a:pt x="267805" y="223795"/>
                    </a:lnTo>
                    <a:lnTo>
                      <a:pt x="334756" y="223795"/>
                    </a:lnTo>
                    <a:lnTo>
                      <a:pt x="167378" y="447590"/>
                    </a:lnTo>
                    <a:lnTo>
                      <a:pt x="0" y="223795"/>
                    </a:lnTo>
                    <a:lnTo>
                      <a:pt x="66951" y="223795"/>
                    </a:lnTo>
                    <a:lnTo>
                      <a:pt x="66951" y="0"/>
                    </a:lnTo>
                    <a:lnTo>
                      <a:pt x="267805" y="0"/>
                    </a:lnTo>
                    <a:close/>
                  </a:path>
                </a:pathLst>
              </a:custGeom>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89519" tIns="0" rIns="89517" bIns="10042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3" name="Freeform: Shape 32">
                <a:extLst>
                  <a:ext uri="{FF2B5EF4-FFF2-40B4-BE49-F238E27FC236}">
                    <a16:creationId xmlns:a16="http://schemas.microsoft.com/office/drawing/2014/main" id="{B4EECE5C-225F-4754-B1A4-AABF376F7AAF}"/>
                  </a:ext>
                </a:extLst>
              </p:cNvPr>
              <p:cNvSpPr/>
              <p:nvPr/>
            </p:nvSpPr>
            <p:spPr>
              <a:xfrm>
                <a:off x="6577378" y="2743616"/>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4. Initial environmental review</a:t>
                </a:r>
              </a:p>
            </p:txBody>
          </p:sp>
          <p:sp>
            <p:nvSpPr>
              <p:cNvPr id="34" name="Freeform: Shape 33">
                <a:extLst>
                  <a:ext uri="{FF2B5EF4-FFF2-40B4-BE49-F238E27FC236}">
                    <a16:creationId xmlns:a16="http://schemas.microsoft.com/office/drawing/2014/main" id="{49266AD6-CD5A-4ADC-B93C-42743A4AC5ED}"/>
                  </a:ext>
                </a:extLst>
              </p:cNvPr>
              <p:cNvSpPr/>
              <p:nvPr/>
            </p:nvSpPr>
            <p:spPr>
              <a:xfrm rot="21604472">
                <a:off x="6080701" y="3059669"/>
                <a:ext cx="350985" cy="447591"/>
              </a:xfrm>
              <a:custGeom>
                <a:avLst/>
                <a:gdLst>
                  <a:gd name="connsiteX0" fmla="*/ 0 w 350985"/>
                  <a:gd name="connsiteY0" fmla="*/ 89518 h 447590"/>
                  <a:gd name="connsiteX1" fmla="*/ 175493 w 350985"/>
                  <a:gd name="connsiteY1" fmla="*/ 89518 h 447590"/>
                  <a:gd name="connsiteX2" fmla="*/ 175493 w 350985"/>
                  <a:gd name="connsiteY2" fmla="*/ 0 h 447590"/>
                  <a:gd name="connsiteX3" fmla="*/ 350985 w 350985"/>
                  <a:gd name="connsiteY3" fmla="*/ 223795 h 447590"/>
                  <a:gd name="connsiteX4" fmla="*/ 175493 w 350985"/>
                  <a:gd name="connsiteY4" fmla="*/ 447590 h 447590"/>
                  <a:gd name="connsiteX5" fmla="*/ 175493 w 350985"/>
                  <a:gd name="connsiteY5" fmla="*/ 358072 h 447590"/>
                  <a:gd name="connsiteX6" fmla="*/ 0 w 350985"/>
                  <a:gd name="connsiteY6" fmla="*/ 358072 h 447590"/>
                  <a:gd name="connsiteX7" fmla="*/ 0 w 350985"/>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985" h="447590">
                    <a:moveTo>
                      <a:pt x="350985" y="358072"/>
                    </a:moveTo>
                    <a:lnTo>
                      <a:pt x="175492" y="358072"/>
                    </a:lnTo>
                    <a:lnTo>
                      <a:pt x="175492" y="447590"/>
                    </a:lnTo>
                    <a:lnTo>
                      <a:pt x="0" y="223795"/>
                    </a:lnTo>
                    <a:lnTo>
                      <a:pt x="175492" y="0"/>
                    </a:lnTo>
                    <a:lnTo>
                      <a:pt x="175492" y="89518"/>
                    </a:lnTo>
                    <a:lnTo>
                      <a:pt x="350985" y="89518"/>
                    </a:lnTo>
                    <a:lnTo>
                      <a:pt x="350985" y="358072"/>
                    </a:lnTo>
                    <a:close/>
                  </a:path>
                </a:pathLst>
              </a:custGeom>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105295" tIns="89518" rIns="-1"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5" name="Freeform: Shape 34">
                <a:extLst>
                  <a:ext uri="{FF2B5EF4-FFF2-40B4-BE49-F238E27FC236}">
                    <a16:creationId xmlns:a16="http://schemas.microsoft.com/office/drawing/2014/main" id="{F7478C73-848D-4088-9AD1-87B8BDC81109}"/>
                  </a:ext>
                </a:extLst>
              </p:cNvPr>
              <p:cNvSpPr/>
              <p:nvPr/>
            </p:nvSpPr>
            <p:spPr>
              <a:xfrm>
                <a:off x="4110341" y="2740407"/>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6">
                  <a:hueOff val="0"/>
                  <a:satOff val="0"/>
                  <a:lumOff val="0"/>
                  <a:alphaOff val="0"/>
                </a:schemeClr>
              </a:fillRef>
              <a:effectRef idx="1">
                <a:schemeClr val="accent6">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5. Environmental objectives </a:t>
                </a:r>
                <a:endParaRPr lang="et-EE" sz="1600" b="1" kern="1200" noProof="0" dirty="0"/>
              </a:p>
              <a:p>
                <a:pPr marL="0" lvl="0" indent="0" algn="ctr" defTabSz="711200">
                  <a:lnSpc>
                    <a:spcPct val="90000"/>
                  </a:lnSpc>
                  <a:spcBef>
                    <a:spcPct val="0"/>
                  </a:spcBef>
                  <a:spcAft>
                    <a:spcPct val="35000"/>
                  </a:spcAft>
                  <a:buNone/>
                </a:pPr>
                <a:r>
                  <a:rPr lang="en-GB" sz="1600" b="1" kern="1200" dirty="0"/>
                  <a:t>Action </a:t>
                </a:r>
                <a:r>
                  <a:rPr lang="en-GB" sz="1600" b="1" kern="1200" noProof="0" dirty="0"/>
                  <a:t>plan</a:t>
                </a:r>
              </a:p>
            </p:txBody>
          </p:sp>
          <p:sp>
            <p:nvSpPr>
              <p:cNvPr id="36" name="Freeform: Shape 35">
                <a:extLst>
                  <a:ext uri="{FF2B5EF4-FFF2-40B4-BE49-F238E27FC236}">
                    <a16:creationId xmlns:a16="http://schemas.microsoft.com/office/drawing/2014/main" id="{549F12CE-E5C1-4640-8160-7A7F37BA2DFC}"/>
                  </a:ext>
                </a:extLst>
              </p:cNvPr>
              <p:cNvSpPr/>
              <p:nvPr/>
            </p:nvSpPr>
            <p:spPr>
              <a:xfrm rot="21613915">
                <a:off x="3537725" y="3052900"/>
                <a:ext cx="404651" cy="447591"/>
              </a:xfrm>
              <a:custGeom>
                <a:avLst/>
                <a:gdLst>
                  <a:gd name="connsiteX0" fmla="*/ 0 w 404650"/>
                  <a:gd name="connsiteY0" fmla="*/ 89518 h 447590"/>
                  <a:gd name="connsiteX1" fmla="*/ 202325 w 404650"/>
                  <a:gd name="connsiteY1" fmla="*/ 89518 h 447590"/>
                  <a:gd name="connsiteX2" fmla="*/ 202325 w 404650"/>
                  <a:gd name="connsiteY2" fmla="*/ 0 h 447590"/>
                  <a:gd name="connsiteX3" fmla="*/ 404650 w 404650"/>
                  <a:gd name="connsiteY3" fmla="*/ 223795 h 447590"/>
                  <a:gd name="connsiteX4" fmla="*/ 202325 w 404650"/>
                  <a:gd name="connsiteY4" fmla="*/ 447590 h 447590"/>
                  <a:gd name="connsiteX5" fmla="*/ 202325 w 404650"/>
                  <a:gd name="connsiteY5" fmla="*/ 358072 h 447590"/>
                  <a:gd name="connsiteX6" fmla="*/ 0 w 404650"/>
                  <a:gd name="connsiteY6" fmla="*/ 358072 h 447590"/>
                  <a:gd name="connsiteX7" fmla="*/ 0 w 40465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650" h="447590">
                    <a:moveTo>
                      <a:pt x="404650" y="358072"/>
                    </a:moveTo>
                    <a:lnTo>
                      <a:pt x="202325" y="358072"/>
                    </a:lnTo>
                    <a:lnTo>
                      <a:pt x="202325" y="447590"/>
                    </a:lnTo>
                    <a:lnTo>
                      <a:pt x="0" y="223795"/>
                    </a:lnTo>
                    <a:lnTo>
                      <a:pt x="202325" y="0"/>
                    </a:lnTo>
                    <a:lnTo>
                      <a:pt x="202325" y="89518"/>
                    </a:lnTo>
                    <a:lnTo>
                      <a:pt x="404650" y="89518"/>
                    </a:lnTo>
                    <a:lnTo>
                      <a:pt x="404650" y="358072"/>
                    </a:lnTo>
                    <a:close/>
                  </a:path>
                </a:pathLst>
              </a:custGeom>
            </p:spPr>
            <p:style>
              <a:lnRef idx="0">
                <a:schemeClr val="lt1">
                  <a:hueOff val="0"/>
                  <a:satOff val="0"/>
                  <a:lumOff val="0"/>
                  <a:alphaOff val="0"/>
                </a:schemeClr>
              </a:lnRef>
              <a:fillRef idx="2">
                <a:schemeClr val="accent6">
                  <a:hueOff val="0"/>
                  <a:satOff val="0"/>
                  <a:lumOff val="0"/>
                  <a:alphaOff val="0"/>
                </a:schemeClr>
              </a:fillRef>
              <a:effectRef idx="1">
                <a:schemeClr val="accent6">
                  <a:hueOff val="0"/>
                  <a:satOff val="0"/>
                  <a:lumOff val="0"/>
                  <a:alphaOff val="0"/>
                </a:schemeClr>
              </a:effectRef>
              <a:fontRef idx="minor">
                <a:schemeClr val="dk1"/>
              </a:fontRef>
            </p:style>
            <p:txBody>
              <a:bodyPr spcFirstLastPara="0" vert="horz" wrap="square" lIns="121395" tIns="89519" rIns="0"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7" name="Freeform: Shape 36">
                <a:extLst>
                  <a:ext uri="{FF2B5EF4-FFF2-40B4-BE49-F238E27FC236}">
                    <a16:creationId xmlns:a16="http://schemas.microsoft.com/office/drawing/2014/main" id="{ADE76319-3A64-4EEB-94E7-190981072471}"/>
                  </a:ext>
                </a:extLst>
              </p:cNvPr>
              <p:cNvSpPr/>
              <p:nvPr/>
            </p:nvSpPr>
            <p:spPr>
              <a:xfrm>
                <a:off x="1525799" y="2726589"/>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6. Implementation</a:t>
                </a:r>
              </a:p>
              <a:p>
                <a:pPr marL="0" lvl="0" indent="0" algn="ctr" defTabSz="711200">
                  <a:lnSpc>
                    <a:spcPct val="90000"/>
                  </a:lnSpc>
                  <a:spcBef>
                    <a:spcPct val="0"/>
                  </a:spcBef>
                  <a:spcAft>
                    <a:spcPct val="35000"/>
                  </a:spcAft>
                  <a:buNone/>
                </a:pPr>
                <a:r>
                  <a:rPr lang="en-GB" sz="1600" b="1" kern="1200" noProof="0" dirty="0"/>
                  <a:t>Rules and involvement</a:t>
                </a:r>
              </a:p>
            </p:txBody>
          </p:sp>
          <p:sp>
            <p:nvSpPr>
              <p:cNvPr id="38" name="Freeform: Shape 37">
                <a:extLst>
                  <a:ext uri="{FF2B5EF4-FFF2-40B4-BE49-F238E27FC236}">
                    <a16:creationId xmlns:a16="http://schemas.microsoft.com/office/drawing/2014/main" id="{E13DBEE3-74D9-45D4-873C-1C17ECB7643F}"/>
                  </a:ext>
                </a:extLst>
              </p:cNvPr>
              <p:cNvSpPr/>
              <p:nvPr/>
            </p:nvSpPr>
            <p:spPr>
              <a:xfrm rot="62913">
                <a:off x="2204404" y="3970107"/>
                <a:ext cx="447591" cy="378884"/>
              </a:xfrm>
              <a:custGeom>
                <a:avLst/>
                <a:gdLst>
                  <a:gd name="connsiteX0" fmla="*/ 0 w 378883"/>
                  <a:gd name="connsiteY0" fmla="*/ 89518 h 447590"/>
                  <a:gd name="connsiteX1" fmla="*/ 189442 w 378883"/>
                  <a:gd name="connsiteY1" fmla="*/ 89518 h 447590"/>
                  <a:gd name="connsiteX2" fmla="*/ 189442 w 378883"/>
                  <a:gd name="connsiteY2" fmla="*/ 0 h 447590"/>
                  <a:gd name="connsiteX3" fmla="*/ 378883 w 378883"/>
                  <a:gd name="connsiteY3" fmla="*/ 223795 h 447590"/>
                  <a:gd name="connsiteX4" fmla="*/ 189442 w 378883"/>
                  <a:gd name="connsiteY4" fmla="*/ 447590 h 447590"/>
                  <a:gd name="connsiteX5" fmla="*/ 189442 w 378883"/>
                  <a:gd name="connsiteY5" fmla="*/ 358072 h 447590"/>
                  <a:gd name="connsiteX6" fmla="*/ 0 w 378883"/>
                  <a:gd name="connsiteY6" fmla="*/ 358072 h 447590"/>
                  <a:gd name="connsiteX7" fmla="*/ 0 w 378883"/>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883" h="447590">
                    <a:moveTo>
                      <a:pt x="303106" y="1"/>
                    </a:moveTo>
                    <a:lnTo>
                      <a:pt x="303106" y="223796"/>
                    </a:lnTo>
                    <a:lnTo>
                      <a:pt x="378883" y="223796"/>
                    </a:lnTo>
                    <a:lnTo>
                      <a:pt x="189442" y="447589"/>
                    </a:lnTo>
                    <a:lnTo>
                      <a:pt x="0" y="223796"/>
                    </a:lnTo>
                    <a:lnTo>
                      <a:pt x="75777" y="223796"/>
                    </a:lnTo>
                    <a:lnTo>
                      <a:pt x="75777" y="1"/>
                    </a:lnTo>
                    <a:lnTo>
                      <a:pt x="303106" y="1"/>
                    </a:lnTo>
                    <a:close/>
                  </a:path>
                </a:pathLst>
              </a:custGeom>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89518" tIns="0" rIns="89518" bIns="113665"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9" name="Freeform: Shape 38">
                <a:extLst>
                  <a:ext uri="{FF2B5EF4-FFF2-40B4-BE49-F238E27FC236}">
                    <a16:creationId xmlns:a16="http://schemas.microsoft.com/office/drawing/2014/main" id="{41EE9633-4D9B-490F-8404-ABB88AF400D8}"/>
                  </a:ext>
                </a:extLst>
              </p:cNvPr>
              <p:cNvSpPr/>
              <p:nvPr/>
            </p:nvSpPr>
            <p:spPr>
              <a:xfrm>
                <a:off x="1502667" y="4505270"/>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7. </a:t>
                </a:r>
                <a:r>
                  <a:rPr lang="en-GB" sz="1600" b="1" kern="1200" dirty="0"/>
                  <a:t>Monitoring and measuring</a:t>
                </a:r>
              </a:p>
              <a:p>
                <a:pPr marL="0" lvl="0" indent="0" algn="ctr" defTabSz="711200">
                  <a:lnSpc>
                    <a:spcPct val="90000"/>
                  </a:lnSpc>
                  <a:spcBef>
                    <a:spcPct val="0"/>
                  </a:spcBef>
                  <a:spcAft>
                    <a:spcPct val="35000"/>
                  </a:spcAft>
                  <a:buNone/>
                </a:pPr>
                <a:r>
                  <a:rPr lang="en-GB" sz="1600" b="1" kern="1200" dirty="0"/>
                  <a:t>Evaluation</a:t>
                </a:r>
              </a:p>
            </p:txBody>
          </p:sp>
          <p:sp>
            <p:nvSpPr>
              <p:cNvPr id="40" name="Freeform: Shape 39">
                <a:extLst>
                  <a:ext uri="{FF2B5EF4-FFF2-40B4-BE49-F238E27FC236}">
                    <a16:creationId xmlns:a16="http://schemas.microsoft.com/office/drawing/2014/main" id="{A6176768-279F-4E3B-9B06-1EC0AA579313}"/>
                  </a:ext>
                </a:extLst>
              </p:cNvPr>
              <p:cNvSpPr/>
              <p:nvPr/>
            </p:nvSpPr>
            <p:spPr>
              <a:xfrm rot="67309">
                <a:off x="3500456" y="4871017"/>
                <a:ext cx="449490" cy="447590"/>
              </a:xfrm>
              <a:custGeom>
                <a:avLst/>
                <a:gdLst>
                  <a:gd name="connsiteX0" fmla="*/ 0 w 449490"/>
                  <a:gd name="connsiteY0" fmla="*/ 89518 h 447590"/>
                  <a:gd name="connsiteX1" fmla="*/ 225695 w 449490"/>
                  <a:gd name="connsiteY1" fmla="*/ 89518 h 447590"/>
                  <a:gd name="connsiteX2" fmla="*/ 225695 w 449490"/>
                  <a:gd name="connsiteY2" fmla="*/ 0 h 447590"/>
                  <a:gd name="connsiteX3" fmla="*/ 449490 w 449490"/>
                  <a:gd name="connsiteY3" fmla="*/ 223795 h 447590"/>
                  <a:gd name="connsiteX4" fmla="*/ 225695 w 449490"/>
                  <a:gd name="connsiteY4" fmla="*/ 447590 h 447590"/>
                  <a:gd name="connsiteX5" fmla="*/ 225695 w 449490"/>
                  <a:gd name="connsiteY5" fmla="*/ 358072 h 447590"/>
                  <a:gd name="connsiteX6" fmla="*/ 0 w 449490"/>
                  <a:gd name="connsiteY6" fmla="*/ 358072 h 447590"/>
                  <a:gd name="connsiteX7" fmla="*/ 0 w 44949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490" h="447590">
                    <a:moveTo>
                      <a:pt x="0" y="89518"/>
                    </a:moveTo>
                    <a:lnTo>
                      <a:pt x="225695" y="89518"/>
                    </a:lnTo>
                    <a:lnTo>
                      <a:pt x="225695" y="0"/>
                    </a:lnTo>
                    <a:lnTo>
                      <a:pt x="449490" y="223795"/>
                    </a:lnTo>
                    <a:lnTo>
                      <a:pt x="225695" y="447590"/>
                    </a:lnTo>
                    <a:lnTo>
                      <a:pt x="225695" y="358072"/>
                    </a:lnTo>
                    <a:lnTo>
                      <a:pt x="0" y="358072"/>
                    </a:lnTo>
                    <a:lnTo>
                      <a:pt x="0" y="89518"/>
                    </a:lnTo>
                    <a:close/>
                  </a:path>
                </a:pathLst>
              </a:custGeom>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0" tIns="89518" rIns="134276"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41" name="Freeform: Shape 40">
                <a:extLst>
                  <a:ext uri="{FF2B5EF4-FFF2-40B4-BE49-F238E27FC236}">
                    <a16:creationId xmlns:a16="http://schemas.microsoft.com/office/drawing/2014/main" id="{5E2E9E97-24DC-4941-A2B1-067C27D129FF}"/>
                  </a:ext>
                </a:extLst>
              </p:cNvPr>
              <p:cNvSpPr/>
              <p:nvPr/>
            </p:nvSpPr>
            <p:spPr>
              <a:xfrm>
                <a:off x="4108903" y="4527648"/>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5">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8. Performance report Communication</a:t>
                </a:r>
              </a:p>
            </p:txBody>
          </p:sp>
          <p:sp>
            <p:nvSpPr>
              <p:cNvPr id="42" name="Freeform: Shape 41">
                <a:extLst>
                  <a:ext uri="{FF2B5EF4-FFF2-40B4-BE49-F238E27FC236}">
                    <a16:creationId xmlns:a16="http://schemas.microsoft.com/office/drawing/2014/main" id="{5C9A94E7-0A11-4F77-A125-0BA22C28941D}"/>
                  </a:ext>
                </a:extLst>
              </p:cNvPr>
              <p:cNvSpPr/>
              <p:nvPr/>
            </p:nvSpPr>
            <p:spPr>
              <a:xfrm rot="21553200">
                <a:off x="6105654" y="4880782"/>
                <a:ext cx="334850" cy="447590"/>
              </a:xfrm>
              <a:custGeom>
                <a:avLst/>
                <a:gdLst>
                  <a:gd name="connsiteX0" fmla="*/ 0 w 334850"/>
                  <a:gd name="connsiteY0" fmla="*/ 89518 h 447590"/>
                  <a:gd name="connsiteX1" fmla="*/ 167425 w 334850"/>
                  <a:gd name="connsiteY1" fmla="*/ 89518 h 447590"/>
                  <a:gd name="connsiteX2" fmla="*/ 167425 w 334850"/>
                  <a:gd name="connsiteY2" fmla="*/ 0 h 447590"/>
                  <a:gd name="connsiteX3" fmla="*/ 334850 w 334850"/>
                  <a:gd name="connsiteY3" fmla="*/ 223795 h 447590"/>
                  <a:gd name="connsiteX4" fmla="*/ 167425 w 334850"/>
                  <a:gd name="connsiteY4" fmla="*/ 447590 h 447590"/>
                  <a:gd name="connsiteX5" fmla="*/ 167425 w 334850"/>
                  <a:gd name="connsiteY5" fmla="*/ 358072 h 447590"/>
                  <a:gd name="connsiteX6" fmla="*/ 0 w 334850"/>
                  <a:gd name="connsiteY6" fmla="*/ 358072 h 447590"/>
                  <a:gd name="connsiteX7" fmla="*/ 0 w 33485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850" h="447590">
                    <a:moveTo>
                      <a:pt x="0" y="89518"/>
                    </a:moveTo>
                    <a:lnTo>
                      <a:pt x="167425" y="89518"/>
                    </a:lnTo>
                    <a:lnTo>
                      <a:pt x="167425" y="0"/>
                    </a:lnTo>
                    <a:lnTo>
                      <a:pt x="334850" y="223795"/>
                    </a:lnTo>
                    <a:lnTo>
                      <a:pt x="167425" y="447590"/>
                    </a:lnTo>
                    <a:lnTo>
                      <a:pt x="167425" y="358072"/>
                    </a:lnTo>
                    <a:lnTo>
                      <a:pt x="0" y="358072"/>
                    </a:lnTo>
                    <a:lnTo>
                      <a:pt x="0" y="89518"/>
                    </a:lnTo>
                    <a:close/>
                  </a:path>
                </a:pathLst>
              </a:custGeom>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0" tIns="89518" rIns="100454"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43" name="Freeform: Shape 42">
                <a:extLst>
                  <a:ext uri="{FF2B5EF4-FFF2-40B4-BE49-F238E27FC236}">
                    <a16:creationId xmlns:a16="http://schemas.microsoft.com/office/drawing/2014/main" id="{5A6EED3F-D9EF-496F-A506-D7765011BCF7}"/>
                  </a:ext>
                </a:extLst>
              </p:cNvPr>
              <p:cNvSpPr/>
              <p:nvPr/>
            </p:nvSpPr>
            <p:spPr>
              <a:xfrm>
                <a:off x="6577378" y="4539120"/>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5">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9. Continuous improvement </a:t>
                </a:r>
              </a:p>
            </p:txBody>
          </p:sp>
        </p:grpSp>
        <p:pic>
          <p:nvPicPr>
            <p:cNvPr id="26" name="Picture 25">
              <a:extLst>
                <a:ext uri="{FF2B5EF4-FFF2-40B4-BE49-F238E27FC236}">
                  <a16:creationId xmlns:a16="http://schemas.microsoft.com/office/drawing/2014/main" id="{50546239-A084-46AD-B962-9B842A3A309F}"/>
                </a:ext>
              </a:extLst>
            </p:cNvPr>
            <p:cNvPicPr>
              <a:picLocks noChangeAspect="1"/>
            </p:cNvPicPr>
            <p:nvPr/>
          </p:nvPicPr>
          <p:blipFill>
            <a:blip r:embed="rId3"/>
            <a:stretch>
              <a:fillRect/>
            </a:stretch>
          </p:blipFill>
          <p:spPr>
            <a:xfrm rot="5400000">
              <a:off x="7408838" y="4002564"/>
              <a:ext cx="371019" cy="414564"/>
            </a:xfrm>
            <a:prstGeom prst="rect">
              <a:avLst/>
            </a:prstGeom>
          </p:spPr>
        </p:pic>
      </p:grpSp>
      <p:sp>
        <p:nvSpPr>
          <p:cNvPr id="5" name="Footer Placeholder 4">
            <a:extLst>
              <a:ext uri="{FF2B5EF4-FFF2-40B4-BE49-F238E27FC236}">
                <a16:creationId xmlns:a16="http://schemas.microsoft.com/office/drawing/2014/main" id="{D6CC95A3-4828-4E4D-B920-584F36BF9538}"/>
              </a:ext>
            </a:extLst>
          </p:cNvPr>
          <p:cNvSpPr>
            <a:spLocks noGrp="1"/>
          </p:cNvSpPr>
          <p:nvPr>
            <p:ph type="ftr" sz="quarter" idx="11"/>
          </p:nvPr>
        </p:nvSpPr>
        <p:spPr/>
        <p:txBody>
          <a:bodyPr/>
          <a:lstStyle/>
          <a:p>
            <a:r>
              <a:rPr lang="en-US" dirty="0"/>
              <a:t>INTOSAI WGEA training on Greening the SAIs, 5th August 2019, Bangkok</a:t>
            </a:r>
            <a:endParaRPr lang="et-EE" dirty="0"/>
          </a:p>
        </p:txBody>
      </p:sp>
      <p:sp>
        <p:nvSpPr>
          <p:cNvPr id="7" name="Slide Number Placeholder 6">
            <a:extLst>
              <a:ext uri="{FF2B5EF4-FFF2-40B4-BE49-F238E27FC236}">
                <a16:creationId xmlns:a16="http://schemas.microsoft.com/office/drawing/2014/main" id="{C063988B-2312-4F0A-8C07-FCD3A0EE400C}"/>
              </a:ext>
            </a:extLst>
          </p:cNvPr>
          <p:cNvSpPr>
            <a:spLocks noGrp="1"/>
          </p:cNvSpPr>
          <p:nvPr>
            <p:ph type="sldNum" sz="quarter" idx="12"/>
          </p:nvPr>
        </p:nvSpPr>
        <p:spPr/>
        <p:txBody>
          <a:bodyPr/>
          <a:lstStyle/>
          <a:p>
            <a:fld id="{265AEBC9-8C88-492D-AD31-E52AF7BEBFCC}" type="slidenum">
              <a:rPr lang="et-EE" smtClean="0"/>
              <a:t>2</a:t>
            </a:fld>
            <a:endParaRPr lang="et-EE"/>
          </a:p>
        </p:txBody>
      </p:sp>
    </p:spTree>
    <p:extLst>
      <p:ext uri="{BB962C8B-B14F-4D97-AF65-F5344CB8AC3E}">
        <p14:creationId xmlns:p14="http://schemas.microsoft.com/office/powerpoint/2010/main" val="2326083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AD812-95EE-4913-9AB9-89C80CC9CFF7}"/>
              </a:ext>
            </a:extLst>
          </p:cNvPr>
          <p:cNvSpPr>
            <a:spLocks noGrp="1"/>
          </p:cNvSpPr>
          <p:nvPr>
            <p:ph type="title"/>
          </p:nvPr>
        </p:nvSpPr>
        <p:spPr/>
        <p:txBody>
          <a:bodyPr>
            <a:normAutofit/>
          </a:bodyPr>
          <a:lstStyle/>
          <a:p>
            <a:r>
              <a:rPr lang="en-GB" sz="4000" b="1" dirty="0">
                <a:solidFill>
                  <a:srgbClr val="00B050"/>
                </a:solidFill>
              </a:rPr>
              <a:t>Contents</a:t>
            </a:r>
          </a:p>
        </p:txBody>
      </p:sp>
      <p:sp>
        <p:nvSpPr>
          <p:cNvPr id="3" name="Content Placeholder 2">
            <a:extLst>
              <a:ext uri="{FF2B5EF4-FFF2-40B4-BE49-F238E27FC236}">
                <a16:creationId xmlns:a16="http://schemas.microsoft.com/office/drawing/2014/main" id="{F2B3A94D-72CC-4DFE-B5BA-7C43EF985301}"/>
              </a:ext>
            </a:extLst>
          </p:cNvPr>
          <p:cNvSpPr>
            <a:spLocks noGrp="1"/>
          </p:cNvSpPr>
          <p:nvPr>
            <p:ph idx="1"/>
          </p:nvPr>
        </p:nvSpPr>
        <p:spPr/>
        <p:txBody>
          <a:bodyPr/>
          <a:lstStyle/>
          <a:p>
            <a:pPr marL="0" indent="0">
              <a:buNone/>
            </a:pPr>
            <a:r>
              <a:rPr lang="en-GB" dirty="0"/>
              <a:t>1.1 What do we mean by greening the SAIs?</a:t>
            </a:r>
          </a:p>
          <a:p>
            <a:pPr marL="0" indent="0">
              <a:buNone/>
            </a:pPr>
            <a:r>
              <a:rPr lang="en-GB" dirty="0"/>
              <a:t>1.2 Why SAIs should implement environmental principles?</a:t>
            </a:r>
          </a:p>
          <a:p>
            <a:pPr marL="0" indent="0">
              <a:buNone/>
            </a:pPr>
            <a:r>
              <a:rPr lang="en-GB" dirty="0"/>
              <a:t>1.3 INTOSAI strategic objectives and SDGs</a:t>
            </a:r>
          </a:p>
          <a:p>
            <a:pPr marL="0" indent="0">
              <a:buNone/>
            </a:pPr>
            <a:r>
              <a:rPr lang="en-GB" dirty="0"/>
              <a:t>1.4 Systematic approach</a:t>
            </a:r>
          </a:p>
          <a:p>
            <a:pPr marL="0" indent="0">
              <a:buNone/>
            </a:pPr>
            <a:r>
              <a:rPr lang="en-GB" dirty="0"/>
              <a:t>1.5 SAIs’ situation (INTOSAI WGEA mini-survey results)</a:t>
            </a:r>
          </a:p>
          <a:p>
            <a:pPr marL="0" indent="0">
              <a:buNone/>
            </a:pPr>
            <a:r>
              <a:rPr lang="en-GB" dirty="0"/>
              <a:t>1.6 Discussion: what are the main challenges in greening the office?</a:t>
            </a:r>
          </a:p>
          <a:p>
            <a:pPr marL="0" indent="0">
              <a:buNone/>
            </a:pPr>
            <a:r>
              <a:rPr lang="en-GB" dirty="0"/>
              <a:t>1.7 Management commitment. Role-play</a:t>
            </a:r>
          </a:p>
          <a:p>
            <a:pPr marL="0" indent="0">
              <a:buNone/>
            </a:pPr>
            <a:r>
              <a:rPr lang="en-GB" dirty="0"/>
              <a:t>1.8 Recommendations </a:t>
            </a:r>
          </a:p>
        </p:txBody>
      </p:sp>
      <p:sp>
        <p:nvSpPr>
          <p:cNvPr id="6" name="Footer Placeholder 5">
            <a:extLst>
              <a:ext uri="{FF2B5EF4-FFF2-40B4-BE49-F238E27FC236}">
                <a16:creationId xmlns:a16="http://schemas.microsoft.com/office/drawing/2014/main" id="{6B34F4A4-6A9B-4B65-ADD6-B5BB8A005A3A}"/>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7" name="Slide Number Placeholder 6">
            <a:extLst>
              <a:ext uri="{FF2B5EF4-FFF2-40B4-BE49-F238E27FC236}">
                <a16:creationId xmlns:a16="http://schemas.microsoft.com/office/drawing/2014/main" id="{E6060E49-EACA-447E-B3A0-27CB1DE815AB}"/>
              </a:ext>
            </a:extLst>
          </p:cNvPr>
          <p:cNvSpPr>
            <a:spLocks noGrp="1"/>
          </p:cNvSpPr>
          <p:nvPr>
            <p:ph type="sldNum" sz="quarter" idx="12"/>
          </p:nvPr>
        </p:nvSpPr>
        <p:spPr/>
        <p:txBody>
          <a:bodyPr/>
          <a:lstStyle/>
          <a:p>
            <a:fld id="{265AEBC9-8C88-492D-AD31-E52AF7BEBFCC}" type="slidenum">
              <a:rPr lang="et-EE" smtClean="0"/>
              <a:t>3</a:t>
            </a:fld>
            <a:endParaRPr lang="et-EE"/>
          </a:p>
        </p:txBody>
      </p:sp>
    </p:spTree>
    <p:extLst>
      <p:ext uri="{BB962C8B-B14F-4D97-AF65-F5344CB8AC3E}">
        <p14:creationId xmlns:p14="http://schemas.microsoft.com/office/powerpoint/2010/main" val="2470354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92175"/>
          </a:xfrm>
        </p:spPr>
        <p:txBody>
          <a:bodyPr>
            <a:normAutofit/>
          </a:bodyPr>
          <a:lstStyle/>
          <a:p>
            <a:r>
              <a:rPr lang="et-EE" altLang="en-US" sz="4000" b="1" dirty="0">
                <a:solidFill>
                  <a:srgbClr val="00B050"/>
                </a:solidFill>
                <a:cs typeface="Arial" charset="0"/>
              </a:rPr>
              <a:t>1.1 </a:t>
            </a:r>
            <a:r>
              <a:rPr lang="en-GB" altLang="en-US" sz="4000" b="1" dirty="0">
                <a:solidFill>
                  <a:srgbClr val="00B050"/>
                </a:solidFill>
                <a:cs typeface="Arial" charset="0"/>
              </a:rPr>
              <a:t>What do we mean by greening</a:t>
            </a:r>
            <a:r>
              <a:rPr lang="et-EE" altLang="en-US" sz="4000" b="1" dirty="0">
                <a:solidFill>
                  <a:srgbClr val="00B050"/>
                </a:solidFill>
                <a:cs typeface="Arial" charset="0"/>
              </a:rPr>
              <a:t> </a:t>
            </a:r>
            <a:r>
              <a:rPr lang="en-GB" altLang="en-US" sz="4000" b="1" dirty="0">
                <a:solidFill>
                  <a:srgbClr val="00B050"/>
                </a:solidFill>
                <a:cs typeface="Arial" charset="0"/>
              </a:rPr>
              <a:t>the SAIs?</a:t>
            </a:r>
            <a:endParaRPr lang="en-GB" sz="4000" b="1" dirty="0">
              <a:solidFill>
                <a:srgbClr val="00B050"/>
              </a:solidFill>
            </a:endParaRPr>
          </a:p>
        </p:txBody>
      </p:sp>
      <p:sp>
        <p:nvSpPr>
          <p:cNvPr id="3" name="Content Placeholder 2"/>
          <p:cNvSpPr>
            <a:spLocks noGrp="1"/>
          </p:cNvSpPr>
          <p:nvPr>
            <p:ph idx="1"/>
          </p:nvPr>
        </p:nvSpPr>
        <p:spPr>
          <a:xfrm>
            <a:off x="838200" y="1473200"/>
            <a:ext cx="10515600" cy="4703763"/>
          </a:xfrm>
        </p:spPr>
        <p:txBody>
          <a:bodyPr>
            <a:noAutofit/>
          </a:bodyPr>
          <a:lstStyle/>
          <a:p>
            <a:pPr marL="0" indent="0">
              <a:lnSpc>
                <a:spcPct val="100000"/>
              </a:lnSpc>
              <a:spcBef>
                <a:spcPts val="600"/>
              </a:spcBef>
              <a:spcAft>
                <a:spcPts val="600"/>
              </a:spcAft>
              <a:buNone/>
            </a:pPr>
            <a:r>
              <a:rPr lang="en-GB" sz="2400" dirty="0"/>
              <a:t>Within this e-learning training programme we do mean by „greening“:</a:t>
            </a:r>
          </a:p>
          <a:p>
            <a:pPr>
              <a:lnSpc>
                <a:spcPct val="100000"/>
              </a:lnSpc>
              <a:spcBef>
                <a:spcPts val="600"/>
              </a:spcBef>
              <a:spcAft>
                <a:spcPts val="600"/>
              </a:spcAft>
            </a:pPr>
            <a:r>
              <a:rPr lang="en-GB" sz="2400" b="1" dirty="0"/>
              <a:t>Structured and systematic way </a:t>
            </a:r>
            <a:r>
              <a:rPr lang="en-GB" sz="2400" dirty="0"/>
              <a:t>to deal with office’s environmental impacts and to improve the working environment</a:t>
            </a:r>
          </a:p>
          <a:p>
            <a:pPr>
              <a:lnSpc>
                <a:spcPct val="100000"/>
              </a:lnSpc>
              <a:spcBef>
                <a:spcPts val="600"/>
              </a:spcBef>
              <a:spcAft>
                <a:spcPts val="600"/>
              </a:spcAft>
            </a:pPr>
            <a:r>
              <a:rPr lang="en-GB" sz="2400" dirty="0"/>
              <a:t>Evaluating and improving your </a:t>
            </a:r>
            <a:r>
              <a:rPr lang="en-GB" sz="2400" b="1" dirty="0"/>
              <a:t>own activities </a:t>
            </a:r>
            <a:r>
              <a:rPr lang="en-GB" sz="2400" dirty="0"/>
              <a:t>to reduce environmental impacts </a:t>
            </a:r>
          </a:p>
          <a:p>
            <a:pPr>
              <a:lnSpc>
                <a:spcPct val="100000"/>
              </a:lnSpc>
              <a:spcBef>
                <a:spcPts val="600"/>
              </a:spcBef>
              <a:spcAft>
                <a:spcPts val="600"/>
              </a:spcAft>
            </a:pPr>
            <a:r>
              <a:rPr lang="en-GB" sz="2400" b="1" dirty="0"/>
              <a:t>Voluntary and open process </a:t>
            </a:r>
            <a:r>
              <a:rPr lang="en-GB" sz="2400" dirty="0"/>
              <a:t>by engaging SAIs people and rising awareness on environmental issues</a:t>
            </a:r>
          </a:p>
          <a:p>
            <a:pPr>
              <a:lnSpc>
                <a:spcPct val="100000"/>
              </a:lnSpc>
              <a:spcBef>
                <a:spcPts val="600"/>
              </a:spcBef>
              <a:spcAft>
                <a:spcPts val="600"/>
              </a:spcAft>
            </a:pPr>
            <a:r>
              <a:rPr lang="en-GB" sz="2400" dirty="0"/>
              <a:t>Focusing on </a:t>
            </a:r>
            <a:r>
              <a:rPr lang="en-GB" sz="2400" b="1" dirty="0"/>
              <a:t>office-related operational activities and management</a:t>
            </a:r>
          </a:p>
          <a:p>
            <a:pPr marL="0" indent="0">
              <a:lnSpc>
                <a:spcPct val="100000"/>
              </a:lnSpc>
              <a:spcBef>
                <a:spcPts val="600"/>
              </a:spcBef>
              <a:spcAft>
                <a:spcPts val="600"/>
              </a:spcAft>
              <a:buNone/>
            </a:pPr>
            <a:endParaRPr lang="en-GB" sz="2400" dirty="0"/>
          </a:p>
          <a:p>
            <a:pPr marL="0" indent="0">
              <a:lnSpc>
                <a:spcPct val="100000"/>
              </a:lnSpc>
              <a:spcBef>
                <a:spcPts val="600"/>
              </a:spcBef>
              <a:spcAft>
                <a:spcPts val="600"/>
              </a:spcAft>
              <a:buNone/>
            </a:pPr>
            <a:r>
              <a:rPr lang="en-GB" sz="2400" b="1" dirty="0"/>
              <a:t>It is not </a:t>
            </a:r>
            <a:r>
              <a:rPr lang="en-GB" sz="2400" dirty="0"/>
              <a:t>about  selecting and conducting audits on environmental/sustainability issues, and it is not </a:t>
            </a:r>
            <a:r>
              <a:rPr lang="et-EE" sz="2400" dirty="0"/>
              <a:t>a </a:t>
            </a:r>
            <a:r>
              <a:rPr lang="en-GB" sz="2400" dirty="0"/>
              <a:t>mandatory approach.</a:t>
            </a:r>
          </a:p>
        </p:txBody>
      </p:sp>
      <p:sp>
        <p:nvSpPr>
          <p:cNvPr id="6" name="Footer Placeholder 5">
            <a:extLst>
              <a:ext uri="{FF2B5EF4-FFF2-40B4-BE49-F238E27FC236}">
                <a16:creationId xmlns:a16="http://schemas.microsoft.com/office/drawing/2014/main" id="{2CD8561E-AE4C-4969-ADBB-B2C89F3718AF}"/>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7" name="Slide Number Placeholder 6">
            <a:extLst>
              <a:ext uri="{FF2B5EF4-FFF2-40B4-BE49-F238E27FC236}">
                <a16:creationId xmlns:a16="http://schemas.microsoft.com/office/drawing/2014/main" id="{774AF475-FB7F-44FD-8809-E4A2C3671DB3}"/>
              </a:ext>
            </a:extLst>
          </p:cNvPr>
          <p:cNvSpPr>
            <a:spLocks noGrp="1"/>
          </p:cNvSpPr>
          <p:nvPr>
            <p:ph type="sldNum" sz="quarter" idx="12"/>
          </p:nvPr>
        </p:nvSpPr>
        <p:spPr/>
        <p:txBody>
          <a:bodyPr/>
          <a:lstStyle/>
          <a:p>
            <a:fld id="{265AEBC9-8C88-492D-AD31-E52AF7BEBFCC}" type="slidenum">
              <a:rPr lang="et-EE" smtClean="0"/>
              <a:t>4</a:t>
            </a:fld>
            <a:endParaRPr lang="et-EE"/>
          </a:p>
        </p:txBody>
      </p:sp>
    </p:spTree>
    <p:extLst>
      <p:ext uri="{BB962C8B-B14F-4D97-AF65-F5344CB8AC3E}">
        <p14:creationId xmlns:p14="http://schemas.microsoft.com/office/powerpoint/2010/main" val="695477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96687-828A-413D-B5A9-2694556A1A82}"/>
              </a:ext>
            </a:extLst>
          </p:cNvPr>
          <p:cNvSpPr>
            <a:spLocks noGrp="1"/>
          </p:cNvSpPr>
          <p:nvPr>
            <p:ph type="title"/>
          </p:nvPr>
        </p:nvSpPr>
        <p:spPr/>
        <p:txBody>
          <a:bodyPr>
            <a:normAutofit/>
          </a:bodyPr>
          <a:lstStyle/>
          <a:p>
            <a:r>
              <a:rPr lang="et-EE" sz="4000" b="1" dirty="0">
                <a:solidFill>
                  <a:srgbClr val="00B050"/>
                </a:solidFill>
              </a:rPr>
              <a:t>1.2 </a:t>
            </a:r>
            <a:r>
              <a:rPr lang="en-GB" sz="4000" b="1" dirty="0">
                <a:solidFill>
                  <a:srgbClr val="00B050"/>
                </a:solidFill>
              </a:rPr>
              <a:t>Why SAIs should implement environmental principles?</a:t>
            </a:r>
            <a:r>
              <a:rPr lang="et-EE" sz="4000" b="1" dirty="0">
                <a:solidFill>
                  <a:srgbClr val="00B050"/>
                </a:solidFill>
              </a:rPr>
              <a:t> </a:t>
            </a:r>
            <a:endParaRPr lang="en-GB" sz="4000" b="1" dirty="0">
              <a:solidFill>
                <a:srgbClr val="00B050"/>
              </a:solidFill>
            </a:endParaRPr>
          </a:p>
        </p:txBody>
      </p:sp>
      <p:graphicFrame>
        <p:nvGraphicFramePr>
          <p:cNvPr id="4" name="Content Placeholder 3">
            <a:extLst>
              <a:ext uri="{FF2B5EF4-FFF2-40B4-BE49-F238E27FC236}">
                <a16:creationId xmlns:a16="http://schemas.microsoft.com/office/drawing/2014/main" id="{169C086A-2C2D-4156-B66E-95773DD4248D}"/>
              </a:ext>
            </a:extLst>
          </p:cNvPr>
          <p:cNvGraphicFramePr>
            <a:graphicFrameLocks noGrp="1"/>
          </p:cNvGraphicFramePr>
          <p:nvPr>
            <p:ph idx="1"/>
          </p:nvPr>
        </p:nvGraphicFramePr>
        <p:xfrm>
          <a:off x="1644566" y="1829954"/>
          <a:ext cx="8010846" cy="46629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5" name="Group 4">
            <a:extLst>
              <a:ext uri="{FF2B5EF4-FFF2-40B4-BE49-F238E27FC236}">
                <a16:creationId xmlns:a16="http://schemas.microsoft.com/office/drawing/2014/main" id="{6273B770-1815-46A7-9358-F375B8D859FC}"/>
              </a:ext>
            </a:extLst>
          </p:cNvPr>
          <p:cNvGrpSpPr/>
          <p:nvPr/>
        </p:nvGrpSpPr>
        <p:grpSpPr>
          <a:xfrm>
            <a:off x="8464130" y="1533506"/>
            <a:ext cx="2889669" cy="1895494"/>
            <a:chOff x="4844540" y="2845623"/>
            <a:chExt cx="1879167" cy="1195596"/>
          </a:xfrm>
          <a:solidFill>
            <a:srgbClr val="FFFF00"/>
          </a:solidFill>
          <a:scene3d>
            <a:camera prst="orthographicFront"/>
            <a:lightRig rig="chilly" dir="t"/>
          </a:scene3d>
        </p:grpSpPr>
        <p:sp>
          <p:nvSpPr>
            <p:cNvPr id="6" name="Oval 5">
              <a:extLst>
                <a:ext uri="{FF2B5EF4-FFF2-40B4-BE49-F238E27FC236}">
                  <a16:creationId xmlns:a16="http://schemas.microsoft.com/office/drawing/2014/main" id="{2158FC1A-0441-4DE4-8AB9-DDBBDF5A1DC0}"/>
                </a:ext>
              </a:extLst>
            </p:cNvPr>
            <p:cNvSpPr/>
            <p:nvPr/>
          </p:nvSpPr>
          <p:spPr>
            <a:xfrm>
              <a:off x="4844540" y="2845623"/>
              <a:ext cx="1879167" cy="1195596"/>
            </a:xfrm>
            <a:prstGeom prst="ellipse">
              <a:avLst/>
            </a:prstGeom>
            <a:grpFill/>
            <a:sp3d prstMaterial="translucentPowder">
              <a:bevelT w="127000" h="25400" prst="softRound"/>
            </a:sp3d>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7" name="Oval 4">
              <a:extLst>
                <a:ext uri="{FF2B5EF4-FFF2-40B4-BE49-F238E27FC236}">
                  <a16:creationId xmlns:a16="http://schemas.microsoft.com/office/drawing/2014/main" id="{6271BB10-3656-463A-86AD-000F06A70CDB}"/>
                </a:ext>
              </a:extLst>
            </p:cNvPr>
            <p:cNvSpPr txBox="1"/>
            <p:nvPr/>
          </p:nvSpPr>
          <p:spPr>
            <a:xfrm>
              <a:off x="5119738" y="3020714"/>
              <a:ext cx="1328771" cy="845414"/>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t-EE" sz="2800" u="sng" kern="1200" dirty="0" err="1"/>
                <a:t>External</a:t>
              </a:r>
              <a:r>
                <a:rPr lang="et-EE" sz="2800" u="sng" kern="1200" dirty="0"/>
                <a:t> </a:t>
              </a:r>
              <a:r>
                <a:rPr lang="et-EE" sz="2800" u="sng" kern="1200" dirty="0" err="1"/>
                <a:t>drivers</a:t>
              </a:r>
              <a:endParaRPr lang="et-EE" sz="2800" u="sng" kern="1200" dirty="0"/>
            </a:p>
          </p:txBody>
        </p:sp>
      </p:grpSp>
      <p:grpSp>
        <p:nvGrpSpPr>
          <p:cNvPr id="8" name="Group 7">
            <a:extLst>
              <a:ext uri="{FF2B5EF4-FFF2-40B4-BE49-F238E27FC236}">
                <a16:creationId xmlns:a16="http://schemas.microsoft.com/office/drawing/2014/main" id="{8E46AB7C-5AB7-493F-9722-83575DA63858}"/>
              </a:ext>
            </a:extLst>
          </p:cNvPr>
          <p:cNvGrpSpPr/>
          <p:nvPr/>
        </p:nvGrpSpPr>
        <p:grpSpPr>
          <a:xfrm>
            <a:off x="704983" y="1533506"/>
            <a:ext cx="2700826" cy="1895494"/>
            <a:chOff x="4844540" y="2845623"/>
            <a:chExt cx="1879167" cy="1195596"/>
          </a:xfrm>
          <a:solidFill>
            <a:srgbClr val="00B0F0"/>
          </a:solidFill>
          <a:scene3d>
            <a:camera prst="orthographicFront"/>
            <a:lightRig rig="chilly" dir="t"/>
          </a:scene3d>
        </p:grpSpPr>
        <p:sp>
          <p:nvSpPr>
            <p:cNvPr id="9" name="Oval 8">
              <a:extLst>
                <a:ext uri="{FF2B5EF4-FFF2-40B4-BE49-F238E27FC236}">
                  <a16:creationId xmlns:a16="http://schemas.microsoft.com/office/drawing/2014/main" id="{B678535F-572C-4433-978D-7CA3D3790240}"/>
                </a:ext>
              </a:extLst>
            </p:cNvPr>
            <p:cNvSpPr/>
            <p:nvPr/>
          </p:nvSpPr>
          <p:spPr>
            <a:xfrm>
              <a:off x="4844540" y="2845623"/>
              <a:ext cx="1879167" cy="1195596"/>
            </a:xfrm>
            <a:prstGeom prst="ellipse">
              <a:avLst/>
            </a:prstGeom>
            <a:grpFill/>
            <a:sp3d prstMaterial="translucentPowder">
              <a:bevelT w="127000" h="25400" prst="softRound"/>
            </a:sp3d>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0" name="Oval 4">
              <a:extLst>
                <a:ext uri="{FF2B5EF4-FFF2-40B4-BE49-F238E27FC236}">
                  <a16:creationId xmlns:a16="http://schemas.microsoft.com/office/drawing/2014/main" id="{8C950858-0659-445F-A854-0B0ECF48A16B}"/>
                </a:ext>
              </a:extLst>
            </p:cNvPr>
            <p:cNvSpPr txBox="1"/>
            <p:nvPr/>
          </p:nvSpPr>
          <p:spPr>
            <a:xfrm>
              <a:off x="5119738" y="3020714"/>
              <a:ext cx="1328771" cy="845414"/>
            </a:xfrm>
            <a:prstGeom prst="rect">
              <a:avLst/>
            </a:prstGeom>
            <a:noFill/>
            <a:sp3d/>
          </p:spPr>
          <p:style>
            <a:lnRef idx="0">
              <a:scrgbClr r="0" g="0" b="0"/>
            </a:lnRef>
            <a:fillRef idx="0">
              <a:scrgbClr r="0" g="0" b="0"/>
            </a:fillRef>
            <a:effectRef idx="0">
              <a:scrgbClr r="0" g="0" b="0"/>
            </a:effectRef>
            <a:fontRef idx="minor">
              <a:schemeClr val="lt1"/>
            </a:fontRef>
          </p:style>
          <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t-EE" sz="2800" u="sng" kern="1200" dirty="0" err="1"/>
                <a:t>Internal</a:t>
              </a:r>
              <a:r>
                <a:rPr lang="et-EE" sz="2800" u="sng" kern="1200" dirty="0"/>
                <a:t> </a:t>
              </a:r>
              <a:r>
                <a:rPr lang="et-EE" sz="2800" u="sng" kern="1200" dirty="0" err="1"/>
                <a:t>drivers</a:t>
              </a:r>
              <a:endParaRPr lang="et-EE" sz="2800" u="sng" kern="1200" dirty="0"/>
            </a:p>
          </p:txBody>
        </p:sp>
      </p:grpSp>
      <p:cxnSp>
        <p:nvCxnSpPr>
          <p:cNvPr id="11" name="Straight Arrow Connector 10">
            <a:extLst>
              <a:ext uri="{FF2B5EF4-FFF2-40B4-BE49-F238E27FC236}">
                <a16:creationId xmlns:a16="http://schemas.microsoft.com/office/drawing/2014/main" id="{0E753412-5F9A-43CE-9566-FC0FA5268AED}"/>
              </a:ext>
            </a:extLst>
          </p:cNvPr>
          <p:cNvCxnSpPr/>
          <p:nvPr/>
        </p:nvCxnSpPr>
        <p:spPr>
          <a:xfrm>
            <a:off x="3010281" y="3332747"/>
            <a:ext cx="563098" cy="324853"/>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3" name="Footer Placeholder 12">
            <a:extLst>
              <a:ext uri="{FF2B5EF4-FFF2-40B4-BE49-F238E27FC236}">
                <a16:creationId xmlns:a16="http://schemas.microsoft.com/office/drawing/2014/main" id="{A4A54527-8CFC-450B-AE7D-855A28AA554C}"/>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14" name="Slide Number Placeholder 13">
            <a:extLst>
              <a:ext uri="{FF2B5EF4-FFF2-40B4-BE49-F238E27FC236}">
                <a16:creationId xmlns:a16="http://schemas.microsoft.com/office/drawing/2014/main" id="{2B0600D3-0610-4644-B135-6EB5ECAC4E5D}"/>
              </a:ext>
            </a:extLst>
          </p:cNvPr>
          <p:cNvSpPr>
            <a:spLocks noGrp="1"/>
          </p:cNvSpPr>
          <p:nvPr>
            <p:ph type="sldNum" sz="quarter" idx="12"/>
          </p:nvPr>
        </p:nvSpPr>
        <p:spPr/>
        <p:txBody>
          <a:bodyPr/>
          <a:lstStyle/>
          <a:p>
            <a:fld id="{265AEBC9-8C88-492D-AD31-E52AF7BEBFCC}" type="slidenum">
              <a:rPr lang="et-EE" smtClean="0"/>
              <a:t>5</a:t>
            </a:fld>
            <a:endParaRPr lang="et-EE"/>
          </a:p>
        </p:txBody>
      </p:sp>
      <p:cxnSp>
        <p:nvCxnSpPr>
          <p:cNvPr id="15" name="Straight Arrow Connector 14">
            <a:extLst>
              <a:ext uri="{FF2B5EF4-FFF2-40B4-BE49-F238E27FC236}">
                <a16:creationId xmlns:a16="http://schemas.microsoft.com/office/drawing/2014/main" id="{F618A667-8BAA-479B-8531-FB2120492FCE}"/>
              </a:ext>
            </a:extLst>
          </p:cNvPr>
          <p:cNvCxnSpPr>
            <a:cxnSpLocks/>
          </p:cNvCxnSpPr>
          <p:nvPr/>
        </p:nvCxnSpPr>
        <p:spPr>
          <a:xfrm flipH="1">
            <a:off x="8167521" y="3231813"/>
            <a:ext cx="474972" cy="432092"/>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3807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76072"/>
          </a:xfrm>
        </p:spPr>
        <p:txBody>
          <a:bodyPr>
            <a:normAutofit fontScale="90000"/>
          </a:bodyPr>
          <a:lstStyle/>
          <a:p>
            <a:r>
              <a:rPr lang="en-GB" altLang="en-US" sz="4000" b="1" dirty="0">
                <a:solidFill>
                  <a:srgbClr val="00B050"/>
                </a:solidFill>
                <a:cs typeface="Arial" charset="0"/>
              </a:rPr>
              <a:t>1.3 INTOSAI strategic objectives and SDGs (1)</a:t>
            </a:r>
            <a:endParaRPr lang="en-GB" sz="4000" b="1" dirty="0">
              <a:solidFill>
                <a:srgbClr val="00B050"/>
              </a:solidFill>
            </a:endParaRPr>
          </a:p>
        </p:txBody>
      </p:sp>
      <p:sp>
        <p:nvSpPr>
          <p:cNvPr id="3" name="Content Placeholder 2"/>
          <p:cNvSpPr>
            <a:spLocks noGrp="1"/>
          </p:cNvSpPr>
          <p:nvPr>
            <p:ph idx="1"/>
          </p:nvPr>
        </p:nvSpPr>
        <p:spPr>
          <a:xfrm>
            <a:off x="838200" y="1084521"/>
            <a:ext cx="10515600" cy="5092442"/>
          </a:xfrm>
        </p:spPr>
        <p:txBody>
          <a:bodyPr>
            <a:normAutofit/>
          </a:bodyPr>
          <a:lstStyle/>
          <a:p>
            <a:pPr marL="0" indent="0">
              <a:buNone/>
            </a:pPr>
            <a:r>
              <a:rPr lang="en-GB" sz="2000" dirty="0"/>
              <a:t>At INCOSAI XXII in Abu Dhabi in 2016 a new </a:t>
            </a:r>
            <a:r>
              <a:rPr lang="en-GB" sz="2000" u="sng" dirty="0">
                <a:hlinkClick r:id="rId3"/>
              </a:rPr>
              <a:t>INTOSAI Strategic Plan 2017-2022</a:t>
            </a:r>
            <a:r>
              <a:rPr lang="en-GB" sz="2000" dirty="0"/>
              <a:t> was adopted. There is a </a:t>
            </a:r>
            <a:r>
              <a:rPr lang="en-GB" sz="2000" dirty="0">
                <a:hlinkClick r:id="rId4"/>
              </a:rPr>
              <a:t>crosscutting priority no 2</a:t>
            </a:r>
            <a:r>
              <a:rPr lang="en-GB" sz="2000" dirty="0"/>
              <a:t>: </a:t>
            </a:r>
            <a:r>
              <a:rPr lang="en-GB" sz="2000" i="1" dirty="0"/>
              <a:t>contributing to the follow-up and review of the </a:t>
            </a:r>
            <a:r>
              <a:rPr lang="en-GB" sz="2000" i="1" u="sng" dirty="0">
                <a:hlinkClick r:id="rId5"/>
              </a:rPr>
              <a:t>S</a:t>
            </a:r>
            <a:r>
              <a:rPr lang="et-EE" sz="2000" i="1" u="sng" dirty="0" err="1">
                <a:hlinkClick r:id="rId5"/>
              </a:rPr>
              <a:t>ustainable</a:t>
            </a:r>
            <a:r>
              <a:rPr lang="et-EE" sz="2000" i="1" u="sng" dirty="0">
                <a:hlinkClick r:id="rId5"/>
              </a:rPr>
              <a:t> </a:t>
            </a:r>
            <a:r>
              <a:rPr lang="en-GB" sz="2000" i="1" u="sng" dirty="0">
                <a:hlinkClick r:id="rId5"/>
              </a:rPr>
              <a:t>D</a:t>
            </a:r>
            <a:r>
              <a:rPr lang="et-EE" sz="2000" i="1" u="sng" dirty="0" err="1">
                <a:hlinkClick r:id="rId5"/>
              </a:rPr>
              <a:t>evelopment</a:t>
            </a:r>
            <a:r>
              <a:rPr lang="et-EE" sz="2000" i="1" u="sng" dirty="0">
                <a:hlinkClick r:id="rId5"/>
              </a:rPr>
              <a:t> </a:t>
            </a:r>
            <a:r>
              <a:rPr lang="en-GB" sz="2000" i="1" u="sng" dirty="0">
                <a:hlinkClick r:id="rId5"/>
              </a:rPr>
              <a:t>G</a:t>
            </a:r>
            <a:r>
              <a:rPr lang="et-EE" sz="2000" i="1" u="sng" dirty="0">
                <a:hlinkClick r:id="rId5"/>
              </a:rPr>
              <a:t>oal</a:t>
            </a:r>
            <a:r>
              <a:rPr lang="en-GB" sz="2000" i="1" u="sng" dirty="0">
                <a:hlinkClick r:id="rId5"/>
              </a:rPr>
              <a:t>s</a:t>
            </a:r>
            <a:r>
              <a:rPr lang="et-EE" sz="2000" i="1" u="sng" dirty="0"/>
              <a:t> (</a:t>
            </a:r>
            <a:r>
              <a:rPr lang="et-EE" sz="2000" i="1" u="sng" dirty="0" err="1"/>
              <a:t>SDGs</a:t>
            </a:r>
            <a:r>
              <a:rPr lang="et-EE" sz="2000" i="1" u="sng" dirty="0"/>
              <a:t>)</a:t>
            </a:r>
            <a:r>
              <a:rPr lang="en-GB" sz="2000" i="1" dirty="0"/>
              <a:t> within the context of each nation’s specific sustainable development efforts and SAIs’ individual mandates</a:t>
            </a:r>
            <a:r>
              <a:rPr lang="en-GB" sz="2000" dirty="0"/>
              <a:t>.</a:t>
            </a:r>
            <a:endParaRPr lang="et-EE" sz="2000" dirty="0"/>
          </a:p>
          <a:p>
            <a:pPr marL="0" indent="0">
              <a:buNone/>
            </a:pPr>
            <a:r>
              <a:rPr lang="en-GB" sz="2000" dirty="0"/>
              <a:t>To do that four broad approaches can be used</a:t>
            </a:r>
            <a:r>
              <a:rPr lang="et-EE" sz="2000" dirty="0"/>
              <a:t> by </a:t>
            </a:r>
            <a:r>
              <a:rPr lang="et-EE" sz="2000" dirty="0" err="1"/>
              <a:t>SAIs</a:t>
            </a:r>
            <a:r>
              <a:rPr lang="en-GB" sz="2000" dirty="0"/>
              <a:t>:</a:t>
            </a:r>
            <a:endParaRPr lang="et-EE" sz="2000" dirty="0"/>
          </a:p>
        </p:txBody>
      </p:sp>
      <p:grpSp>
        <p:nvGrpSpPr>
          <p:cNvPr id="6" name="Group 5">
            <a:extLst>
              <a:ext uri="{FF2B5EF4-FFF2-40B4-BE49-F238E27FC236}">
                <a16:creationId xmlns:a16="http://schemas.microsoft.com/office/drawing/2014/main" id="{4C12FD35-29DB-441B-BC6F-9D20DFAC7487}"/>
              </a:ext>
            </a:extLst>
          </p:cNvPr>
          <p:cNvGrpSpPr/>
          <p:nvPr/>
        </p:nvGrpSpPr>
        <p:grpSpPr>
          <a:xfrm>
            <a:off x="2286841" y="2950011"/>
            <a:ext cx="6992763" cy="2286000"/>
            <a:chOff x="963613" y="1524000"/>
            <a:chExt cx="7886700" cy="2743200"/>
          </a:xfrm>
        </p:grpSpPr>
        <p:grpSp>
          <p:nvGrpSpPr>
            <p:cNvPr id="7" name="Group 11">
              <a:extLst>
                <a:ext uri="{FF2B5EF4-FFF2-40B4-BE49-F238E27FC236}">
                  <a16:creationId xmlns:a16="http://schemas.microsoft.com/office/drawing/2014/main" id="{70082225-AD7F-429E-AB5E-844F4123DF1B}"/>
                </a:ext>
              </a:extLst>
            </p:cNvPr>
            <p:cNvGrpSpPr>
              <a:grpSpLocks/>
            </p:cNvGrpSpPr>
            <p:nvPr/>
          </p:nvGrpSpPr>
          <p:grpSpPr bwMode="auto">
            <a:xfrm>
              <a:off x="963613" y="1524000"/>
              <a:ext cx="1871662" cy="2743200"/>
              <a:chOff x="962957" y="1524000"/>
              <a:chExt cx="1871663" cy="2743200"/>
            </a:xfrm>
          </p:grpSpPr>
          <p:sp>
            <p:nvSpPr>
              <p:cNvPr id="17" name="Retângulo 4">
                <a:extLst>
                  <a:ext uri="{FF2B5EF4-FFF2-40B4-BE49-F238E27FC236}">
                    <a16:creationId xmlns:a16="http://schemas.microsoft.com/office/drawing/2014/main" id="{7CC79E34-9A3E-453A-AE01-3648E24D3699}"/>
                  </a:ext>
                </a:extLst>
              </p:cNvPr>
              <p:cNvSpPr/>
              <p:nvPr/>
            </p:nvSpPr>
            <p:spPr>
              <a:xfrm>
                <a:off x="962957" y="1524000"/>
                <a:ext cx="1871663" cy="608013"/>
              </a:xfrm>
              <a:prstGeom prst="rect">
                <a:avLst/>
              </a:prstGeom>
              <a:solidFill>
                <a:srgbClr val="FCC30B"/>
              </a:solidFill>
              <a:ln w="25400" cap="flat" cmpd="sng" algn="ctr">
                <a:noFill/>
                <a:prstDash val="solid"/>
              </a:ln>
              <a:effectLst/>
            </p:spPr>
            <p:txBody>
              <a:bodyPr anchor="ctr"/>
              <a:lstStyle/>
              <a:p>
                <a:pPr algn="ctr">
                  <a:defRPr/>
                </a:pPr>
                <a:r>
                  <a:rPr lang="en-US" b="1" kern="0" dirty="0">
                    <a:solidFill>
                      <a:prstClr val="white"/>
                    </a:solidFill>
                    <a:latin typeface="Calibri"/>
                  </a:rPr>
                  <a:t>1</a:t>
                </a:r>
                <a:endParaRPr lang="en-US" sz="1350" b="1" kern="0" dirty="0">
                  <a:solidFill>
                    <a:prstClr val="white"/>
                  </a:solidFill>
                  <a:latin typeface="Calibri"/>
                </a:endParaRPr>
              </a:p>
            </p:txBody>
          </p:sp>
          <p:sp>
            <p:nvSpPr>
              <p:cNvPr id="18" name="Retângulo 5">
                <a:extLst>
                  <a:ext uri="{FF2B5EF4-FFF2-40B4-BE49-F238E27FC236}">
                    <a16:creationId xmlns:a16="http://schemas.microsoft.com/office/drawing/2014/main" id="{0A7A8FC8-8E4E-4C66-A5A3-B25CEB1002C1}"/>
                  </a:ext>
                </a:extLst>
              </p:cNvPr>
              <p:cNvSpPr/>
              <p:nvPr/>
            </p:nvSpPr>
            <p:spPr>
              <a:xfrm>
                <a:off x="962957" y="2308225"/>
                <a:ext cx="1871663" cy="1958975"/>
              </a:xfrm>
              <a:prstGeom prst="rect">
                <a:avLst/>
              </a:prstGeom>
              <a:solidFill>
                <a:srgbClr val="FEE186"/>
              </a:solidFill>
              <a:ln w="25400" cap="flat" cmpd="sng" algn="ctr">
                <a:noFill/>
                <a:prstDash val="solid"/>
              </a:ln>
              <a:effectLst/>
            </p:spPr>
            <p:txBody>
              <a:bodyPr anchor="ctr"/>
              <a:lstStyle/>
              <a:p>
                <a:pPr algn="ctr">
                  <a:defRPr/>
                </a:pPr>
                <a:r>
                  <a:rPr lang="en-US" b="1" kern="0" dirty="0">
                    <a:solidFill>
                      <a:prstClr val="black"/>
                    </a:solidFill>
                    <a:latin typeface="Calibri"/>
                  </a:rPr>
                  <a:t>Auditing preparedness and national systems of</a:t>
                </a:r>
                <a:br>
                  <a:rPr lang="en-US" b="1" kern="0" dirty="0">
                    <a:solidFill>
                      <a:prstClr val="black"/>
                    </a:solidFill>
                    <a:latin typeface="Calibri"/>
                  </a:rPr>
                </a:br>
                <a:r>
                  <a:rPr lang="en-US" b="1" kern="0" dirty="0">
                    <a:solidFill>
                      <a:prstClr val="black"/>
                    </a:solidFill>
                    <a:latin typeface="Calibri"/>
                  </a:rPr>
                  <a:t>follow-up</a:t>
                </a:r>
                <a:endParaRPr lang="en-US" sz="1050" b="1" kern="0" dirty="0">
                  <a:solidFill>
                    <a:prstClr val="black"/>
                  </a:solidFill>
                  <a:latin typeface="Calibri"/>
                </a:endParaRPr>
              </a:p>
            </p:txBody>
          </p:sp>
        </p:grpSp>
        <p:grpSp>
          <p:nvGrpSpPr>
            <p:cNvPr id="8" name="Group 12">
              <a:extLst>
                <a:ext uri="{FF2B5EF4-FFF2-40B4-BE49-F238E27FC236}">
                  <a16:creationId xmlns:a16="http://schemas.microsoft.com/office/drawing/2014/main" id="{725EEA18-CB3A-4379-8588-CCD43F6D0E19}"/>
                </a:ext>
              </a:extLst>
            </p:cNvPr>
            <p:cNvGrpSpPr>
              <a:grpSpLocks/>
            </p:cNvGrpSpPr>
            <p:nvPr/>
          </p:nvGrpSpPr>
          <p:grpSpPr bwMode="auto">
            <a:xfrm>
              <a:off x="2968625" y="1524000"/>
              <a:ext cx="1871663" cy="2743200"/>
              <a:chOff x="2967969" y="1524000"/>
              <a:chExt cx="1871663" cy="2743200"/>
            </a:xfrm>
          </p:grpSpPr>
          <p:sp>
            <p:nvSpPr>
              <p:cNvPr id="15" name="Retângulo 7">
                <a:extLst>
                  <a:ext uri="{FF2B5EF4-FFF2-40B4-BE49-F238E27FC236}">
                    <a16:creationId xmlns:a16="http://schemas.microsoft.com/office/drawing/2014/main" id="{8EE3D60B-D48E-4939-A319-04689185E287}"/>
                  </a:ext>
                </a:extLst>
              </p:cNvPr>
              <p:cNvSpPr/>
              <p:nvPr/>
            </p:nvSpPr>
            <p:spPr>
              <a:xfrm>
                <a:off x="2967969" y="1524000"/>
                <a:ext cx="1871663" cy="608013"/>
              </a:xfrm>
              <a:prstGeom prst="rect">
                <a:avLst/>
              </a:prstGeom>
              <a:solidFill>
                <a:srgbClr val="FF3A21"/>
              </a:solidFill>
              <a:ln w="25400" cap="flat" cmpd="sng" algn="ctr">
                <a:noFill/>
                <a:prstDash val="solid"/>
              </a:ln>
              <a:effectLst/>
            </p:spPr>
            <p:txBody>
              <a:bodyPr anchor="ctr"/>
              <a:lstStyle/>
              <a:p>
                <a:pPr algn="ctr">
                  <a:defRPr/>
                </a:pPr>
                <a:r>
                  <a:rPr lang="en-US" b="1" kern="0" dirty="0">
                    <a:solidFill>
                      <a:prstClr val="white"/>
                    </a:solidFill>
                    <a:latin typeface="Calibri"/>
                  </a:rPr>
                  <a:t>2</a:t>
                </a:r>
                <a:endParaRPr lang="en-US" sz="1350" b="1" kern="0" dirty="0">
                  <a:solidFill>
                    <a:prstClr val="white"/>
                  </a:solidFill>
                  <a:latin typeface="Calibri"/>
                </a:endParaRPr>
              </a:p>
            </p:txBody>
          </p:sp>
          <p:sp>
            <p:nvSpPr>
              <p:cNvPr id="16" name="Retângulo 10">
                <a:extLst>
                  <a:ext uri="{FF2B5EF4-FFF2-40B4-BE49-F238E27FC236}">
                    <a16:creationId xmlns:a16="http://schemas.microsoft.com/office/drawing/2014/main" id="{76750511-5E97-4226-92DC-14C6C8438F3D}"/>
                  </a:ext>
                </a:extLst>
              </p:cNvPr>
              <p:cNvSpPr/>
              <p:nvPr/>
            </p:nvSpPr>
            <p:spPr>
              <a:xfrm>
                <a:off x="2967969" y="2308225"/>
                <a:ext cx="1871663" cy="1958975"/>
              </a:xfrm>
              <a:prstGeom prst="rect">
                <a:avLst/>
              </a:prstGeom>
              <a:solidFill>
                <a:srgbClr val="FFB5AB"/>
              </a:solidFill>
              <a:ln w="25400" cap="flat" cmpd="sng" algn="ctr">
                <a:noFill/>
                <a:prstDash val="solid"/>
              </a:ln>
              <a:effectLst/>
            </p:spPr>
            <p:txBody>
              <a:bodyPr anchor="ctr"/>
              <a:lstStyle/>
              <a:p>
                <a:pPr algn="ctr">
                  <a:defRPr/>
                </a:pPr>
                <a:r>
                  <a:rPr lang="en-US" b="1" kern="0" dirty="0">
                    <a:solidFill>
                      <a:prstClr val="black"/>
                    </a:solidFill>
                    <a:latin typeface="Calibri"/>
                  </a:rPr>
                  <a:t>Performance audits on </a:t>
                </a:r>
                <a:r>
                  <a:rPr lang="en-US" b="1" kern="0" dirty="0" err="1">
                    <a:solidFill>
                      <a:prstClr val="black"/>
                    </a:solidFill>
                    <a:latin typeface="Calibri"/>
                  </a:rPr>
                  <a:t>programmes</a:t>
                </a:r>
                <a:r>
                  <a:rPr lang="en-US" b="1" kern="0" dirty="0">
                    <a:solidFill>
                      <a:prstClr val="black"/>
                    </a:solidFill>
                    <a:latin typeface="Calibri"/>
                  </a:rPr>
                  <a:t> that contribute to SDGs</a:t>
                </a:r>
                <a:endParaRPr lang="en-US" sz="1050" b="1" kern="0" dirty="0">
                  <a:solidFill>
                    <a:prstClr val="black"/>
                  </a:solidFill>
                  <a:latin typeface="Calibri"/>
                </a:endParaRPr>
              </a:p>
            </p:txBody>
          </p:sp>
        </p:grpSp>
        <p:grpSp>
          <p:nvGrpSpPr>
            <p:cNvPr id="9" name="Group 13">
              <a:extLst>
                <a:ext uri="{FF2B5EF4-FFF2-40B4-BE49-F238E27FC236}">
                  <a16:creationId xmlns:a16="http://schemas.microsoft.com/office/drawing/2014/main" id="{112DFFF3-FF72-4254-9C30-29B501BC0ADA}"/>
                </a:ext>
              </a:extLst>
            </p:cNvPr>
            <p:cNvGrpSpPr>
              <a:grpSpLocks/>
            </p:cNvGrpSpPr>
            <p:nvPr/>
          </p:nvGrpSpPr>
          <p:grpSpPr bwMode="auto">
            <a:xfrm>
              <a:off x="4973638" y="1524000"/>
              <a:ext cx="1871662" cy="2743200"/>
              <a:chOff x="4972982" y="1524000"/>
              <a:chExt cx="1871663" cy="2743200"/>
            </a:xfrm>
          </p:grpSpPr>
          <p:sp>
            <p:nvSpPr>
              <p:cNvPr id="13" name="Retângulo 9">
                <a:extLst>
                  <a:ext uri="{FF2B5EF4-FFF2-40B4-BE49-F238E27FC236}">
                    <a16:creationId xmlns:a16="http://schemas.microsoft.com/office/drawing/2014/main" id="{4C21EC78-1FDE-4436-9651-609B76B96D58}"/>
                  </a:ext>
                </a:extLst>
              </p:cNvPr>
              <p:cNvSpPr/>
              <p:nvPr/>
            </p:nvSpPr>
            <p:spPr>
              <a:xfrm>
                <a:off x="4972982" y="1524000"/>
                <a:ext cx="1871663" cy="608013"/>
              </a:xfrm>
              <a:prstGeom prst="rect">
                <a:avLst/>
              </a:prstGeom>
              <a:solidFill>
                <a:srgbClr val="56C02B"/>
              </a:solidFill>
              <a:ln w="25400" cap="flat" cmpd="sng" algn="ctr">
                <a:noFill/>
                <a:prstDash val="solid"/>
              </a:ln>
              <a:effectLst/>
            </p:spPr>
            <p:txBody>
              <a:bodyPr anchor="ctr"/>
              <a:lstStyle/>
              <a:p>
                <a:pPr algn="ctr">
                  <a:defRPr/>
                </a:pPr>
                <a:r>
                  <a:rPr lang="en-US" b="1" kern="0" dirty="0">
                    <a:solidFill>
                      <a:prstClr val="white"/>
                    </a:solidFill>
                    <a:latin typeface="Calibri"/>
                  </a:rPr>
                  <a:t>3</a:t>
                </a:r>
                <a:endParaRPr lang="en-US" sz="1350" b="1" kern="0" dirty="0">
                  <a:solidFill>
                    <a:prstClr val="white"/>
                  </a:solidFill>
                  <a:latin typeface="Calibri"/>
                </a:endParaRPr>
              </a:p>
            </p:txBody>
          </p:sp>
          <p:sp>
            <p:nvSpPr>
              <p:cNvPr id="14" name="Retângulo 11">
                <a:extLst>
                  <a:ext uri="{FF2B5EF4-FFF2-40B4-BE49-F238E27FC236}">
                    <a16:creationId xmlns:a16="http://schemas.microsoft.com/office/drawing/2014/main" id="{EA0E1E47-FC9F-485E-AFC0-523FF524B903}"/>
                  </a:ext>
                </a:extLst>
              </p:cNvPr>
              <p:cNvSpPr/>
              <p:nvPr/>
            </p:nvSpPr>
            <p:spPr>
              <a:xfrm>
                <a:off x="4972982" y="2308225"/>
                <a:ext cx="1871663" cy="1958975"/>
              </a:xfrm>
              <a:prstGeom prst="rect">
                <a:avLst/>
              </a:prstGeom>
              <a:solidFill>
                <a:srgbClr val="AAE791"/>
              </a:solidFill>
              <a:ln w="25400" cap="flat" cmpd="sng" algn="ctr">
                <a:noFill/>
                <a:prstDash val="solid"/>
              </a:ln>
              <a:effectLst/>
            </p:spPr>
            <p:txBody>
              <a:bodyPr anchor="ctr"/>
              <a:lstStyle/>
              <a:p>
                <a:pPr algn="ctr">
                  <a:defRPr/>
                </a:pPr>
                <a:r>
                  <a:rPr lang="en-US" b="1" kern="0" dirty="0">
                    <a:solidFill>
                      <a:prstClr val="black"/>
                    </a:solidFill>
                    <a:latin typeface="Calibri"/>
                  </a:rPr>
                  <a:t>Assessing and supporting SDG 16</a:t>
                </a:r>
                <a:r>
                  <a:rPr lang="et-EE" b="1" kern="0" dirty="0">
                    <a:solidFill>
                      <a:prstClr val="black"/>
                    </a:solidFill>
                    <a:latin typeface="Calibri"/>
                  </a:rPr>
                  <a:t> and 17</a:t>
                </a:r>
                <a:endParaRPr lang="en-US" sz="1050" b="1" kern="0" dirty="0">
                  <a:solidFill>
                    <a:prstClr val="black"/>
                  </a:solidFill>
                  <a:latin typeface="Calibri"/>
                </a:endParaRPr>
              </a:p>
            </p:txBody>
          </p:sp>
        </p:grpSp>
        <p:grpSp>
          <p:nvGrpSpPr>
            <p:cNvPr id="10" name="Group 14">
              <a:extLst>
                <a:ext uri="{FF2B5EF4-FFF2-40B4-BE49-F238E27FC236}">
                  <a16:creationId xmlns:a16="http://schemas.microsoft.com/office/drawing/2014/main" id="{42F1192C-A2EA-4B21-94F5-3FFAE7E38F0D}"/>
                </a:ext>
              </a:extLst>
            </p:cNvPr>
            <p:cNvGrpSpPr>
              <a:grpSpLocks/>
            </p:cNvGrpSpPr>
            <p:nvPr/>
          </p:nvGrpSpPr>
          <p:grpSpPr bwMode="auto">
            <a:xfrm>
              <a:off x="6978650" y="1524000"/>
              <a:ext cx="1871663" cy="2743200"/>
              <a:chOff x="6977994" y="1524000"/>
              <a:chExt cx="1871663" cy="2743200"/>
            </a:xfrm>
          </p:grpSpPr>
          <p:sp>
            <p:nvSpPr>
              <p:cNvPr id="11" name="Retângulo 8">
                <a:extLst>
                  <a:ext uri="{FF2B5EF4-FFF2-40B4-BE49-F238E27FC236}">
                    <a16:creationId xmlns:a16="http://schemas.microsoft.com/office/drawing/2014/main" id="{B3AF91A5-8379-4897-9721-4272F7A91DA9}"/>
                  </a:ext>
                </a:extLst>
              </p:cNvPr>
              <p:cNvSpPr/>
              <p:nvPr/>
            </p:nvSpPr>
            <p:spPr>
              <a:xfrm>
                <a:off x="6977994" y="1524000"/>
                <a:ext cx="1871663" cy="608013"/>
              </a:xfrm>
              <a:prstGeom prst="rect">
                <a:avLst/>
              </a:prstGeom>
              <a:solidFill>
                <a:srgbClr val="26BDE2"/>
              </a:solidFill>
              <a:ln w="25400" cap="flat" cmpd="sng" algn="ctr">
                <a:noFill/>
                <a:prstDash val="solid"/>
              </a:ln>
              <a:effectLst/>
            </p:spPr>
            <p:txBody>
              <a:bodyPr anchor="ctr"/>
              <a:lstStyle/>
              <a:p>
                <a:pPr algn="ctr">
                  <a:defRPr/>
                </a:pPr>
                <a:r>
                  <a:rPr lang="en-US" b="1" kern="0" dirty="0">
                    <a:solidFill>
                      <a:prstClr val="white"/>
                    </a:solidFill>
                    <a:latin typeface="Calibri"/>
                  </a:rPr>
                  <a:t>4</a:t>
                </a:r>
                <a:endParaRPr lang="en-US" sz="1350" b="1" kern="0" dirty="0">
                  <a:solidFill>
                    <a:prstClr val="white"/>
                  </a:solidFill>
                  <a:latin typeface="Calibri"/>
                </a:endParaRPr>
              </a:p>
            </p:txBody>
          </p:sp>
          <p:sp>
            <p:nvSpPr>
              <p:cNvPr id="12" name="Retângulo 12">
                <a:extLst>
                  <a:ext uri="{FF2B5EF4-FFF2-40B4-BE49-F238E27FC236}">
                    <a16:creationId xmlns:a16="http://schemas.microsoft.com/office/drawing/2014/main" id="{2980A5B8-4A3C-47F3-964B-F1BA463E3E68}"/>
                  </a:ext>
                </a:extLst>
              </p:cNvPr>
              <p:cNvSpPr/>
              <p:nvPr/>
            </p:nvSpPr>
            <p:spPr>
              <a:xfrm>
                <a:off x="6977994" y="2308225"/>
                <a:ext cx="1871663" cy="1958975"/>
              </a:xfrm>
              <a:prstGeom prst="rect">
                <a:avLst/>
              </a:prstGeom>
              <a:solidFill>
                <a:srgbClr val="8CDDF0"/>
              </a:solidFill>
              <a:ln w="38100" cap="flat" cmpd="sng" algn="ctr">
                <a:solidFill>
                  <a:srgbClr val="0070C0"/>
                </a:solidFill>
                <a:prstDash val="solid"/>
              </a:ln>
              <a:effectLst/>
            </p:spPr>
            <p:txBody>
              <a:bodyPr anchor="ctr"/>
              <a:lstStyle/>
              <a:p>
                <a:pPr algn="ctr">
                  <a:defRPr/>
                </a:pPr>
                <a:r>
                  <a:rPr lang="en-US" b="1" kern="0" dirty="0">
                    <a:solidFill>
                      <a:prstClr val="black"/>
                    </a:solidFill>
                    <a:latin typeface="Calibri"/>
                  </a:rPr>
                  <a:t>Being model of transparency and accountability</a:t>
                </a:r>
                <a:endParaRPr lang="en-US" sz="1050" b="1" kern="0" dirty="0">
                  <a:solidFill>
                    <a:prstClr val="black"/>
                  </a:solidFill>
                  <a:latin typeface="Calibri"/>
                </a:endParaRPr>
              </a:p>
            </p:txBody>
          </p:sp>
        </p:grpSp>
      </p:grpSp>
      <p:sp>
        <p:nvSpPr>
          <p:cNvPr id="19" name="Footer Placeholder 18">
            <a:extLst>
              <a:ext uri="{FF2B5EF4-FFF2-40B4-BE49-F238E27FC236}">
                <a16:creationId xmlns:a16="http://schemas.microsoft.com/office/drawing/2014/main" id="{89C4123F-A799-48DA-B1A0-FC6B2F5214EF}"/>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20" name="Slide Number Placeholder 19">
            <a:extLst>
              <a:ext uri="{FF2B5EF4-FFF2-40B4-BE49-F238E27FC236}">
                <a16:creationId xmlns:a16="http://schemas.microsoft.com/office/drawing/2014/main" id="{81CFF7EE-11C8-4C6A-992D-344F03D28E7F}"/>
              </a:ext>
            </a:extLst>
          </p:cNvPr>
          <p:cNvSpPr>
            <a:spLocks noGrp="1"/>
          </p:cNvSpPr>
          <p:nvPr>
            <p:ph type="sldNum" sz="quarter" idx="12"/>
          </p:nvPr>
        </p:nvSpPr>
        <p:spPr/>
        <p:txBody>
          <a:bodyPr/>
          <a:lstStyle/>
          <a:p>
            <a:fld id="{265AEBC9-8C88-492D-AD31-E52AF7BEBFCC}" type="slidenum">
              <a:rPr lang="et-EE" smtClean="0"/>
              <a:t>6</a:t>
            </a:fld>
            <a:endParaRPr lang="et-EE"/>
          </a:p>
        </p:txBody>
      </p:sp>
    </p:spTree>
    <p:extLst>
      <p:ext uri="{BB962C8B-B14F-4D97-AF65-F5344CB8AC3E}">
        <p14:creationId xmlns:p14="http://schemas.microsoft.com/office/powerpoint/2010/main" val="434523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B0A57-437C-4B9D-BEB1-06CD80721629}"/>
              </a:ext>
            </a:extLst>
          </p:cNvPr>
          <p:cNvSpPr>
            <a:spLocks noGrp="1"/>
          </p:cNvSpPr>
          <p:nvPr>
            <p:ph type="title"/>
          </p:nvPr>
        </p:nvSpPr>
        <p:spPr/>
        <p:txBody>
          <a:bodyPr>
            <a:normAutofit/>
          </a:bodyPr>
          <a:lstStyle/>
          <a:p>
            <a:r>
              <a:rPr lang="en-US" sz="4000" b="1" dirty="0">
                <a:solidFill>
                  <a:srgbClr val="00B050"/>
                </a:solidFill>
              </a:rPr>
              <a:t>1.3 INTOSAI strategic objectives and SDGs (</a:t>
            </a:r>
            <a:r>
              <a:rPr lang="et-EE" sz="4000" b="1" dirty="0">
                <a:solidFill>
                  <a:srgbClr val="00B050"/>
                </a:solidFill>
              </a:rPr>
              <a:t>2</a:t>
            </a:r>
            <a:r>
              <a:rPr lang="en-US" sz="4000" b="1" dirty="0">
                <a:solidFill>
                  <a:srgbClr val="00B050"/>
                </a:solidFill>
              </a:rPr>
              <a:t>)</a:t>
            </a:r>
            <a:endParaRPr lang="et-EE" sz="4000" b="1" dirty="0">
              <a:solidFill>
                <a:srgbClr val="00B050"/>
              </a:solidFill>
            </a:endParaRPr>
          </a:p>
        </p:txBody>
      </p:sp>
      <p:sp>
        <p:nvSpPr>
          <p:cNvPr id="3" name="Content Placeholder 2">
            <a:extLst>
              <a:ext uri="{FF2B5EF4-FFF2-40B4-BE49-F238E27FC236}">
                <a16:creationId xmlns:a16="http://schemas.microsoft.com/office/drawing/2014/main" id="{542FBD70-D42E-4DC1-8F6D-61F9E16636BC}"/>
              </a:ext>
            </a:extLst>
          </p:cNvPr>
          <p:cNvSpPr>
            <a:spLocks noGrp="1"/>
          </p:cNvSpPr>
          <p:nvPr>
            <p:ph idx="1"/>
          </p:nvPr>
        </p:nvSpPr>
        <p:spPr>
          <a:xfrm>
            <a:off x="838200" y="1690688"/>
            <a:ext cx="10515600" cy="4486275"/>
          </a:xfrm>
        </p:spPr>
        <p:txBody>
          <a:bodyPr/>
          <a:lstStyle/>
          <a:p>
            <a:pPr marL="0" indent="0">
              <a:buNone/>
            </a:pPr>
            <a:r>
              <a:rPr lang="et-EE" sz="2400" dirty="0"/>
              <a:t>By </a:t>
            </a:r>
            <a:r>
              <a:rPr lang="en-GB" sz="2400" dirty="0"/>
              <a:t>greening their own activities SAIs can contribute to many SDG</a:t>
            </a:r>
            <a:r>
              <a:rPr lang="et-EE" sz="2400" dirty="0"/>
              <a:t>s</a:t>
            </a:r>
            <a:r>
              <a:rPr lang="en-GB" sz="2400" dirty="0"/>
              <a:t>. For example, by efficient use of water – </a:t>
            </a:r>
            <a:r>
              <a:rPr lang="en-GB" sz="2400" b="1" dirty="0"/>
              <a:t>SDG 6</a:t>
            </a:r>
            <a:r>
              <a:rPr lang="en-GB" sz="2400" dirty="0"/>
              <a:t>, efficient use of energy and transport means – </a:t>
            </a:r>
            <a:r>
              <a:rPr lang="en-GB" sz="2400" b="1" dirty="0"/>
              <a:t>SDG 7 </a:t>
            </a:r>
            <a:r>
              <a:rPr lang="en-GB" sz="2400" dirty="0"/>
              <a:t>and </a:t>
            </a:r>
            <a:r>
              <a:rPr lang="en-GB" sz="2400" b="1" dirty="0"/>
              <a:t>SDG 13</a:t>
            </a:r>
            <a:r>
              <a:rPr lang="en-GB" sz="2400" dirty="0"/>
              <a:t>, creating a decent work environment for everybody – </a:t>
            </a:r>
            <a:r>
              <a:rPr lang="en-GB" sz="2400" b="1" dirty="0"/>
              <a:t>SDG 8</a:t>
            </a:r>
            <a:r>
              <a:rPr lang="en-GB" sz="2400" dirty="0"/>
              <a:t>, etc. </a:t>
            </a:r>
            <a:endParaRPr lang="et-EE" sz="2400" dirty="0"/>
          </a:p>
          <a:p>
            <a:pPr marL="0" indent="0">
              <a:buNone/>
            </a:pPr>
            <a:r>
              <a:rPr lang="en-GB" sz="2400" dirty="0"/>
              <a:t>But the most relevant SDGs related to SAIs office-related greening activities are:</a:t>
            </a:r>
            <a:endParaRPr lang="et-EE" sz="2400" dirty="0"/>
          </a:p>
          <a:p>
            <a:pPr marL="0" indent="0">
              <a:buNone/>
            </a:pPr>
            <a:endParaRPr lang="et-EE" dirty="0"/>
          </a:p>
        </p:txBody>
      </p:sp>
      <p:pic>
        <p:nvPicPr>
          <p:cNvPr id="8" name="Picture 7" descr="Responsible consumption and production">
            <a:hlinkClick r:id="rId3" tgtFrame="&quot;_self&quot;"/>
            <a:extLst>
              <a:ext uri="{FF2B5EF4-FFF2-40B4-BE49-F238E27FC236}">
                <a16:creationId xmlns:a16="http://schemas.microsoft.com/office/drawing/2014/main" id="{CE3751A2-053E-424D-BE81-9278F45F1D54}"/>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3400876" y="4180404"/>
            <a:ext cx="2098771" cy="1973816"/>
          </a:xfrm>
          <a:prstGeom prst="rect">
            <a:avLst/>
          </a:prstGeom>
          <a:noFill/>
          <a:ln>
            <a:noFill/>
          </a:ln>
        </p:spPr>
      </p:pic>
      <p:pic>
        <p:nvPicPr>
          <p:cNvPr id="9" name="Picture 8" descr="Peace, justice and strong institutions">
            <a:hlinkClick r:id="rId5" tgtFrame="&quot;_self&quot;"/>
            <a:extLst>
              <a:ext uri="{FF2B5EF4-FFF2-40B4-BE49-F238E27FC236}">
                <a16:creationId xmlns:a16="http://schemas.microsoft.com/office/drawing/2014/main" id="{3B7D720F-7E1B-4E85-AB6E-4BCB509ACE83}"/>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6590242" y="4180404"/>
            <a:ext cx="2098771" cy="1973816"/>
          </a:xfrm>
          <a:prstGeom prst="rect">
            <a:avLst/>
          </a:prstGeom>
          <a:noFill/>
          <a:ln>
            <a:noFill/>
          </a:ln>
        </p:spPr>
      </p:pic>
      <p:sp>
        <p:nvSpPr>
          <p:cNvPr id="6" name="Footer Placeholder 5">
            <a:extLst>
              <a:ext uri="{FF2B5EF4-FFF2-40B4-BE49-F238E27FC236}">
                <a16:creationId xmlns:a16="http://schemas.microsoft.com/office/drawing/2014/main" id="{E09387F0-96C4-48FF-9F96-47D573AD7824}"/>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7" name="Slide Number Placeholder 6">
            <a:extLst>
              <a:ext uri="{FF2B5EF4-FFF2-40B4-BE49-F238E27FC236}">
                <a16:creationId xmlns:a16="http://schemas.microsoft.com/office/drawing/2014/main" id="{AD651433-DED0-44BF-820E-902279CE162F}"/>
              </a:ext>
            </a:extLst>
          </p:cNvPr>
          <p:cNvSpPr>
            <a:spLocks noGrp="1"/>
          </p:cNvSpPr>
          <p:nvPr>
            <p:ph type="sldNum" sz="quarter" idx="12"/>
          </p:nvPr>
        </p:nvSpPr>
        <p:spPr/>
        <p:txBody>
          <a:bodyPr/>
          <a:lstStyle/>
          <a:p>
            <a:fld id="{265AEBC9-8C88-492D-AD31-E52AF7BEBFCC}" type="slidenum">
              <a:rPr lang="et-EE" smtClean="0"/>
              <a:t>7</a:t>
            </a:fld>
            <a:endParaRPr lang="et-EE"/>
          </a:p>
        </p:txBody>
      </p:sp>
    </p:spTree>
    <p:extLst>
      <p:ext uri="{BB962C8B-B14F-4D97-AF65-F5344CB8AC3E}">
        <p14:creationId xmlns:p14="http://schemas.microsoft.com/office/powerpoint/2010/main" val="689360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66AA0-530A-40E1-ADA6-8B4241A53FD0}"/>
              </a:ext>
            </a:extLst>
          </p:cNvPr>
          <p:cNvSpPr>
            <a:spLocks noGrp="1"/>
          </p:cNvSpPr>
          <p:nvPr>
            <p:ph type="title"/>
          </p:nvPr>
        </p:nvSpPr>
        <p:spPr>
          <a:xfrm>
            <a:off x="838200" y="365126"/>
            <a:ext cx="10515600" cy="761926"/>
          </a:xfrm>
        </p:spPr>
        <p:txBody>
          <a:bodyPr>
            <a:normAutofit/>
          </a:bodyPr>
          <a:lstStyle/>
          <a:p>
            <a:r>
              <a:rPr lang="en-GB" sz="4000" b="1" dirty="0">
                <a:solidFill>
                  <a:srgbClr val="00B050"/>
                </a:solidFill>
              </a:rPr>
              <a:t>1.4 Systematic approach for „greening“ the office </a:t>
            </a:r>
          </a:p>
        </p:txBody>
      </p:sp>
      <p:sp>
        <p:nvSpPr>
          <p:cNvPr id="3" name="Content Placeholder 2">
            <a:extLst>
              <a:ext uri="{FF2B5EF4-FFF2-40B4-BE49-F238E27FC236}">
                <a16:creationId xmlns:a16="http://schemas.microsoft.com/office/drawing/2014/main" id="{BF995016-0486-4282-899C-F55BD9CA174B}"/>
              </a:ext>
            </a:extLst>
          </p:cNvPr>
          <p:cNvSpPr>
            <a:spLocks noGrp="1"/>
          </p:cNvSpPr>
          <p:nvPr>
            <p:ph idx="1"/>
          </p:nvPr>
        </p:nvSpPr>
        <p:spPr>
          <a:xfrm>
            <a:off x="838200" y="1391478"/>
            <a:ext cx="10515600" cy="4785485"/>
          </a:xfrm>
        </p:spPr>
        <p:txBody>
          <a:bodyPr>
            <a:normAutofit fontScale="92500" lnSpcReduction="10000"/>
          </a:bodyPr>
          <a:lstStyle/>
          <a:p>
            <a:pPr marL="0" indent="0">
              <a:buNone/>
            </a:pPr>
            <a:r>
              <a:rPr lang="en-GB" dirty="0"/>
              <a:t>There are different options for SAIs to reduce environmental impact of their every-day activities, which are mainly related to operating the office(s), transport and business-trips, and contracts with service providers.</a:t>
            </a:r>
          </a:p>
          <a:p>
            <a:pPr marL="0" indent="0">
              <a:buNone/>
            </a:pPr>
            <a:r>
              <a:rPr lang="en-GB" dirty="0"/>
              <a:t>These can be:</a:t>
            </a:r>
          </a:p>
          <a:p>
            <a:r>
              <a:rPr lang="en-GB" b="1" dirty="0"/>
              <a:t>Random and single activities</a:t>
            </a:r>
            <a:r>
              <a:rPr lang="en-GB" dirty="0"/>
              <a:t>, which are initiated by motivated people and are not regular</a:t>
            </a:r>
          </a:p>
          <a:p>
            <a:r>
              <a:rPr lang="en-GB" dirty="0"/>
              <a:t>Driven by </a:t>
            </a:r>
            <a:r>
              <a:rPr lang="en-GB" b="1" dirty="0"/>
              <a:t>requirements in the regulations or governmental programmes </a:t>
            </a:r>
            <a:r>
              <a:rPr lang="en-GB" dirty="0"/>
              <a:t>(</a:t>
            </a:r>
            <a:r>
              <a:rPr lang="en-GB" dirty="0" err="1"/>
              <a:t>e.g</a:t>
            </a:r>
            <a:r>
              <a:rPr lang="en-GB" dirty="0"/>
              <a:t> energy efficiency of public buildings; green procurement)</a:t>
            </a:r>
          </a:p>
          <a:p>
            <a:r>
              <a:rPr lang="en-GB" b="1" dirty="0"/>
              <a:t>Voluntary systematic approach:</a:t>
            </a:r>
          </a:p>
          <a:p>
            <a:pPr lvl="1"/>
            <a:r>
              <a:rPr lang="en-GB" dirty="0"/>
              <a:t>Verified and certified management system (</a:t>
            </a:r>
            <a:r>
              <a:rPr lang="en-GB" dirty="0" err="1"/>
              <a:t>e.g</a:t>
            </a:r>
            <a:r>
              <a:rPr lang="en-GB" dirty="0"/>
              <a:t> ISO 14001 standard, EMAS, BREEAM) </a:t>
            </a:r>
          </a:p>
          <a:p>
            <a:pPr lvl="1"/>
            <a:r>
              <a:rPr lang="en-GB" dirty="0"/>
              <a:t>Non-certified voluntary system</a:t>
            </a:r>
          </a:p>
          <a:p>
            <a:pPr marL="0" indent="0">
              <a:buNone/>
            </a:pPr>
            <a:r>
              <a:rPr lang="en-GB" dirty="0"/>
              <a:t> </a:t>
            </a:r>
          </a:p>
        </p:txBody>
      </p:sp>
      <p:sp>
        <p:nvSpPr>
          <p:cNvPr id="6" name="Footer Placeholder 5">
            <a:extLst>
              <a:ext uri="{FF2B5EF4-FFF2-40B4-BE49-F238E27FC236}">
                <a16:creationId xmlns:a16="http://schemas.microsoft.com/office/drawing/2014/main" id="{9DAE2470-00DB-40B2-A275-87901FA79F16}"/>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7" name="Slide Number Placeholder 6">
            <a:extLst>
              <a:ext uri="{FF2B5EF4-FFF2-40B4-BE49-F238E27FC236}">
                <a16:creationId xmlns:a16="http://schemas.microsoft.com/office/drawing/2014/main" id="{46E129C9-E25D-4F38-B4C4-740E7209172A}"/>
              </a:ext>
            </a:extLst>
          </p:cNvPr>
          <p:cNvSpPr>
            <a:spLocks noGrp="1"/>
          </p:cNvSpPr>
          <p:nvPr>
            <p:ph type="sldNum" sz="quarter" idx="12"/>
          </p:nvPr>
        </p:nvSpPr>
        <p:spPr/>
        <p:txBody>
          <a:bodyPr/>
          <a:lstStyle/>
          <a:p>
            <a:fld id="{265AEBC9-8C88-492D-AD31-E52AF7BEBFCC}" type="slidenum">
              <a:rPr lang="et-EE" smtClean="0"/>
              <a:t>8</a:t>
            </a:fld>
            <a:endParaRPr lang="et-EE"/>
          </a:p>
        </p:txBody>
      </p:sp>
    </p:spTree>
    <p:extLst>
      <p:ext uri="{BB962C8B-B14F-4D97-AF65-F5344CB8AC3E}">
        <p14:creationId xmlns:p14="http://schemas.microsoft.com/office/powerpoint/2010/main" val="4157399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F01516-C7F3-4FEB-BC09-2E46E0210FFA}"/>
              </a:ext>
            </a:extLst>
          </p:cNvPr>
          <p:cNvSpPr>
            <a:spLocks noGrp="1"/>
          </p:cNvSpPr>
          <p:nvPr>
            <p:ph type="title"/>
          </p:nvPr>
        </p:nvSpPr>
        <p:spPr>
          <a:xfrm>
            <a:off x="838200" y="365125"/>
            <a:ext cx="10515600" cy="597401"/>
          </a:xfrm>
        </p:spPr>
        <p:txBody>
          <a:bodyPr>
            <a:normAutofit fontScale="90000"/>
          </a:bodyPr>
          <a:lstStyle/>
          <a:p>
            <a:pPr algn="ctr"/>
            <a:r>
              <a:rPr lang="et-EE" dirty="0"/>
              <a:t>PDCA </a:t>
            </a:r>
            <a:r>
              <a:rPr lang="et-EE" dirty="0" err="1"/>
              <a:t>method</a:t>
            </a:r>
            <a:endParaRPr lang="et-EE" dirty="0"/>
          </a:p>
        </p:txBody>
      </p:sp>
      <p:graphicFrame>
        <p:nvGraphicFramePr>
          <p:cNvPr id="5" name="Diagram 4">
            <a:extLst>
              <a:ext uri="{FF2B5EF4-FFF2-40B4-BE49-F238E27FC236}">
                <a16:creationId xmlns:a16="http://schemas.microsoft.com/office/drawing/2014/main" id="{EEBB4D75-FC12-4282-B544-91D2518EFEE9}"/>
              </a:ext>
            </a:extLst>
          </p:cNvPr>
          <p:cNvGraphicFramePr/>
          <p:nvPr/>
        </p:nvGraphicFramePr>
        <p:xfrm>
          <a:off x="990600" y="1690688"/>
          <a:ext cx="10363200" cy="4608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771E52E4-6E20-4214-B8AE-A826522838ED}"/>
              </a:ext>
            </a:extLst>
          </p:cNvPr>
          <p:cNvSpPr txBox="1"/>
          <p:nvPr/>
        </p:nvSpPr>
        <p:spPr>
          <a:xfrm rot="2793976">
            <a:off x="5690326" y="2930386"/>
            <a:ext cx="4443076" cy="584775"/>
          </a:xfrm>
          <a:prstGeom prst="rect">
            <a:avLst/>
          </a:prstGeom>
          <a:noFill/>
        </p:spPr>
        <p:txBody>
          <a:bodyPr wrap="square" rtlCol="0">
            <a:spAutoFit/>
          </a:bodyPr>
          <a:lstStyle/>
          <a:p>
            <a:r>
              <a:rPr lang="en-GB" sz="2800" dirty="0"/>
              <a:t>Continuous</a:t>
            </a:r>
            <a:r>
              <a:rPr lang="en-GB" sz="3200" dirty="0"/>
              <a:t> </a:t>
            </a:r>
            <a:r>
              <a:rPr lang="en-GB" sz="2800" dirty="0"/>
              <a:t>improvement</a:t>
            </a:r>
          </a:p>
        </p:txBody>
      </p:sp>
      <p:sp>
        <p:nvSpPr>
          <p:cNvPr id="7" name="Rectangle: Rounded Corners 6">
            <a:extLst>
              <a:ext uri="{FF2B5EF4-FFF2-40B4-BE49-F238E27FC236}">
                <a16:creationId xmlns:a16="http://schemas.microsoft.com/office/drawing/2014/main" id="{045EBD95-0CA8-47E6-B1A4-BE01AF6F503F}"/>
              </a:ext>
            </a:extLst>
          </p:cNvPr>
          <p:cNvSpPr/>
          <p:nvPr/>
        </p:nvSpPr>
        <p:spPr>
          <a:xfrm>
            <a:off x="8373979" y="216568"/>
            <a:ext cx="2979821" cy="854243"/>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n-GB" sz="2000" b="1" dirty="0">
                <a:effectLst/>
                <a:ea typeface="Calibri" panose="020F0502020204030204" pitchFamily="34" charset="0"/>
                <a:cs typeface="Times New Roman" panose="02020603050405020304" pitchFamily="18" charset="0"/>
              </a:rPr>
              <a:t>Make a commitment (environmental policy)</a:t>
            </a:r>
            <a:endParaRPr lang="et-EE" sz="2000" dirty="0">
              <a:effectLst/>
              <a:ea typeface="Calibri" panose="020F0502020204030204" pitchFamily="34" charset="0"/>
              <a:cs typeface="Times New Roman" panose="02020603050405020304" pitchFamily="18" charset="0"/>
            </a:endParaRPr>
          </a:p>
        </p:txBody>
      </p:sp>
      <p:cxnSp>
        <p:nvCxnSpPr>
          <p:cNvPr id="8" name="Straight Arrow Connector 7">
            <a:extLst>
              <a:ext uri="{FF2B5EF4-FFF2-40B4-BE49-F238E27FC236}">
                <a16:creationId xmlns:a16="http://schemas.microsoft.com/office/drawing/2014/main" id="{A216BBDC-0682-4BA3-9054-BC9DF70EA558}"/>
              </a:ext>
            </a:extLst>
          </p:cNvPr>
          <p:cNvCxnSpPr>
            <a:cxnSpLocks/>
          </p:cNvCxnSpPr>
          <p:nvPr/>
        </p:nvCxnSpPr>
        <p:spPr>
          <a:xfrm>
            <a:off x="9787888" y="1070811"/>
            <a:ext cx="0" cy="1738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Footer Placeholder 8">
            <a:extLst>
              <a:ext uri="{FF2B5EF4-FFF2-40B4-BE49-F238E27FC236}">
                <a16:creationId xmlns:a16="http://schemas.microsoft.com/office/drawing/2014/main" id="{872ECC27-A28F-4892-BCE0-5CE68D698C2C}"/>
              </a:ext>
            </a:extLst>
          </p:cNvPr>
          <p:cNvSpPr>
            <a:spLocks noGrp="1"/>
          </p:cNvSpPr>
          <p:nvPr>
            <p:ph type="ftr" sz="quarter" idx="11"/>
          </p:nvPr>
        </p:nvSpPr>
        <p:spPr/>
        <p:txBody>
          <a:bodyPr/>
          <a:lstStyle/>
          <a:p>
            <a:r>
              <a:rPr lang="en-US"/>
              <a:t>INTOSAI WGEA training on Greening the SAIs, 5th August 2019, Bangkok</a:t>
            </a:r>
            <a:endParaRPr lang="et-EE"/>
          </a:p>
        </p:txBody>
      </p:sp>
      <p:sp>
        <p:nvSpPr>
          <p:cNvPr id="10" name="Slide Number Placeholder 9">
            <a:extLst>
              <a:ext uri="{FF2B5EF4-FFF2-40B4-BE49-F238E27FC236}">
                <a16:creationId xmlns:a16="http://schemas.microsoft.com/office/drawing/2014/main" id="{3E9816C9-F59B-4D31-A5FD-1B6411FC8DBD}"/>
              </a:ext>
            </a:extLst>
          </p:cNvPr>
          <p:cNvSpPr>
            <a:spLocks noGrp="1"/>
          </p:cNvSpPr>
          <p:nvPr>
            <p:ph type="sldNum" sz="quarter" idx="12"/>
          </p:nvPr>
        </p:nvSpPr>
        <p:spPr/>
        <p:txBody>
          <a:bodyPr/>
          <a:lstStyle/>
          <a:p>
            <a:fld id="{265AEBC9-8C88-492D-AD31-E52AF7BEBFCC}" type="slidenum">
              <a:rPr lang="et-EE" smtClean="0"/>
              <a:t>9</a:t>
            </a:fld>
            <a:endParaRPr lang="et-EE"/>
          </a:p>
        </p:txBody>
      </p:sp>
    </p:spTree>
    <p:extLst>
      <p:ext uri="{BB962C8B-B14F-4D97-AF65-F5344CB8AC3E}">
        <p14:creationId xmlns:p14="http://schemas.microsoft.com/office/powerpoint/2010/main" val="26466405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5384</TotalTime>
  <Words>2406</Words>
  <Application>Microsoft Office PowerPoint</Application>
  <PresentationFormat>Widescreen</PresentationFormat>
  <Paragraphs>213</Paragraphs>
  <Slides>15</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Calibri Light</vt:lpstr>
      <vt:lpstr>Office Theme</vt:lpstr>
      <vt:lpstr>Session 1  What is „greening“?</vt:lpstr>
      <vt:lpstr>Steps for implementing greening activities</vt:lpstr>
      <vt:lpstr>Contents</vt:lpstr>
      <vt:lpstr>1.1 What do we mean by greening the SAIs?</vt:lpstr>
      <vt:lpstr>1.2 Why SAIs should implement environmental principles? </vt:lpstr>
      <vt:lpstr>1.3 INTOSAI strategic objectives and SDGs (1)</vt:lpstr>
      <vt:lpstr>1.3 INTOSAI strategic objectives and SDGs (2)</vt:lpstr>
      <vt:lpstr>1.4 Systematic approach for „greening“ the office </vt:lpstr>
      <vt:lpstr>PDCA method</vt:lpstr>
      <vt:lpstr>Driven by the PDCA method the greening process of the office can be divided into  several steps. In our training programme we do follow the following steps:  </vt:lpstr>
      <vt:lpstr>1.5 SAIs’ situation</vt:lpstr>
      <vt:lpstr>PowerPoint Presentation</vt:lpstr>
      <vt:lpstr>Main challenges</vt:lpstr>
      <vt:lpstr>1.7 Management commitment</vt:lpstr>
      <vt:lpstr>1.8 Recommendations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„greening“?</dc:title>
  <dc:creator>Viire Viss</dc:creator>
  <cp:lastModifiedBy>Viire Viss</cp:lastModifiedBy>
  <cp:revision>67</cp:revision>
  <dcterms:created xsi:type="dcterms:W3CDTF">2018-07-12T12:28:07Z</dcterms:created>
  <dcterms:modified xsi:type="dcterms:W3CDTF">2019-08-04T16:05:33Z</dcterms:modified>
</cp:coreProperties>
</file>