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66" r:id="rId3"/>
    <p:sldId id="257" r:id="rId4"/>
    <p:sldId id="258" r:id="rId5"/>
    <p:sldId id="263" r:id="rId6"/>
    <p:sldId id="261" r:id="rId7"/>
    <p:sldId id="262" r:id="rId8"/>
    <p:sldId id="265" r:id="rId9"/>
  </p:sldIdLst>
  <p:sldSz cx="12192000" cy="6858000"/>
  <p:notesSz cx="6669088"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RNEJA VRABIC" initials="JV" lastIdx="0" clrIdx="0">
    <p:extLst>
      <p:ext uri="{19B8F6BF-5375-455C-9EA6-DF929625EA0E}">
        <p15:presenceInfo xmlns:p15="http://schemas.microsoft.com/office/powerpoint/2012/main" userId="S-1-5-21-1004336348-117609710-725345543-5555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35" autoAdjust="0"/>
    <p:restoredTop sz="87442" autoAdjust="0"/>
  </p:normalViewPr>
  <p:slideViewPr>
    <p:cSldViewPr snapToGrid="0">
      <p:cViewPr varScale="1">
        <p:scale>
          <a:sx n="87" d="100"/>
          <a:sy n="87" d="100"/>
        </p:scale>
        <p:origin x="51" y="14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p:scale>
          <a:sx n="96" d="100"/>
          <a:sy n="96" d="100"/>
        </p:scale>
        <p:origin x="1980" y="-178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777607" y="0"/>
            <a:ext cx="2889938" cy="498056"/>
          </a:xfrm>
          <a:prstGeom prst="rect">
            <a:avLst/>
          </a:prstGeom>
        </p:spPr>
        <p:txBody>
          <a:bodyPr vert="horz" lIns="91440" tIns="45720" rIns="91440" bIns="45720" rtlCol="0"/>
          <a:lstStyle>
            <a:lvl1pPr algn="r">
              <a:defRPr sz="1200"/>
            </a:lvl1pPr>
          </a:lstStyle>
          <a:p>
            <a:fld id="{59819B92-8D39-45E8-8DEA-45A1D6567602}" type="datetimeFigureOut">
              <a:rPr lang="en-GB" smtClean="0"/>
              <a:t>08/08/2019</a:t>
            </a:fld>
            <a:endParaRPr lang="en-GB"/>
          </a:p>
        </p:txBody>
      </p:sp>
      <p:sp>
        <p:nvSpPr>
          <p:cNvPr id="4" name="Slide Image Placeholder 3"/>
          <p:cNvSpPr>
            <a:spLocks noGrp="1" noRot="1" noChangeAspect="1"/>
          </p:cNvSpPr>
          <p:nvPr>
            <p:ph type="sldImg" idx="2"/>
          </p:nvPr>
        </p:nvSpPr>
        <p:spPr>
          <a:xfrm>
            <a:off x="357188" y="1241425"/>
            <a:ext cx="5954712"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66909" y="4777194"/>
            <a:ext cx="5335270" cy="3908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4"/>
            <a:ext cx="2889938" cy="49805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777607" y="9428584"/>
            <a:ext cx="2889938" cy="498055"/>
          </a:xfrm>
          <a:prstGeom prst="rect">
            <a:avLst/>
          </a:prstGeom>
        </p:spPr>
        <p:txBody>
          <a:bodyPr vert="horz" lIns="91440" tIns="45720" rIns="91440" bIns="45720" rtlCol="0" anchor="b"/>
          <a:lstStyle>
            <a:lvl1pPr algn="r">
              <a:defRPr sz="1200"/>
            </a:lvl1pPr>
          </a:lstStyle>
          <a:p>
            <a:fld id="{DBDF6F82-99B8-43C0-A792-FC8E925B14C8}" type="slidenum">
              <a:rPr lang="en-GB" smtClean="0"/>
              <a:t>‹#›</a:t>
            </a:fld>
            <a:endParaRPr lang="en-GB"/>
          </a:p>
        </p:txBody>
      </p:sp>
    </p:spTree>
    <p:extLst>
      <p:ext uri="{BB962C8B-B14F-4D97-AF65-F5344CB8AC3E}">
        <p14:creationId xmlns:p14="http://schemas.microsoft.com/office/powerpoint/2010/main" val="13278105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BDF6F82-99B8-43C0-A792-FC8E925B14C8}" type="slidenum">
              <a:rPr lang="en-GB" smtClean="0"/>
              <a:t>1</a:t>
            </a:fld>
            <a:endParaRPr lang="en-GB"/>
          </a:p>
        </p:txBody>
      </p:sp>
    </p:spTree>
    <p:extLst>
      <p:ext uri="{BB962C8B-B14F-4D97-AF65-F5344CB8AC3E}">
        <p14:creationId xmlns:p14="http://schemas.microsoft.com/office/powerpoint/2010/main" val="16848402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t-EE" dirty="0"/>
          </a:p>
        </p:txBody>
      </p:sp>
      <p:sp>
        <p:nvSpPr>
          <p:cNvPr id="4" name="Slide Number Placeholder 3"/>
          <p:cNvSpPr>
            <a:spLocks noGrp="1"/>
          </p:cNvSpPr>
          <p:nvPr>
            <p:ph type="sldNum" sz="quarter" idx="5"/>
          </p:nvPr>
        </p:nvSpPr>
        <p:spPr/>
        <p:txBody>
          <a:bodyPr/>
          <a:lstStyle/>
          <a:p>
            <a:fld id="{1654D09A-4E74-47E2-91E1-CF4D606EBE0F}" type="slidenum">
              <a:rPr lang="et-EE" smtClean="0"/>
              <a:t>2</a:t>
            </a:fld>
            <a:endParaRPr lang="et-EE"/>
          </a:p>
        </p:txBody>
      </p:sp>
    </p:spTree>
    <p:extLst>
      <p:ext uri="{BB962C8B-B14F-4D97-AF65-F5344CB8AC3E}">
        <p14:creationId xmlns:p14="http://schemas.microsoft.com/office/powerpoint/2010/main" val="32370708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a:t>   Presentation of the contents</a:t>
            </a:r>
            <a:r>
              <a:rPr lang="sl-SI" dirty="0"/>
              <a:t>.</a:t>
            </a:r>
            <a:endParaRPr lang="en-GB" dirty="0"/>
          </a:p>
        </p:txBody>
      </p:sp>
      <p:sp>
        <p:nvSpPr>
          <p:cNvPr id="4" name="Slide Number Placeholder 3"/>
          <p:cNvSpPr>
            <a:spLocks noGrp="1"/>
          </p:cNvSpPr>
          <p:nvPr>
            <p:ph type="sldNum" sz="quarter" idx="10"/>
          </p:nvPr>
        </p:nvSpPr>
        <p:spPr/>
        <p:txBody>
          <a:bodyPr/>
          <a:lstStyle/>
          <a:p>
            <a:fld id="{DBDF6F82-99B8-43C0-A792-FC8E925B14C8}" type="slidenum">
              <a:rPr lang="en-GB" smtClean="0"/>
              <a:t>3</a:t>
            </a:fld>
            <a:endParaRPr lang="en-GB"/>
          </a:p>
        </p:txBody>
      </p:sp>
    </p:spTree>
    <p:extLst>
      <p:ext uri="{BB962C8B-B14F-4D97-AF65-F5344CB8AC3E}">
        <p14:creationId xmlns:p14="http://schemas.microsoft.com/office/powerpoint/2010/main" val="13882865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noProof="0" dirty="0"/>
              <a:t>Why reporting</a:t>
            </a:r>
            <a:r>
              <a:rPr lang="en-US" sz="1200" b="1" baseline="0" noProof="0" dirty="0"/>
              <a:t> on greening activities in the office?</a:t>
            </a:r>
            <a:endParaRPr lang="sl-SI" sz="1200" b="1" baseline="0"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baseline="0" noProof="0" dirty="0"/>
              <a:t>Reporting on environmental activities is not required, but is useful. It contributes to structured monitoring of environmental activities through the years and collecting of comparable data. It also shows commitment and contributes to sustainable use of resources.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noProof="0" dirty="0"/>
              <a:t>The</a:t>
            </a:r>
            <a:r>
              <a:rPr lang="en-US" sz="1200" b="1" baseline="0" noProof="0" dirty="0"/>
              <a:t> annual environmental performance report</a:t>
            </a:r>
            <a:r>
              <a:rPr lang="en-US" sz="1200" b="1" noProof="0" dirty="0"/>
              <a:t> </a:t>
            </a:r>
            <a:r>
              <a:rPr lang="en-US" sz="1200" dirty="0"/>
              <a:t>provides the general public and other interested public information of the environmental performance of the SAI. It can be usually found at the SAI website.</a:t>
            </a:r>
            <a:r>
              <a:rPr lang="en-US" sz="1200" baseline="0" dirty="0"/>
              <a:t> It </a:t>
            </a:r>
            <a:r>
              <a:rPr lang="en-US" sz="1200" baseline="0" noProof="0" dirty="0"/>
              <a:t>usually includes chapters </a:t>
            </a:r>
            <a:r>
              <a:rPr lang="en-US" sz="1200" baseline="0" dirty="0"/>
              <a:t>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efficient energy use,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reduced electricity water and paper consumption,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limitation of</a:t>
            </a:r>
            <a:r>
              <a:rPr lang="en-US" sz="1200" baseline="0" dirty="0"/>
              <a:t> </a:t>
            </a:r>
            <a:r>
              <a:rPr lang="en-US" sz="1200" dirty="0"/>
              <a:t>carbon dioxide emissions,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the incorporation of environmental criteria into public procurement procedures,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lower waste production and better control over food waste.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t>The purpose of the environmental performance report: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Raise</a:t>
            </a:r>
            <a:r>
              <a:rPr lang="sl-SI" sz="1200" dirty="0"/>
              <a:t>s</a:t>
            </a:r>
            <a:r>
              <a:rPr lang="en-US" sz="1200" dirty="0"/>
              <a:t> awareness of different</a:t>
            </a:r>
            <a:r>
              <a:rPr lang="en-US" sz="1200" baseline="0" dirty="0"/>
              <a:t> stakeholders</a:t>
            </a:r>
            <a:endParaRPr lang="sl-SI" sz="1200" baseline="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noProof="0" dirty="0"/>
              <a:t>Show</a:t>
            </a:r>
            <a:r>
              <a:rPr lang="sl-SI" sz="1200" baseline="0" noProof="0" dirty="0"/>
              <a:t>s</a:t>
            </a:r>
            <a:r>
              <a:rPr lang="en-US" sz="1200" baseline="0" noProof="0" dirty="0"/>
              <a:t> achievements over time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noProof="0" dirty="0"/>
              <a:t>Show</a:t>
            </a:r>
            <a:r>
              <a:rPr lang="sl-SI" sz="1200" baseline="0" noProof="0" dirty="0"/>
              <a:t>s</a:t>
            </a:r>
            <a:r>
              <a:rPr lang="en-US" sz="1200" baseline="0" noProof="0" dirty="0"/>
              <a:t> developments of greening activities in office over time</a:t>
            </a:r>
            <a:r>
              <a:rPr lang="en-US" sz="1200" noProof="0" dirty="0"/>
              <a:t> </a:t>
            </a:r>
          </a:p>
          <a:p>
            <a:endParaRPr lang="en-US" dirty="0"/>
          </a:p>
        </p:txBody>
      </p:sp>
      <p:sp>
        <p:nvSpPr>
          <p:cNvPr id="4" name="Slide Number Placeholder 3"/>
          <p:cNvSpPr>
            <a:spLocks noGrp="1"/>
          </p:cNvSpPr>
          <p:nvPr>
            <p:ph type="sldNum" sz="quarter" idx="10"/>
          </p:nvPr>
        </p:nvSpPr>
        <p:spPr/>
        <p:txBody>
          <a:bodyPr/>
          <a:lstStyle/>
          <a:p>
            <a:fld id="{DBDF6F82-99B8-43C0-A792-FC8E925B14C8}" type="slidenum">
              <a:rPr lang="en-GB" smtClean="0"/>
              <a:t>4</a:t>
            </a:fld>
            <a:endParaRPr lang="en-GB"/>
          </a:p>
        </p:txBody>
      </p:sp>
    </p:spTree>
    <p:extLst>
      <p:ext uri="{BB962C8B-B14F-4D97-AF65-F5344CB8AC3E}">
        <p14:creationId xmlns:p14="http://schemas.microsoft.com/office/powerpoint/2010/main" val="42511591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noProof="0" dirty="0"/>
              <a:t>How to present results of environmental activities internally?</a:t>
            </a:r>
          </a:p>
          <a:p>
            <a:pPr marL="171450" indent="-171450">
              <a:buFont typeface="Arial" panose="020B0604020202020204" pitchFamily="34" charset="0"/>
              <a:buChar char="•"/>
            </a:pPr>
            <a:r>
              <a:rPr lang="sl-SI" noProof="0" dirty="0"/>
              <a:t>U</a:t>
            </a:r>
            <a:r>
              <a:rPr lang="en-US" noProof="0" dirty="0"/>
              <a:t>sing intranet; create a space dedicated to environmental</a:t>
            </a:r>
            <a:r>
              <a:rPr lang="en-US" baseline="0" noProof="0" dirty="0"/>
              <a:t> activities and reporting at intranet;</a:t>
            </a:r>
            <a:endParaRPr lang="en-US" noProof="0" dirty="0"/>
          </a:p>
          <a:p>
            <a:pPr marL="171450" indent="-171450">
              <a:buFont typeface="Arial" panose="020B0604020202020204" pitchFamily="34" charset="0"/>
              <a:buChar char="•"/>
            </a:pPr>
            <a:r>
              <a:rPr lang="en-US" noProof="0" dirty="0"/>
              <a:t>E-mail notifications of employees;</a:t>
            </a:r>
          </a:p>
          <a:p>
            <a:pPr marL="171450" indent="-171450">
              <a:buFont typeface="Arial" panose="020B0604020202020204" pitchFamily="34" charset="0"/>
              <a:buChar char="•"/>
            </a:pPr>
            <a:r>
              <a:rPr lang="en-US" noProof="0" dirty="0"/>
              <a:t>Installing totems,</a:t>
            </a:r>
            <a:r>
              <a:rPr lang="en-US" baseline="0" noProof="0" dirty="0"/>
              <a:t> panels with information;</a:t>
            </a:r>
            <a:endParaRPr lang="en-US" noProof="0" dirty="0"/>
          </a:p>
          <a:p>
            <a:pPr marL="171450" indent="-171450">
              <a:buFont typeface="Arial" panose="020B0604020202020204" pitchFamily="34" charset="0"/>
              <a:buChar char="•"/>
            </a:pPr>
            <a:r>
              <a:rPr lang="en-US" noProof="0" dirty="0"/>
              <a:t>Training events – presenting examples from ECA, ENAO;</a:t>
            </a:r>
          </a:p>
        </p:txBody>
      </p:sp>
      <p:sp>
        <p:nvSpPr>
          <p:cNvPr id="4" name="Slide Number Placeholder 3"/>
          <p:cNvSpPr>
            <a:spLocks noGrp="1"/>
          </p:cNvSpPr>
          <p:nvPr>
            <p:ph type="sldNum" sz="quarter" idx="10"/>
          </p:nvPr>
        </p:nvSpPr>
        <p:spPr/>
        <p:txBody>
          <a:bodyPr/>
          <a:lstStyle/>
          <a:p>
            <a:fld id="{DBDF6F82-99B8-43C0-A792-FC8E925B14C8}" type="slidenum">
              <a:rPr lang="en-GB" smtClean="0"/>
              <a:t>5</a:t>
            </a:fld>
            <a:endParaRPr lang="en-GB"/>
          </a:p>
        </p:txBody>
      </p:sp>
    </p:spTree>
    <p:extLst>
      <p:ext uri="{BB962C8B-B14F-4D97-AF65-F5344CB8AC3E}">
        <p14:creationId xmlns:p14="http://schemas.microsoft.com/office/powerpoint/2010/main" val="32093927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noProof="0" dirty="0"/>
              <a:t>The SAIs usually present the environmental performance report on their website.</a:t>
            </a:r>
            <a:r>
              <a:rPr lang="en-US" baseline="0" noProof="0" dirty="0"/>
              <a:t> </a:t>
            </a:r>
          </a:p>
          <a:p>
            <a:pPr marL="171450" indent="-171450">
              <a:buFont typeface="Arial" panose="020B0604020202020204" pitchFamily="34" charset="0"/>
              <a:buChar char="•"/>
            </a:pPr>
            <a:r>
              <a:rPr lang="en-US" baseline="0" noProof="0" dirty="0"/>
              <a:t>It may also be a part of annual report of SAI‘s activities. </a:t>
            </a:r>
          </a:p>
          <a:p>
            <a:pPr marL="171450" indent="-171450">
              <a:buFont typeface="Arial" panose="020B0604020202020204" pitchFamily="34" charset="0"/>
              <a:buChar char="•"/>
            </a:pPr>
            <a:r>
              <a:rPr lang="en-US" baseline="0" noProof="0" dirty="0"/>
              <a:t>Some SAIs are obliged to report about their environmental activities – the case of ECA, </a:t>
            </a:r>
          </a:p>
          <a:p>
            <a:pPr marL="0" indent="0">
              <a:buFont typeface="Arial" panose="020B0604020202020204" pitchFamily="34" charset="0"/>
              <a:buNone/>
            </a:pPr>
            <a:r>
              <a:rPr lang="en-US" baseline="0" noProof="0" dirty="0"/>
              <a:t>     the others do it voluntarily – presenting the examples of ENAO and other SAIs.</a:t>
            </a:r>
            <a:endParaRPr lang="en-US" noProof="0" dirty="0"/>
          </a:p>
        </p:txBody>
      </p:sp>
      <p:sp>
        <p:nvSpPr>
          <p:cNvPr id="4" name="Slide Number Placeholder 3"/>
          <p:cNvSpPr>
            <a:spLocks noGrp="1"/>
          </p:cNvSpPr>
          <p:nvPr>
            <p:ph type="sldNum" sz="quarter" idx="10"/>
          </p:nvPr>
        </p:nvSpPr>
        <p:spPr/>
        <p:txBody>
          <a:bodyPr/>
          <a:lstStyle/>
          <a:p>
            <a:fld id="{DBDF6F82-99B8-43C0-A792-FC8E925B14C8}" type="slidenum">
              <a:rPr lang="en-GB" smtClean="0"/>
              <a:t>6</a:t>
            </a:fld>
            <a:endParaRPr lang="en-GB"/>
          </a:p>
        </p:txBody>
      </p:sp>
    </p:spTree>
    <p:extLst>
      <p:ext uri="{BB962C8B-B14F-4D97-AF65-F5344CB8AC3E}">
        <p14:creationId xmlns:p14="http://schemas.microsoft.com/office/powerpoint/2010/main" val="18421212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noProof="0" dirty="0"/>
              <a:t>Exercise takes app. 20 minutes; participants are divided into groups of 5-6 people. Each group appoints rapporteur.</a:t>
            </a:r>
            <a:r>
              <a:rPr lang="en-US" baseline="0" noProof="0"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noProof="0" dirty="0"/>
              <a:t>Upon the presentation and examples of different types of environmental performance reports from SAIs  the participants will be asked to produce an environmental performance report in two pages and show the dash-board of key performance indicators. </a:t>
            </a:r>
            <a:r>
              <a:rPr lang="en-US" noProof="0" dirty="0"/>
              <a:t>The more detailed presentation in the document: </a:t>
            </a:r>
            <a:r>
              <a:rPr lang="en-US" sz="1200" kern="1200" noProof="0" dirty="0">
                <a:solidFill>
                  <a:schemeClr val="tx1"/>
                </a:solidFill>
                <a:effectLst/>
                <a:latin typeface="+mn-lt"/>
                <a:ea typeface="+mn-ea"/>
                <a:cs typeface="+mn-cs"/>
              </a:rPr>
              <a:t>EXAMPLE: ENVIRONMNETAL PERFORMANCE REPORT</a:t>
            </a:r>
          </a:p>
          <a:p>
            <a:endParaRPr lang="en-US" noProof="0" dirty="0"/>
          </a:p>
          <a:p>
            <a:pPr>
              <a:lnSpc>
                <a:spcPct val="150000"/>
              </a:lnSpc>
              <a:spcAft>
                <a:spcPts val="1200"/>
              </a:spcAft>
            </a:pPr>
            <a:r>
              <a:rPr lang="en-US" sz="1200" noProof="0" dirty="0">
                <a:effectLst/>
                <a:latin typeface="Calibri" panose="020F0502020204030204" pitchFamily="34" charset="0"/>
                <a:ea typeface="Times New Roman" panose="02020603050405020304" pitchFamily="18" charset="0"/>
                <a:cs typeface="Times New Roman" panose="02020603050405020304" pitchFamily="18" charset="0"/>
              </a:rPr>
              <a:t>Possible significant aspects of SAI’s activities presented in the Table 1 in</a:t>
            </a:r>
            <a:r>
              <a:rPr lang="en-US" sz="1200" baseline="0" noProof="0" dirty="0">
                <a:effectLst/>
                <a:latin typeface="Calibri" panose="020F0502020204030204" pitchFamily="34" charset="0"/>
                <a:ea typeface="Times New Roman" panose="02020603050405020304" pitchFamily="18" charset="0"/>
                <a:cs typeface="Times New Roman" panose="02020603050405020304" pitchFamily="18" charset="0"/>
              </a:rPr>
              <a:t> the participants</a:t>
            </a:r>
            <a:r>
              <a:rPr lang="sl-SI" sz="1200" baseline="0" noProof="0" dirty="0">
                <a:effectLst/>
                <a:latin typeface="Calibri" panose="020F0502020204030204" pitchFamily="34" charset="0"/>
                <a:ea typeface="Times New Roman" panose="02020603050405020304" pitchFamily="18" charset="0"/>
                <a:cs typeface="Times New Roman" panose="02020603050405020304" pitchFamily="18" charset="0"/>
              </a:rPr>
              <a:t>‘ </a:t>
            </a:r>
            <a:r>
              <a:rPr lang="en-US" sz="1200" baseline="0" noProof="0" dirty="0">
                <a:effectLst/>
                <a:latin typeface="Calibri" panose="020F0502020204030204" pitchFamily="34" charset="0"/>
                <a:ea typeface="Times New Roman" panose="02020603050405020304" pitchFamily="18" charset="0"/>
                <a:cs typeface="Times New Roman" panose="02020603050405020304" pitchFamily="18" charset="0"/>
              </a:rPr>
              <a:t>file</a:t>
            </a:r>
            <a:r>
              <a:rPr lang="en-US" sz="1200" noProof="0" dirty="0">
                <a:effectLst/>
                <a:latin typeface="Calibri" panose="020F0502020204030204" pitchFamily="34" charset="0"/>
                <a:ea typeface="Times New Roman" panose="02020603050405020304" pitchFamily="18" charset="0"/>
                <a:cs typeface="Times New Roman" panose="02020603050405020304" pitchFamily="18" charset="0"/>
              </a:rPr>
              <a:t>.</a:t>
            </a:r>
          </a:p>
          <a:p>
            <a:endParaRPr lang="en-GB" dirty="0"/>
          </a:p>
        </p:txBody>
      </p:sp>
      <p:sp>
        <p:nvSpPr>
          <p:cNvPr id="4" name="Slide Number Placeholder 3"/>
          <p:cNvSpPr>
            <a:spLocks noGrp="1"/>
          </p:cNvSpPr>
          <p:nvPr>
            <p:ph type="sldNum" sz="quarter" idx="10"/>
          </p:nvPr>
        </p:nvSpPr>
        <p:spPr/>
        <p:txBody>
          <a:bodyPr/>
          <a:lstStyle/>
          <a:p>
            <a:fld id="{DBDF6F82-99B8-43C0-A792-FC8E925B14C8}" type="slidenum">
              <a:rPr lang="en-GB" smtClean="0"/>
              <a:t>7</a:t>
            </a:fld>
            <a:endParaRPr lang="en-GB"/>
          </a:p>
        </p:txBody>
      </p:sp>
    </p:spTree>
    <p:extLst>
      <p:ext uri="{BB962C8B-B14F-4D97-AF65-F5344CB8AC3E}">
        <p14:creationId xmlns:p14="http://schemas.microsoft.com/office/powerpoint/2010/main" val="4717731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BDF6F82-99B8-43C0-A792-FC8E925B14C8}" type="slidenum">
              <a:rPr lang="en-GB" smtClean="0"/>
              <a:t>8</a:t>
            </a:fld>
            <a:endParaRPr lang="en-GB"/>
          </a:p>
        </p:txBody>
      </p:sp>
    </p:spTree>
    <p:extLst>
      <p:ext uri="{BB962C8B-B14F-4D97-AF65-F5344CB8AC3E}">
        <p14:creationId xmlns:p14="http://schemas.microsoft.com/office/powerpoint/2010/main" val="12149534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D074A7BD-02E5-49AE-BFCD-65A097664957}" type="datetimeFigureOut">
              <a:rPr lang="en-GB" smtClean="0"/>
              <a:t>08/08/2019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A326366-6C8C-4673-B760-ACB2A58320DD}" type="slidenum">
              <a:rPr lang="en-GB" smtClean="0"/>
              <a:t>‹#›</a:t>
            </a:fld>
            <a:endParaRPr lang="en-GB"/>
          </a:p>
        </p:txBody>
      </p:sp>
    </p:spTree>
    <p:extLst>
      <p:ext uri="{BB962C8B-B14F-4D97-AF65-F5344CB8AC3E}">
        <p14:creationId xmlns:p14="http://schemas.microsoft.com/office/powerpoint/2010/main" val="33229021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074A7BD-02E5-49AE-BFCD-65A097664957}" type="datetimeFigureOut">
              <a:rPr lang="en-GB" smtClean="0"/>
              <a:t>08/08/2019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A326366-6C8C-4673-B760-ACB2A58320DD}" type="slidenum">
              <a:rPr lang="en-GB" smtClean="0"/>
              <a:t>‹#›</a:t>
            </a:fld>
            <a:endParaRPr lang="en-GB"/>
          </a:p>
        </p:txBody>
      </p:sp>
    </p:spTree>
    <p:extLst>
      <p:ext uri="{BB962C8B-B14F-4D97-AF65-F5344CB8AC3E}">
        <p14:creationId xmlns:p14="http://schemas.microsoft.com/office/powerpoint/2010/main" val="25943534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074A7BD-02E5-49AE-BFCD-65A097664957}" type="datetimeFigureOut">
              <a:rPr lang="en-GB" smtClean="0"/>
              <a:t>08/08/2019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A326366-6C8C-4673-B760-ACB2A58320DD}" type="slidenum">
              <a:rPr lang="en-GB" smtClean="0"/>
              <a:t>‹#›</a:t>
            </a:fld>
            <a:endParaRPr lang="en-GB"/>
          </a:p>
        </p:txBody>
      </p:sp>
    </p:spTree>
    <p:extLst>
      <p:ext uri="{BB962C8B-B14F-4D97-AF65-F5344CB8AC3E}">
        <p14:creationId xmlns:p14="http://schemas.microsoft.com/office/powerpoint/2010/main" val="1458359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074A7BD-02E5-49AE-BFCD-65A097664957}" type="datetimeFigureOut">
              <a:rPr lang="en-GB" smtClean="0"/>
              <a:t>08/08/2019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A326366-6C8C-4673-B760-ACB2A58320DD}" type="slidenum">
              <a:rPr lang="en-GB" smtClean="0"/>
              <a:t>‹#›</a:t>
            </a:fld>
            <a:endParaRPr lang="en-GB"/>
          </a:p>
        </p:txBody>
      </p:sp>
    </p:spTree>
    <p:extLst>
      <p:ext uri="{BB962C8B-B14F-4D97-AF65-F5344CB8AC3E}">
        <p14:creationId xmlns:p14="http://schemas.microsoft.com/office/powerpoint/2010/main" val="36103684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074A7BD-02E5-49AE-BFCD-65A097664957}" type="datetimeFigureOut">
              <a:rPr lang="en-GB" smtClean="0"/>
              <a:t>08/08/2019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A326366-6C8C-4673-B760-ACB2A58320DD}" type="slidenum">
              <a:rPr lang="en-GB" smtClean="0"/>
              <a:t>‹#›</a:t>
            </a:fld>
            <a:endParaRPr lang="en-GB"/>
          </a:p>
        </p:txBody>
      </p:sp>
    </p:spTree>
    <p:extLst>
      <p:ext uri="{BB962C8B-B14F-4D97-AF65-F5344CB8AC3E}">
        <p14:creationId xmlns:p14="http://schemas.microsoft.com/office/powerpoint/2010/main" val="40356838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D074A7BD-02E5-49AE-BFCD-65A097664957}" type="datetimeFigureOut">
              <a:rPr lang="en-GB" smtClean="0"/>
              <a:t>08/08/2019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A326366-6C8C-4673-B760-ACB2A58320DD}" type="slidenum">
              <a:rPr lang="en-GB" smtClean="0"/>
              <a:t>‹#›</a:t>
            </a:fld>
            <a:endParaRPr lang="en-GB"/>
          </a:p>
        </p:txBody>
      </p:sp>
    </p:spTree>
    <p:extLst>
      <p:ext uri="{BB962C8B-B14F-4D97-AF65-F5344CB8AC3E}">
        <p14:creationId xmlns:p14="http://schemas.microsoft.com/office/powerpoint/2010/main" val="8982095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D074A7BD-02E5-49AE-BFCD-65A097664957}" type="datetimeFigureOut">
              <a:rPr lang="en-GB" smtClean="0"/>
              <a:t>08/08/2019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FA326366-6C8C-4673-B760-ACB2A58320DD}" type="slidenum">
              <a:rPr lang="en-GB" smtClean="0"/>
              <a:t>‹#›</a:t>
            </a:fld>
            <a:endParaRPr lang="en-GB"/>
          </a:p>
        </p:txBody>
      </p:sp>
    </p:spTree>
    <p:extLst>
      <p:ext uri="{BB962C8B-B14F-4D97-AF65-F5344CB8AC3E}">
        <p14:creationId xmlns:p14="http://schemas.microsoft.com/office/powerpoint/2010/main" val="42515824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D074A7BD-02E5-49AE-BFCD-65A097664957}" type="datetimeFigureOut">
              <a:rPr lang="en-GB" smtClean="0"/>
              <a:t>08/08/2019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FA326366-6C8C-4673-B760-ACB2A58320DD}" type="slidenum">
              <a:rPr lang="en-GB" smtClean="0"/>
              <a:t>‹#›</a:t>
            </a:fld>
            <a:endParaRPr lang="en-GB"/>
          </a:p>
        </p:txBody>
      </p:sp>
    </p:spTree>
    <p:extLst>
      <p:ext uri="{BB962C8B-B14F-4D97-AF65-F5344CB8AC3E}">
        <p14:creationId xmlns:p14="http://schemas.microsoft.com/office/powerpoint/2010/main" val="9645616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074A7BD-02E5-49AE-BFCD-65A097664957}" type="datetimeFigureOut">
              <a:rPr lang="en-GB" smtClean="0"/>
              <a:t>08/08/2019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FA326366-6C8C-4673-B760-ACB2A58320DD}" type="slidenum">
              <a:rPr lang="en-GB" smtClean="0"/>
              <a:t>‹#›</a:t>
            </a:fld>
            <a:endParaRPr lang="en-GB"/>
          </a:p>
        </p:txBody>
      </p:sp>
    </p:spTree>
    <p:extLst>
      <p:ext uri="{BB962C8B-B14F-4D97-AF65-F5344CB8AC3E}">
        <p14:creationId xmlns:p14="http://schemas.microsoft.com/office/powerpoint/2010/main" val="8081099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074A7BD-02E5-49AE-BFCD-65A097664957}" type="datetimeFigureOut">
              <a:rPr lang="en-GB" smtClean="0"/>
              <a:t>08/08/2019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A326366-6C8C-4673-B760-ACB2A58320DD}" type="slidenum">
              <a:rPr lang="en-GB" smtClean="0"/>
              <a:t>‹#›</a:t>
            </a:fld>
            <a:endParaRPr lang="en-GB"/>
          </a:p>
        </p:txBody>
      </p:sp>
    </p:spTree>
    <p:extLst>
      <p:ext uri="{BB962C8B-B14F-4D97-AF65-F5344CB8AC3E}">
        <p14:creationId xmlns:p14="http://schemas.microsoft.com/office/powerpoint/2010/main" val="22290441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074A7BD-02E5-49AE-BFCD-65A097664957}" type="datetimeFigureOut">
              <a:rPr lang="en-GB" smtClean="0"/>
              <a:t>08/08/2019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A326366-6C8C-4673-B760-ACB2A58320DD}" type="slidenum">
              <a:rPr lang="en-GB" smtClean="0"/>
              <a:t>‹#›</a:t>
            </a:fld>
            <a:endParaRPr lang="en-GB"/>
          </a:p>
        </p:txBody>
      </p:sp>
    </p:spTree>
    <p:extLst>
      <p:ext uri="{BB962C8B-B14F-4D97-AF65-F5344CB8AC3E}">
        <p14:creationId xmlns:p14="http://schemas.microsoft.com/office/powerpoint/2010/main" val="14174705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74A7BD-02E5-49AE-BFCD-65A097664957}" type="datetimeFigureOut">
              <a:rPr lang="en-GB" smtClean="0"/>
              <a:t>08/08/2019</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326366-6C8C-4673-B760-ACB2A58320DD}" type="slidenum">
              <a:rPr lang="en-GB" smtClean="0"/>
              <a:t>‹#›</a:t>
            </a:fld>
            <a:endParaRPr lang="en-GB"/>
          </a:p>
        </p:txBody>
      </p:sp>
    </p:spTree>
    <p:extLst>
      <p:ext uri="{BB962C8B-B14F-4D97-AF65-F5344CB8AC3E}">
        <p14:creationId xmlns:p14="http://schemas.microsoft.com/office/powerpoint/2010/main" val="20887323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microsoft.com/office/2007/relationships/hdphoto" Target="../media/hdphoto1.wdp"/><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hyperlink" Target="https://www.eca.europa.eu/en/Pages/Environmental-management.aspx" TargetMode="External"/><Relationship Id="rId7"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microsoft.com/office/2007/relationships/hdphoto" Target="../media/hdphoto2.wdp"/><Relationship Id="rId5" Type="http://schemas.openxmlformats.org/officeDocument/2006/relationships/image" Target="../media/image11.jpe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hyperlink" Target="GtS_session%208_task%20on%20dashboard.docx" TargetMode="External"/><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hyperlink" Target="https://sdgindex.org/"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46069" y="822960"/>
            <a:ext cx="9144000" cy="4150043"/>
          </a:xfrm>
        </p:spPr>
        <p:txBody>
          <a:bodyPr>
            <a:normAutofit fontScale="90000"/>
          </a:bodyPr>
          <a:lstStyle/>
          <a:p>
            <a:r>
              <a:rPr lang="sl-SI" b="1" dirty="0"/>
              <a:t/>
            </a:r>
            <a:br>
              <a:rPr lang="sl-SI" b="1" dirty="0"/>
            </a:br>
            <a:r>
              <a:rPr lang="sl-SI" b="1" dirty="0"/>
              <a:t/>
            </a:r>
            <a:br>
              <a:rPr lang="sl-SI" b="1" dirty="0"/>
            </a:br>
            <a:r>
              <a:rPr lang="sl-SI" b="1" dirty="0"/>
              <a:t/>
            </a:r>
            <a:br>
              <a:rPr lang="sl-SI" b="1" dirty="0"/>
            </a:br>
            <a:r>
              <a:rPr lang="en-US" sz="5300" b="1" dirty="0">
                <a:solidFill>
                  <a:srgbClr val="00B050"/>
                </a:solidFill>
              </a:rPr>
              <a:t>Session 8 </a:t>
            </a:r>
            <a:r>
              <a:rPr lang="sl-SI" sz="5300" b="1" dirty="0">
                <a:solidFill>
                  <a:srgbClr val="00B050"/>
                </a:solidFill>
              </a:rPr>
              <a:t/>
            </a:r>
            <a:br>
              <a:rPr lang="sl-SI" sz="5300" b="1" dirty="0">
                <a:solidFill>
                  <a:srgbClr val="00B050"/>
                </a:solidFill>
              </a:rPr>
            </a:br>
            <a:r>
              <a:rPr lang="sl-SI" sz="5300" b="1" dirty="0">
                <a:solidFill>
                  <a:srgbClr val="00B050"/>
                </a:solidFill>
              </a:rPr>
              <a:t/>
            </a:r>
            <a:br>
              <a:rPr lang="sl-SI" sz="5300" b="1" dirty="0">
                <a:solidFill>
                  <a:srgbClr val="00B050"/>
                </a:solidFill>
              </a:rPr>
            </a:br>
            <a:r>
              <a:rPr lang="en-US" sz="5300" b="1" dirty="0">
                <a:solidFill>
                  <a:srgbClr val="00B050"/>
                </a:solidFill>
              </a:rPr>
              <a:t>Reporting on Environmental Performance</a:t>
            </a:r>
            <a:r>
              <a:rPr lang="en-US" b="1" dirty="0">
                <a:solidFill>
                  <a:srgbClr val="00B050"/>
                </a:solidFill>
              </a:rPr>
              <a:t/>
            </a:r>
            <a:br>
              <a:rPr lang="en-US" b="1" dirty="0">
                <a:solidFill>
                  <a:srgbClr val="00B050"/>
                </a:solidFill>
              </a:rPr>
            </a:br>
            <a:endParaRPr lang="en-US" b="1" dirty="0">
              <a:solidFill>
                <a:srgbClr val="00B050"/>
              </a:solidFill>
            </a:endParaRPr>
          </a:p>
        </p:txBody>
      </p:sp>
      <p:sp>
        <p:nvSpPr>
          <p:cNvPr id="3" name="Subtitle 2">
            <a:extLst>
              <a:ext uri="{FF2B5EF4-FFF2-40B4-BE49-F238E27FC236}">
                <a16:creationId xmlns:a16="http://schemas.microsoft.com/office/drawing/2014/main" id="{09379158-FED8-43E3-8382-DE8C88B0E968}"/>
              </a:ext>
            </a:extLst>
          </p:cNvPr>
          <p:cNvSpPr>
            <a:spLocks noGrp="1"/>
          </p:cNvSpPr>
          <p:nvPr>
            <p:ph type="subTitle" idx="1"/>
          </p:nvPr>
        </p:nvSpPr>
        <p:spPr>
          <a:xfrm>
            <a:off x="1579756" y="4410848"/>
            <a:ext cx="9144000" cy="1124310"/>
          </a:xfrm>
        </p:spPr>
        <p:txBody>
          <a:bodyPr/>
          <a:lstStyle/>
          <a:p>
            <a:r>
              <a:rPr lang="en-GB" dirty="0"/>
              <a:t>INTOSAI WGEA training on Greening the SAIs</a:t>
            </a:r>
          </a:p>
          <a:p>
            <a:r>
              <a:rPr lang="en-GB" dirty="0"/>
              <a:t>5th August 2019, Bangkok, Kingdom of Thailand</a:t>
            </a:r>
          </a:p>
        </p:txBody>
      </p:sp>
      <p:pic>
        <p:nvPicPr>
          <p:cNvPr id="4" name="Picture 3" descr="http://ts1.mm.bing.net/th?&amp;id=HN.608031987726352620&amp;w=300&amp;h=300&amp;c=0&amp;pid=1.9&amp;rs=0&amp;p=0">
            <a:extLst>
              <a:ext uri="{FF2B5EF4-FFF2-40B4-BE49-F238E27FC236}">
                <a16:creationId xmlns:a16="http://schemas.microsoft.com/office/drawing/2014/main" id="{50E86A5A-12FA-4105-A766-F8CFF77608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9041" y="5457162"/>
            <a:ext cx="1690340" cy="74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56F6CD44-0E98-4AE0-AE24-CDAC92E77A25}"/>
              </a:ext>
            </a:extLst>
          </p:cNvPr>
          <p:cNvPicPr>
            <a:picLocks noChangeAspect="1"/>
          </p:cNvPicPr>
          <p:nvPr/>
        </p:nvPicPr>
        <p:blipFill>
          <a:blip r:embed="rId4"/>
          <a:stretch>
            <a:fillRect/>
          </a:stretch>
        </p:blipFill>
        <p:spPr>
          <a:xfrm>
            <a:off x="4994038" y="5457163"/>
            <a:ext cx="1883412" cy="887076"/>
          </a:xfrm>
          <a:prstGeom prst="rect">
            <a:avLst/>
          </a:prstGeom>
        </p:spPr>
      </p:pic>
      <p:pic>
        <p:nvPicPr>
          <p:cNvPr id="6" name="Picture 5" descr="D:\Profiles\zheled\Pictures\NAO_Estonia.PNG">
            <a:extLst>
              <a:ext uri="{FF2B5EF4-FFF2-40B4-BE49-F238E27FC236}">
                <a16:creationId xmlns:a16="http://schemas.microsoft.com/office/drawing/2014/main" id="{1C10D86A-B514-408C-A145-E8A0056CC98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79035" y="5483753"/>
            <a:ext cx="1883412" cy="5776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37871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a:extLst>
              <a:ext uri="{FF2B5EF4-FFF2-40B4-BE49-F238E27FC236}">
                <a16:creationId xmlns:a16="http://schemas.microsoft.com/office/drawing/2014/main" id="{27C3DBD8-670F-429E-AC37-99A9CA5FB810}"/>
              </a:ext>
            </a:extLst>
          </p:cNvPr>
          <p:cNvGrpSpPr/>
          <p:nvPr/>
        </p:nvGrpSpPr>
        <p:grpSpPr>
          <a:xfrm>
            <a:off x="1059873" y="768927"/>
            <a:ext cx="9611591" cy="5355102"/>
            <a:chOff x="1502667" y="1029124"/>
            <a:chExt cx="6879512" cy="4592876"/>
          </a:xfrm>
        </p:grpSpPr>
        <p:grpSp>
          <p:nvGrpSpPr>
            <p:cNvPr id="25" name="Group 24">
              <a:extLst>
                <a:ext uri="{FF2B5EF4-FFF2-40B4-BE49-F238E27FC236}">
                  <a16:creationId xmlns:a16="http://schemas.microsoft.com/office/drawing/2014/main" id="{C8ED5BC6-3E7E-437B-B19E-52DFFAD77016}"/>
                </a:ext>
              </a:extLst>
            </p:cNvPr>
            <p:cNvGrpSpPr/>
            <p:nvPr/>
          </p:nvGrpSpPr>
          <p:grpSpPr>
            <a:xfrm>
              <a:off x="1502667" y="1029124"/>
              <a:ext cx="6879512" cy="4592876"/>
              <a:chOff x="1502667" y="1029124"/>
              <a:chExt cx="6879512" cy="4592876"/>
            </a:xfrm>
          </p:grpSpPr>
          <p:sp>
            <p:nvSpPr>
              <p:cNvPr id="28" name="Freeform: Shape 27">
                <a:extLst>
                  <a:ext uri="{FF2B5EF4-FFF2-40B4-BE49-F238E27FC236}">
                    <a16:creationId xmlns:a16="http://schemas.microsoft.com/office/drawing/2014/main" id="{B3653B3D-D8CF-4556-B565-9D922C29CE99}"/>
                  </a:ext>
                </a:extLst>
              </p:cNvPr>
              <p:cNvSpPr/>
              <p:nvPr/>
            </p:nvSpPr>
            <p:spPr>
              <a:xfrm>
                <a:off x="1559380" y="1029124"/>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6">
                  <a:lumMod val="40000"/>
                  <a:lumOff val="60000"/>
                </a:schemeClr>
              </a:solidFill>
              <a:ln w="6350">
                <a:solidFill>
                  <a:schemeClr val="accent1">
                    <a:lumMod val="75000"/>
                  </a:schemeClr>
                </a:solidFill>
              </a:ln>
              <a:scene3d>
                <a:camera prst="orthographicFront"/>
                <a:lightRig rig="flat" dir="t"/>
              </a:scene3d>
              <a:sp3d prstMaterial="dkEdge">
                <a:bevelT w="8200" h="38100"/>
              </a:sp3d>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1. What is greening?</a:t>
                </a:r>
              </a:p>
              <a:p>
                <a:pPr marL="0" lvl="0" indent="0" algn="ctr" defTabSz="711200">
                  <a:lnSpc>
                    <a:spcPct val="90000"/>
                  </a:lnSpc>
                  <a:spcBef>
                    <a:spcPct val="0"/>
                  </a:spcBef>
                  <a:spcAft>
                    <a:spcPct val="35000"/>
                  </a:spcAft>
                  <a:buNone/>
                </a:pPr>
                <a:r>
                  <a:rPr lang="en-GB" sz="1600" b="1" kern="1200" noProof="0" dirty="0"/>
                  <a:t>Commitment</a:t>
                </a:r>
              </a:p>
            </p:txBody>
          </p:sp>
          <p:sp>
            <p:nvSpPr>
              <p:cNvPr id="29" name="Freeform: Shape 28">
                <a:extLst>
                  <a:ext uri="{FF2B5EF4-FFF2-40B4-BE49-F238E27FC236}">
                    <a16:creationId xmlns:a16="http://schemas.microsoft.com/office/drawing/2014/main" id="{EA546256-5C7E-4876-90FA-FD11FBF892B3}"/>
                  </a:ext>
                </a:extLst>
              </p:cNvPr>
              <p:cNvSpPr/>
              <p:nvPr/>
            </p:nvSpPr>
            <p:spPr>
              <a:xfrm>
                <a:off x="3523004" y="1346769"/>
                <a:ext cx="382617" cy="447590"/>
              </a:xfrm>
              <a:custGeom>
                <a:avLst/>
                <a:gdLst>
                  <a:gd name="connsiteX0" fmla="*/ 0 w 382617"/>
                  <a:gd name="connsiteY0" fmla="*/ 89518 h 447590"/>
                  <a:gd name="connsiteX1" fmla="*/ 191309 w 382617"/>
                  <a:gd name="connsiteY1" fmla="*/ 89518 h 447590"/>
                  <a:gd name="connsiteX2" fmla="*/ 191309 w 382617"/>
                  <a:gd name="connsiteY2" fmla="*/ 0 h 447590"/>
                  <a:gd name="connsiteX3" fmla="*/ 382617 w 382617"/>
                  <a:gd name="connsiteY3" fmla="*/ 223795 h 447590"/>
                  <a:gd name="connsiteX4" fmla="*/ 191309 w 382617"/>
                  <a:gd name="connsiteY4" fmla="*/ 447590 h 447590"/>
                  <a:gd name="connsiteX5" fmla="*/ 191309 w 382617"/>
                  <a:gd name="connsiteY5" fmla="*/ 358072 h 447590"/>
                  <a:gd name="connsiteX6" fmla="*/ 0 w 382617"/>
                  <a:gd name="connsiteY6" fmla="*/ 358072 h 447590"/>
                  <a:gd name="connsiteX7" fmla="*/ 0 w 382617"/>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17" h="447590">
                    <a:moveTo>
                      <a:pt x="0" y="89518"/>
                    </a:moveTo>
                    <a:lnTo>
                      <a:pt x="191309" y="89518"/>
                    </a:lnTo>
                    <a:lnTo>
                      <a:pt x="191309" y="0"/>
                    </a:lnTo>
                    <a:lnTo>
                      <a:pt x="382617" y="223795"/>
                    </a:lnTo>
                    <a:lnTo>
                      <a:pt x="191309" y="447590"/>
                    </a:lnTo>
                    <a:lnTo>
                      <a:pt x="191309" y="358072"/>
                    </a:lnTo>
                    <a:lnTo>
                      <a:pt x="0" y="358072"/>
                    </a:lnTo>
                    <a:lnTo>
                      <a:pt x="0" y="89518"/>
                    </a:lnTo>
                    <a:close/>
                  </a:path>
                </a:pathLst>
              </a:custGeom>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txBody>
              <a:bodyPr spcFirstLastPara="0" vert="horz" wrap="square" lIns="0" tIns="89518" rIns="114785" bIns="89518"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30" name="Freeform: Shape 29">
                <a:extLst>
                  <a:ext uri="{FF2B5EF4-FFF2-40B4-BE49-F238E27FC236}">
                    <a16:creationId xmlns:a16="http://schemas.microsoft.com/office/drawing/2014/main" id="{12C9C272-5389-4762-A8F0-282820FBBCA3}"/>
                  </a:ext>
                </a:extLst>
              </p:cNvPr>
              <p:cNvSpPr/>
              <p:nvPr/>
            </p:nvSpPr>
            <p:spPr>
              <a:xfrm>
                <a:off x="4086102" y="1029124"/>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4">
                  <a:lumMod val="40000"/>
                  <a:lumOff val="60000"/>
                </a:schemeClr>
              </a:solidFill>
              <a:ln w="6350">
                <a:solidFill>
                  <a:schemeClr val="tx1"/>
                </a:solidFill>
              </a:ln>
              <a:effectLst/>
              <a:scene3d>
                <a:camera prst="orthographicFront"/>
                <a:lightRig rig="flat" dir="t"/>
              </a:scene3d>
              <a:sp3d prstMaterial="dkEdge">
                <a:bevelT w="8200" h="38100"/>
              </a:sp3d>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2. </a:t>
                </a:r>
                <a:r>
                  <a:rPr lang="en-GB" sz="1600" b="1" kern="1200" dirty="0"/>
                  <a:t>How to start</a:t>
                </a:r>
                <a:r>
                  <a:rPr lang="en-GB" sz="1600" b="1" kern="1200" noProof="0" dirty="0"/>
                  <a:t>?</a:t>
                </a:r>
              </a:p>
              <a:p>
                <a:pPr marL="0" lvl="0" indent="0" algn="ctr" defTabSz="711200">
                  <a:lnSpc>
                    <a:spcPct val="90000"/>
                  </a:lnSpc>
                  <a:spcBef>
                    <a:spcPct val="0"/>
                  </a:spcBef>
                  <a:spcAft>
                    <a:spcPct val="35000"/>
                  </a:spcAft>
                  <a:buNone/>
                </a:pPr>
                <a:r>
                  <a:rPr lang="en-GB" sz="1600" b="1" dirty="0"/>
                  <a:t>Working group </a:t>
                </a:r>
                <a:endParaRPr lang="et-EE" sz="1600" b="1" dirty="0"/>
              </a:p>
              <a:p>
                <a:pPr marL="0" lvl="0" indent="0" algn="ctr" defTabSz="711200">
                  <a:lnSpc>
                    <a:spcPct val="90000"/>
                  </a:lnSpc>
                  <a:spcBef>
                    <a:spcPct val="0"/>
                  </a:spcBef>
                  <a:spcAft>
                    <a:spcPct val="35000"/>
                  </a:spcAft>
                  <a:buNone/>
                </a:pPr>
                <a:r>
                  <a:rPr lang="en-GB" sz="1600" b="1" dirty="0"/>
                  <a:t>Setting</a:t>
                </a:r>
                <a:r>
                  <a:rPr lang="en-GB" sz="1600" b="1" kern="1200" noProof="0" dirty="0"/>
                  <a:t> the policy</a:t>
                </a:r>
              </a:p>
            </p:txBody>
          </p:sp>
          <p:sp>
            <p:nvSpPr>
              <p:cNvPr id="31" name="Freeform: Shape 30">
                <a:extLst>
                  <a:ext uri="{FF2B5EF4-FFF2-40B4-BE49-F238E27FC236}">
                    <a16:creationId xmlns:a16="http://schemas.microsoft.com/office/drawing/2014/main" id="{7A55E212-E67B-46EF-B436-7E2CEA28DABD}"/>
                  </a:ext>
                </a:extLst>
              </p:cNvPr>
              <p:cNvSpPr/>
              <p:nvPr/>
            </p:nvSpPr>
            <p:spPr>
              <a:xfrm>
                <a:off x="6040582" y="1346769"/>
                <a:ext cx="360588" cy="447590"/>
              </a:xfrm>
              <a:custGeom>
                <a:avLst/>
                <a:gdLst>
                  <a:gd name="connsiteX0" fmla="*/ 0 w 360588"/>
                  <a:gd name="connsiteY0" fmla="*/ 89518 h 447590"/>
                  <a:gd name="connsiteX1" fmla="*/ 180294 w 360588"/>
                  <a:gd name="connsiteY1" fmla="*/ 89518 h 447590"/>
                  <a:gd name="connsiteX2" fmla="*/ 180294 w 360588"/>
                  <a:gd name="connsiteY2" fmla="*/ 0 h 447590"/>
                  <a:gd name="connsiteX3" fmla="*/ 360588 w 360588"/>
                  <a:gd name="connsiteY3" fmla="*/ 223795 h 447590"/>
                  <a:gd name="connsiteX4" fmla="*/ 180294 w 360588"/>
                  <a:gd name="connsiteY4" fmla="*/ 447590 h 447590"/>
                  <a:gd name="connsiteX5" fmla="*/ 180294 w 360588"/>
                  <a:gd name="connsiteY5" fmla="*/ 358072 h 447590"/>
                  <a:gd name="connsiteX6" fmla="*/ 0 w 360588"/>
                  <a:gd name="connsiteY6" fmla="*/ 358072 h 447590"/>
                  <a:gd name="connsiteX7" fmla="*/ 0 w 360588"/>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0588" h="447590">
                    <a:moveTo>
                      <a:pt x="0" y="89518"/>
                    </a:moveTo>
                    <a:lnTo>
                      <a:pt x="180294" y="89518"/>
                    </a:lnTo>
                    <a:lnTo>
                      <a:pt x="180294" y="0"/>
                    </a:lnTo>
                    <a:lnTo>
                      <a:pt x="360588" y="223795"/>
                    </a:lnTo>
                    <a:lnTo>
                      <a:pt x="180294" y="447590"/>
                    </a:lnTo>
                    <a:lnTo>
                      <a:pt x="180294" y="358072"/>
                    </a:lnTo>
                    <a:lnTo>
                      <a:pt x="0" y="358072"/>
                    </a:lnTo>
                    <a:lnTo>
                      <a:pt x="0" y="89518"/>
                    </a:lnTo>
                    <a:close/>
                  </a:path>
                </a:pathLst>
              </a:custGeom>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txBody>
              <a:bodyPr spcFirstLastPara="0" vert="horz" wrap="square" lIns="0" tIns="89518" rIns="108176" bIns="89518"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32" name="Freeform: Shape 31">
                <a:extLst>
                  <a:ext uri="{FF2B5EF4-FFF2-40B4-BE49-F238E27FC236}">
                    <a16:creationId xmlns:a16="http://schemas.microsoft.com/office/drawing/2014/main" id="{07A5CF95-A8A0-4345-BB27-445F47804A3B}"/>
                  </a:ext>
                </a:extLst>
              </p:cNvPr>
              <p:cNvSpPr/>
              <p:nvPr/>
            </p:nvSpPr>
            <p:spPr>
              <a:xfrm>
                <a:off x="6571260" y="1029124"/>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4">
                  <a:lumMod val="40000"/>
                  <a:lumOff val="60000"/>
                </a:schemeClr>
              </a:solidFill>
              <a:ln w="6350">
                <a:solidFill>
                  <a:schemeClr val="tx1"/>
                </a:solidFill>
              </a:ln>
              <a:effectLst/>
              <a:scene3d>
                <a:camera prst="orthographicFront"/>
                <a:lightRig rig="flat" dir="t"/>
              </a:scene3d>
              <a:sp3d prstMaterial="dkEdge">
                <a:bevelT w="8200" h="38100"/>
              </a:sp3d>
            </p:spPr>
            <p:style>
              <a:lnRef idx="0">
                <a:scrgbClr r="0" g="0" b="0"/>
              </a:lnRef>
              <a:fillRef idx="2">
                <a:schemeClr val="accent4">
                  <a:hueOff val="0"/>
                  <a:satOff val="0"/>
                  <a:lumOff val="0"/>
                  <a:alphaOff val="0"/>
                </a:schemeClr>
              </a:fillRef>
              <a:effectRef idx="1">
                <a:schemeClr val="accent4">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lvl="0" algn="ctr" defTabSz="711200">
                  <a:lnSpc>
                    <a:spcPct val="90000"/>
                  </a:lnSpc>
                  <a:spcBef>
                    <a:spcPct val="0"/>
                  </a:spcBef>
                  <a:spcAft>
                    <a:spcPct val="35000"/>
                  </a:spcAft>
                </a:pPr>
                <a:r>
                  <a:rPr lang="et-EE" sz="1600" b="1" dirty="0"/>
                  <a:t>3. </a:t>
                </a:r>
                <a:r>
                  <a:rPr lang="en-GB" sz="1600" b="1" dirty="0"/>
                  <a:t>Identifying environmental aspects</a:t>
                </a:r>
                <a:endParaRPr lang="en-GB" sz="1600" b="1" kern="1200" noProof="0" dirty="0"/>
              </a:p>
            </p:txBody>
          </p:sp>
          <p:sp>
            <p:nvSpPr>
              <p:cNvPr id="33" name="Freeform: Shape 32">
                <a:extLst>
                  <a:ext uri="{FF2B5EF4-FFF2-40B4-BE49-F238E27FC236}">
                    <a16:creationId xmlns:a16="http://schemas.microsoft.com/office/drawing/2014/main" id="{A93129D4-6F2A-4C1F-B6F3-0923CE1DF670}"/>
                  </a:ext>
                </a:extLst>
              </p:cNvPr>
              <p:cNvSpPr/>
              <p:nvPr/>
            </p:nvSpPr>
            <p:spPr>
              <a:xfrm>
                <a:off x="7252891" y="2250958"/>
                <a:ext cx="447590" cy="334756"/>
              </a:xfrm>
              <a:custGeom>
                <a:avLst/>
                <a:gdLst>
                  <a:gd name="connsiteX0" fmla="*/ 0 w 334756"/>
                  <a:gd name="connsiteY0" fmla="*/ 89518 h 447590"/>
                  <a:gd name="connsiteX1" fmla="*/ 167378 w 334756"/>
                  <a:gd name="connsiteY1" fmla="*/ 89518 h 447590"/>
                  <a:gd name="connsiteX2" fmla="*/ 167378 w 334756"/>
                  <a:gd name="connsiteY2" fmla="*/ 0 h 447590"/>
                  <a:gd name="connsiteX3" fmla="*/ 334756 w 334756"/>
                  <a:gd name="connsiteY3" fmla="*/ 223795 h 447590"/>
                  <a:gd name="connsiteX4" fmla="*/ 167378 w 334756"/>
                  <a:gd name="connsiteY4" fmla="*/ 447590 h 447590"/>
                  <a:gd name="connsiteX5" fmla="*/ 167378 w 334756"/>
                  <a:gd name="connsiteY5" fmla="*/ 358072 h 447590"/>
                  <a:gd name="connsiteX6" fmla="*/ 0 w 334756"/>
                  <a:gd name="connsiteY6" fmla="*/ 358072 h 447590"/>
                  <a:gd name="connsiteX7" fmla="*/ 0 w 334756"/>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4756" h="447590">
                    <a:moveTo>
                      <a:pt x="267805" y="0"/>
                    </a:moveTo>
                    <a:lnTo>
                      <a:pt x="267805" y="223795"/>
                    </a:lnTo>
                    <a:lnTo>
                      <a:pt x="334756" y="223795"/>
                    </a:lnTo>
                    <a:lnTo>
                      <a:pt x="167378" y="447590"/>
                    </a:lnTo>
                    <a:lnTo>
                      <a:pt x="0" y="223795"/>
                    </a:lnTo>
                    <a:lnTo>
                      <a:pt x="66951" y="223795"/>
                    </a:lnTo>
                    <a:lnTo>
                      <a:pt x="66951" y="0"/>
                    </a:lnTo>
                    <a:lnTo>
                      <a:pt x="267805" y="0"/>
                    </a:lnTo>
                    <a:close/>
                  </a:path>
                </a:pathLst>
              </a:custGeom>
            </p:spPr>
            <p:style>
              <a:lnRef idx="0">
                <a:schemeClr val="lt1">
                  <a:hueOff val="0"/>
                  <a:satOff val="0"/>
                  <a:lumOff val="0"/>
                  <a:alphaOff val="0"/>
                </a:schemeClr>
              </a:lnRef>
              <a:fillRef idx="2">
                <a:schemeClr val="accent4">
                  <a:hueOff val="0"/>
                  <a:satOff val="0"/>
                  <a:lumOff val="0"/>
                  <a:alphaOff val="0"/>
                </a:schemeClr>
              </a:fillRef>
              <a:effectRef idx="1">
                <a:schemeClr val="accent4">
                  <a:hueOff val="0"/>
                  <a:satOff val="0"/>
                  <a:lumOff val="0"/>
                  <a:alphaOff val="0"/>
                </a:schemeClr>
              </a:effectRef>
              <a:fontRef idx="minor">
                <a:schemeClr val="dk1"/>
              </a:fontRef>
            </p:style>
            <p:txBody>
              <a:bodyPr spcFirstLastPara="0" vert="horz" wrap="square" lIns="89519" tIns="0" rIns="89517" bIns="100427"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34" name="Freeform: Shape 33">
                <a:extLst>
                  <a:ext uri="{FF2B5EF4-FFF2-40B4-BE49-F238E27FC236}">
                    <a16:creationId xmlns:a16="http://schemas.microsoft.com/office/drawing/2014/main" id="{F68FA80C-4E39-4F73-907B-FE42D4A9DD10}"/>
                  </a:ext>
                </a:extLst>
              </p:cNvPr>
              <p:cNvSpPr/>
              <p:nvPr/>
            </p:nvSpPr>
            <p:spPr>
              <a:xfrm>
                <a:off x="6577378" y="2743616"/>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4">
                  <a:lumMod val="40000"/>
                  <a:lumOff val="60000"/>
                </a:schemeClr>
              </a:solidFill>
              <a:ln w="57150">
                <a:noFill/>
              </a:ln>
              <a:effectLst/>
              <a:scene3d>
                <a:camera prst="orthographicFront"/>
                <a:lightRig rig="flat" dir="t"/>
              </a:scene3d>
              <a:sp3d prstMaterial="dkEdge">
                <a:bevelT w="8200" h="38100"/>
              </a:sp3d>
            </p:spPr>
            <p:style>
              <a:lnRef idx="0">
                <a:schemeClr val="lt1">
                  <a:hueOff val="0"/>
                  <a:satOff val="0"/>
                  <a:lumOff val="0"/>
                  <a:alphaOff val="0"/>
                </a:schemeClr>
              </a:lnRef>
              <a:fillRef idx="2">
                <a:schemeClr val="accent5">
                  <a:hueOff val="0"/>
                  <a:satOff val="0"/>
                  <a:lumOff val="0"/>
                  <a:alphaOff val="0"/>
                </a:schemeClr>
              </a:fillRef>
              <a:effectRef idx="1">
                <a:schemeClr val="accent5">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4. Initial environmental review</a:t>
                </a:r>
              </a:p>
            </p:txBody>
          </p:sp>
          <p:sp>
            <p:nvSpPr>
              <p:cNvPr id="35" name="Freeform: Shape 34">
                <a:extLst>
                  <a:ext uri="{FF2B5EF4-FFF2-40B4-BE49-F238E27FC236}">
                    <a16:creationId xmlns:a16="http://schemas.microsoft.com/office/drawing/2014/main" id="{BF96D01B-6C85-4EFB-BFDD-B3C5F502E562}"/>
                  </a:ext>
                </a:extLst>
              </p:cNvPr>
              <p:cNvSpPr/>
              <p:nvPr/>
            </p:nvSpPr>
            <p:spPr>
              <a:xfrm rot="21604472">
                <a:off x="6080701" y="3059669"/>
                <a:ext cx="350985" cy="447591"/>
              </a:xfrm>
              <a:custGeom>
                <a:avLst/>
                <a:gdLst>
                  <a:gd name="connsiteX0" fmla="*/ 0 w 350985"/>
                  <a:gd name="connsiteY0" fmla="*/ 89518 h 447590"/>
                  <a:gd name="connsiteX1" fmla="*/ 175493 w 350985"/>
                  <a:gd name="connsiteY1" fmla="*/ 89518 h 447590"/>
                  <a:gd name="connsiteX2" fmla="*/ 175493 w 350985"/>
                  <a:gd name="connsiteY2" fmla="*/ 0 h 447590"/>
                  <a:gd name="connsiteX3" fmla="*/ 350985 w 350985"/>
                  <a:gd name="connsiteY3" fmla="*/ 223795 h 447590"/>
                  <a:gd name="connsiteX4" fmla="*/ 175493 w 350985"/>
                  <a:gd name="connsiteY4" fmla="*/ 447590 h 447590"/>
                  <a:gd name="connsiteX5" fmla="*/ 175493 w 350985"/>
                  <a:gd name="connsiteY5" fmla="*/ 358072 h 447590"/>
                  <a:gd name="connsiteX6" fmla="*/ 0 w 350985"/>
                  <a:gd name="connsiteY6" fmla="*/ 358072 h 447590"/>
                  <a:gd name="connsiteX7" fmla="*/ 0 w 350985"/>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0985" h="447590">
                    <a:moveTo>
                      <a:pt x="350985" y="358072"/>
                    </a:moveTo>
                    <a:lnTo>
                      <a:pt x="175492" y="358072"/>
                    </a:lnTo>
                    <a:lnTo>
                      <a:pt x="175492" y="447590"/>
                    </a:lnTo>
                    <a:lnTo>
                      <a:pt x="0" y="223795"/>
                    </a:lnTo>
                    <a:lnTo>
                      <a:pt x="175492" y="0"/>
                    </a:lnTo>
                    <a:lnTo>
                      <a:pt x="175492" y="89518"/>
                    </a:lnTo>
                    <a:lnTo>
                      <a:pt x="350985" y="89518"/>
                    </a:lnTo>
                    <a:lnTo>
                      <a:pt x="350985" y="358072"/>
                    </a:lnTo>
                    <a:close/>
                  </a:path>
                </a:pathLst>
              </a:custGeom>
            </p:spPr>
            <p:style>
              <a:lnRef idx="0">
                <a:schemeClr val="lt1">
                  <a:hueOff val="0"/>
                  <a:satOff val="0"/>
                  <a:lumOff val="0"/>
                  <a:alphaOff val="0"/>
                </a:schemeClr>
              </a:lnRef>
              <a:fillRef idx="2">
                <a:schemeClr val="accent5">
                  <a:hueOff val="0"/>
                  <a:satOff val="0"/>
                  <a:lumOff val="0"/>
                  <a:alphaOff val="0"/>
                </a:schemeClr>
              </a:fillRef>
              <a:effectRef idx="1">
                <a:schemeClr val="accent5">
                  <a:hueOff val="0"/>
                  <a:satOff val="0"/>
                  <a:lumOff val="0"/>
                  <a:alphaOff val="0"/>
                </a:schemeClr>
              </a:effectRef>
              <a:fontRef idx="minor">
                <a:schemeClr val="dk1"/>
              </a:fontRef>
            </p:style>
            <p:txBody>
              <a:bodyPr spcFirstLastPara="0" vert="horz" wrap="square" lIns="105295" tIns="89518" rIns="-1" bIns="89518"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36" name="Freeform: Shape 35">
                <a:extLst>
                  <a:ext uri="{FF2B5EF4-FFF2-40B4-BE49-F238E27FC236}">
                    <a16:creationId xmlns:a16="http://schemas.microsoft.com/office/drawing/2014/main" id="{14971BC7-938F-4EE7-95B7-37D07BA0AC2C}"/>
                  </a:ext>
                </a:extLst>
              </p:cNvPr>
              <p:cNvSpPr/>
              <p:nvPr/>
            </p:nvSpPr>
            <p:spPr>
              <a:xfrm>
                <a:off x="4110341" y="2740407"/>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4">
                  <a:lumMod val="40000"/>
                  <a:lumOff val="60000"/>
                </a:schemeClr>
              </a:solidFill>
              <a:ln w="57150">
                <a:noFill/>
              </a:ln>
              <a:effectLst/>
              <a:scene3d>
                <a:camera prst="orthographicFront"/>
                <a:lightRig rig="flat" dir="t"/>
              </a:scene3d>
              <a:sp3d prstMaterial="dkEdge">
                <a:bevelT w="8200" h="38100"/>
              </a:sp3d>
            </p:spPr>
            <p:style>
              <a:lnRef idx="0">
                <a:schemeClr val="lt1">
                  <a:hueOff val="0"/>
                  <a:satOff val="0"/>
                  <a:lumOff val="0"/>
                  <a:alphaOff val="0"/>
                </a:schemeClr>
              </a:lnRef>
              <a:fillRef idx="2">
                <a:schemeClr val="accent6">
                  <a:hueOff val="0"/>
                  <a:satOff val="0"/>
                  <a:lumOff val="0"/>
                  <a:alphaOff val="0"/>
                </a:schemeClr>
              </a:fillRef>
              <a:effectRef idx="1">
                <a:schemeClr val="accent6">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5. Environmental objectives </a:t>
                </a:r>
                <a:endParaRPr lang="et-EE" sz="1600" b="1" kern="1200" noProof="0" dirty="0"/>
              </a:p>
              <a:p>
                <a:pPr marL="0" lvl="0" indent="0" algn="ctr" defTabSz="711200">
                  <a:lnSpc>
                    <a:spcPct val="90000"/>
                  </a:lnSpc>
                  <a:spcBef>
                    <a:spcPct val="0"/>
                  </a:spcBef>
                  <a:spcAft>
                    <a:spcPct val="35000"/>
                  </a:spcAft>
                  <a:buNone/>
                </a:pPr>
                <a:r>
                  <a:rPr lang="en-GB" sz="1600" b="1" kern="1200" dirty="0"/>
                  <a:t>Action </a:t>
                </a:r>
                <a:r>
                  <a:rPr lang="en-GB" sz="1600" b="1" kern="1200" noProof="0" dirty="0"/>
                  <a:t>plan</a:t>
                </a:r>
              </a:p>
            </p:txBody>
          </p:sp>
          <p:sp>
            <p:nvSpPr>
              <p:cNvPr id="37" name="Freeform: Shape 36">
                <a:extLst>
                  <a:ext uri="{FF2B5EF4-FFF2-40B4-BE49-F238E27FC236}">
                    <a16:creationId xmlns:a16="http://schemas.microsoft.com/office/drawing/2014/main" id="{FF47A252-4364-47DE-A5DB-5F1EFBCA7D2F}"/>
                  </a:ext>
                </a:extLst>
              </p:cNvPr>
              <p:cNvSpPr/>
              <p:nvPr/>
            </p:nvSpPr>
            <p:spPr>
              <a:xfrm rot="21613915">
                <a:off x="3537725" y="3052900"/>
                <a:ext cx="404651" cy="447591"/>
              </a:xfrm>
              <a:custGeom>
                <a:avLst/>
                <a:gdLst>
                  <a:gd name="connsiteX0" fmla="*/ 0 w 404650"/>
                  <a:gd name="connsiteY0" fmla="*/ 89518 h 447590"/>
                  <a:gd name="connsiteX1" fmla="*/ 202325 w 404650"/>
                  <a:gd name="connsiteY1" fmla="*/ 89518 h 447590"/>
                  <a:gd name="connsiteX2" fmla="*/ 202325 w 404650"/>
                  <a:gd name="connsiteY2" fmla="*/ 0 h 447590"/>
                  <a:gd name="connsiteX3" fmla="*/ 404650 w 404650"/>
                  <a:gd name="connsiteY3" fmla="*/ 223795 h 447590"/>
                  <a:gd name="connsiteX4" fmla="*/ 202325 w 404650"/>
                  <a:gd name="connsiteY4" fmla="*/ 447590 h 447590"/>
                  <a:gd name="connsiteX5" fmla="*/ 202325 w 404650"/>
                  <a:gd name="connsiteY5" fmla="*/ 358072 h 447590"/>
                  <a:gd name="connsiteX6" fmla="*/ 0 w 404650"/>
                  <a:gd name="connsiteY6" fmla="*/ 358072 h 447590"/>
                  <a:gd name="connsiteX7" fmla="*/ 0 w 404650"/>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4650" h="447590">
                    <a:moveTo>
                      <a:pt x="404650" y="358072"/>
                    </a:moveTo>
                    <a:lnTo>
                      <a:pt x="202325" y="358072"/>
                    </a:lnTo>
                    <a:lnTo>
                      <a:pt x="202325" y="447590"/>
                    </a:lnTo>
                    <a:lnTo>
                      <a:pt x="0" y="223795"/>
                    </a:lnTo>
                    <a:lnTo>
                      <a:pt x="202325" y="0"/>
                    </a:lnTo>
                    <a:lnTo>
                      <a:pt x="202325" y="89518"/>
                    </a:lnTo>
                    <a:lnTo>
                      <a:pt x="404650" y="89518"/>
                    </a:lnTo>
                    <a:lnTo>
                      <a:pt x="404650" y="358072"/>
                    </a:lnTo>
                    <a:close/>
                  </a:path>
                </a:pathLst>
              </a:custGeom>
            </p:spPr>
            <p:style>
              <a:lnRef idx="0">
                <a:schemeClr val="lt1">
                  <a:hueOff val="0"/>
                  <a:satOff val="0"/>
                  <a:lumOff val="0"/>
                  <a:alphaOff val="0"/>
                </a:schemeClr>
              </a:lnRef>
              <a:fillRef idx="2">
                <a:schemeClr val="accent6">
                  <a:hueOff val="0"/>
                  <a:satOff val="0"/>
                  <a:lumOff val="0"/>
                  <a:alphaOff val="0"/>
                </a:schemeClr>
              </a:fillRef>
              <a:effectRef idx="1">
                <a:schemeClr val="accent6">
                  <a:hueOff val="0"/>
                  <a:satOff val="0"/>
                  <a:lumOff val="0"/>
                  <a:alphaOff val="0"/>
                </a:schemeClr>
              </a:effectRef>
              <a:fontRef idx="minor">
                <a:schemeClr val="dk1"/>
              </a:fontRef>
            </p:style>
            <p:txBody>
              <a:bodyPr spcFirstLastPara="0" vert="horz" wrap="square" lIns="121395" tIns="89519" rIns="0" bIns="89517"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38" name="Freeform: Shape 37">
                <a:extLst>
                  <a:ext uri="{FF2B5EF4-FFF2-40B4-BE49-F238E27FC236}">
                    <a16:creationId xmlns:a16="http://schemas.microsoft.com/office/drawing/2014/main" id="{57BB2671-E37A-427D-8CFE-B4AC3B6D0A9C}"/>
                  </a:ext>
                </a:extLst>
              </p:cNvPr>
              <p:cNvSpPr/>
              <p:nvPr/>
            </p:nvSpPr>
            <p:spPr>
              <a:xfrm>
                <a:off x="1525799" y="2726589"/>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ln w="57150">
                <a:noFill/>
              </a:ln>
              <a:effectLst/>
              <a:scene3d>
                <a:camera prst="orthographicFront"/>
                <a:lightRig rig="flat" dir="t"/>
              </a:scene3d>
              <a:sp3d prstMaterial="dkEdge">
                <a:bevelT w="8200" h="38100"/>
              </a:sp3d>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6. Implementation</a:t>
                </a:r>
              </a:p>
              <a:p>
                <a:pPr marL="0" lvl="0" indent="0" algn="ctr" defTabSz="711200">
                  <a:lnSpc>
                    <a:spcPct val="90000"/>
                  </a:lnSpc>
                  <a:spcBef>
                    <a:spcPct val="0"/>
                  </a:spcBef>
                  <a:spcAft>
                    <a:spcPct val="35000"/>
                  </a:spcAft>
                  <a:buNone/>
                </a:pPr>
                <a:r>
                  <a:rPr lang="en-GB" sz="1600" b="1" kern="1200" noProof="0" dirty="0"/>
                  <a:t>Rules and involvement</a:t>
                </a:r>
              </a:p>
            </p:txBody>
          </p:sp>
          <p:sp>
            <p:nvSpPr>
              <p:cNvPr id="39" name="Freeform: Shape 38">
                <a:extLst>
                  <a:ext uri="{FF2B5EF4-FFF2-40B4-BE49-F238E27FC236}">
                    <a16:creationId xmlns:a16="http://schemas.microsoft.com/office/drawing/2014/main" id="{30E68B55-1F50-465B-B7F2-2E928E911610}"/>
                  </a:ext>
                </a:extLst>
              </p:cNvPr>
              <p:cNvSpPr/>
              <p:nvPr/>
            </p:nvSpPr>
            <p:spPr>
              <a:xfrm rot="62913">
                <a:off x="2204404" y="3970107"/>
                <a:ext cx="447591" cy="378884"/>
              </a:xfrm>
              <a:custGeom>
                <a:avLst/>
                <a:gdLst>
                  <a:gd name="connsiteX0" fmla="*/ 0 w 378883"/>
                  <a:gd name="connsiteY0" fmla="*/ 89518 h 447590"/>
                  <a:gd name="connsiteX1" fmla="*/ 189442 w 378883"/>
                  <a:gd name="connsiteY1" fmla="*/ 89518 h 447590"/>
                  <a:gd name="connsiteX2" fmla="*/ 189442 w 378883"/>
                  <a:gd name="connsiteY2" fmla="*/ 0 h 447590"/>
                  <a:gd name="connsiteX3" fmla="*/ 378883 w 378883"/>
                  <a:gd name="connsiteY3" fmla="*/ 223795 h 447590"/>
                  <a:gd name="connsiteX4" fmla="*/ 189442 w 378883"/>
                  <a:gd name="connsiteY4" fmla="*/ 447590 h 447590"/>
                  <a:gd name="connsiteX5" fmla="*/ 189442 w 378883"/>
                  <a:gd name="connsiteY5" fmla="*/ 358072 h 447590"/>
                  <a:gd name="connsiteX6" fmla="*/ 0 w 378883"/>
                  <a:gd name="connsiteY6" fmla="*/ 358072 h 447590"/>
                  <a:gd name="connsiteX7" fmla="*/ 0 w 378883"/>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8883" h="447590">
                    <a:moveTo>
                      <a:pt x="303106" y="1"/>
                    </a:moveTo>
                    <a:lnTo>
                      <a:pt x="303106" y="223796"/>
                    </a:lnTo>
                    <a:lnTo>
                      <a:pt x="378883" y="223796"/>
                    </a:lnTo>
                    <a:lnTo>
                      <a:pt x="189442" y="447589"/>
                    </a:lnTo>
                    <a:lnTo>
                      <a:pt x="0" y="223796"/>
                    </a:lnTo>
                    <a:lnTo>
                      <a:pt x="75777" y="223796"/>
                    </a:lnTo>
                    <a:lnTo>
                      <a:pt x="75777" y="1"/>
                    </a:lnTo>
                    <a:lnTo>
                      <a:pt x="303106" y="1"/>
                    </a:lnTo>
                    <a:close/>
                  </a:path>
                </a:pathLst>
              </a:custGeom>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txBody>
              <a:bodyPr spcFirstLastPara="0" vert="horz" wrap="square" lIns="89518" tIns="0" rIns="89518" bIns="113665"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40" name="Freeform: Shape 39">
                <a:extLst>
                  <a:ext uri="{FF2B5EF4-FFF2-40B4-BE49-F238E27FC236}">
                    <a16:creationId xmlns:a16="http://schemas.microsoft.com/office/drawing/2014/main" id="{D90C21B5-2DA3-494D-A05A-FD6DACB09D64}"/>
                  </a:ext>
                </a:extLst>
              </p:cNvPr>
              <p:cNvSpPr/>
              <p:nvPr/>
            </p:nvSpPr>
            <p:spPr>
              <a:xfrm>
                <a:off x="1502667" y="4505270"/>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7. </a:t>
                </a:r>
                <a:r>
                  <a:rPr lang="en-GB" sz="1600" b="1" kern="1200" dirty="0"/>
                  <a:t>Monitoring and measuring</a:t>
                </a:r>
              </a:p>
              <a:p>
                <a:pPr marL="0" lvl="0" indent="0" algn="ctr" defTabSz="711200">
                  <a:lnSpc>
                    <a:spcPct val="90000"/>
                  </a:lnSpc>
                  <a:spcBef>
                    <a:spcPct val="0"/>
                  </a:spcBef>
                  <a:spcAft>
                    <a:spcPct val="35000"/>
                  </a:spcAft>
                  <a:buNone/>
                </a:pPr>
                <a:r>
                  <a:rPr lang="en-GB" sz="1600" b="1" kern="1200" dirty="0"/>
                  <a:t>Evaluation</a:t>
                </a:r>
              </a:p>
            </p:txBody>
          </p:sp>
          <p:sp>
            <p:nvSpPr>
              <p:cNvPr id="41" name="Freeform: Shape 40">
                <a:extLst>
                  <a:ext uri="{FF2B5EF4-FFF2-40B4-BE49-F238E27FC236}">
                    <a16:creationId xmlns:a16="http://schemas.microsoft.com/office/drawing/2014/main" id="{1CE8C616-76B5-4BBA-9A6B-CEFB92A058AB}"/>
                  </a:ext>
                </a:extLst>
              </p:cNvPr>
              <p:cNvSpPr/>
              <p:nvPr/>
            </p:nvSpPr>
            <p:spPr>
              <a:xfrm rot="67309">
                <a:off x="3500456" y="4871017"/>
                <a:ext cx="449490" cy="447590"/>
              </a:xfrm>
              <a:custGeom>
                <a:avLst/>
                <a:gdLst>
                  <a:gd name="connsiteX0" fmla="*/ 0 w 449490"/>
                  <a:gd name="connsiteY0" fmla="*/ 89518 h 447590"/>
                  <a:gd name="connsiteX1" fmla="*/ 225695 w 449490"/>
                  <a:gd name="connsiteY1" fmla="*/ 89518 h 447590"/>
                  <a:gd name="connsiteX2" fmla="*/ 225695 w 449490"/>
                  <a:gd name="connsiteY2" fmla="*/ 0 h 447590"/>
                  <a:gd name="connsiteX3" fmla="*/ 449490 w 449490"/>
                  <a:gd name="connsiteY3" fmla="*/ 223795 h 447590"/>
                  <a:gd name="connsiteX4" fmla="*/ 225695 w 449490"/>
                  <a:gd name="connsiteY4" fmla="*/ 447590 h 447590"/>
                  <a:gd name="connsiteX5" fmla="*/ 225695 w 449490"/>
                  <a:gd name="connsiteY5" fmla="*/ 358072 h 447590"/>
                  <a:gd name="connsiteX6" fmla="*/ 0 w 449490"/>
                  <a:gd name="connsiteY6" fmla="*/ 358072 h 447590"/>
                  <a:gd name="connsiteX7" fmla="*/ 0 w 449490"/>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9490" h="447590">
                    <a:moveTo>
                      <a:pt x="0" y="89518"/>
                    </a:moveTo>
                    <a:lnTo>
                      <a:pt x="225695" y="89518"/>
                    </a:lnTo>
                    <a:lnTo>
                      <a:pt x="225695" y="0"/>
                    </a:lnTo>
                    <a:lnTo>
                      <a:pt x="449490" y="223795"/>
                    </a:lnTo>
                    <a:lnTo>
                      <a:pt x="225695" y="447590"/>
                    </a:lnTo>
                    <a:lnTo>
                      <a:pt x="225695" y="358072"/>
                    </a:lnTo>
                    <a:lnTo>
                      <a:pt x="0" y="358072"/>
                    </a:lnTo>
                    <a:lnTo>
                      <a:pt x="0" y="89518"/>
                    </a:lnTo>
                    <a:close/>
                  </a:path>
                </a:pathLst>
              </a:custGeom>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txBody>
              <a:bodyPr spcFirstLastPara="0" vert="horz" wrap="square" lIns="0" tIns="89518" rIns="134276" bIns="89517"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42" name="Freeform: Shape 41">
                <a:extLst>
                  <a:ext uri="{FF2B5EF4-FFF2-40B4-BE49-F238E27FC236}">
                    <a16:creationId xmlns:a16="http://schemas.microsoft.com/office/drawing/2014/main" id="{BEB2B879-BCFA-44CD-B448-E7B731FAB922}"/>
                  </a:ext>
                </a:extLst>
              </p:cNvPr>
              <p:cNvSpPr/>
              <p:nvPr/>
            </p:nvSpPr>
            <p:spPr>
              <a:xfrm>
                <a:off x="4108903" y="4527648"/>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5">
                  <a:lumMod val="60000"/>
                  <a:lumOff val="40000"/>
                </a:schemeClr>
              </a:solidFill>
              <a:ln w="57150">
                <a:solidFill>
                  <a:srgbClr val="0070C0"/>
                </a:solidFill>
              </a:ln>
              <a:effectLst>
                <a:glow rad="228600">
                  <a:schemeClr val="accent5">
                    <a:satMod val="175000"/>
                    <a:alpha val="40000"/>
                  </a:schemeClr>
                </a:glow>
              </a:effectLst>
              <a:scene3d>
                <a:camera prst="orthographicFront"/>
                <a:lightRig rig="flat" dir="t"/>
              </a:scene3d>
              <a:sp3d prstMaterial="dkEdge">
                <a:bevelT w="8200" h="38100"/>
              </a:sp3d>
            </p:spPr>
            <p:style>
              <a:lnRef idx="0">
                <a:schemeClr val="lt1">
                  <a:hueOff val="0"/>
                  <a:satOff val="0"/>
                  <a:lumOff val="0"/>
                  <a:alphaOff val="0"/>
                </a:schemeClr>
              </a:lnRef>
              <a:fillRef idx="2">
                <a:schemeClr val="accent4">
                  <a:hueOff val="0"/>
                  <a:satOff val="0"/>
                  <a:lumOff val="0"/>
                  <a:alphaOff val="0"/>
                </a:schemeClr>
              </a:fillRef>
              <a:effectRef idx="1">
                <a:schemeClr val="accent4">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8. Performance report Communication</a:t>
                </a:r>
              </a:p>
            </p:txBody>
          </p:sp>
          <p:sp>
            <p:nvSpPr>
              <p:cNvPr id="43" name="Freeform: Shape 42">
                <a:extLst>
                  <a:ext uri="{FF2B5EF4-FFF2-40B4-BE49-F238E27FC236}">
                    <a16:creationId xmlns:a16="http://schemas.microsoft.com/office/drawing/2014/main" id="{495F2E55-578D-4E5D-830E-6EB92F403979}"/>
                  </a:ext>
                </a:extLst>
              </p:cNvPr>
              <p:cNvSpPr/>
              <p:nvPr/>
            </p:nvSpPr>
            <p:spPr>
              <a:xfrm rot="21553200">
                <a:off x="6105654" y="4880782"/>
                <a:ext cx="334850" cy="447590"/>
              </a:xfrm>
              <a:custGeom>
                <a:avLst/>
                <a:gdLst>
                  <a:gd name="connsiteX0" fmla="*/ 0 w 334850"/>
                  <a:gd name="connsiteY0" fmla="*/ 89518 h 447590"/>
                  <a:gd name="connsiteX1" fmla="*/ 167425 w 334850"/>
                  <a:gd name="connsiteY1" fmla="*/ 89518 h 447590"/>
                  <a:gd name="connsiteX2" fmla="*/ 167425 w 334850"/>
                  <a:gd name="connsiteY2" fmla="*/ 0 h 447590"/>
                  <a:gd name="connsiteX3" fmla="*/ 334850 w 334850"/>
                  <a:gd name="connsiteY3" fmla="*/ 223795 h 447590"/>
                  <a:gd name="connsiteX4" fmla="*/ 167425 w 334850"/>
                  <a:gd name="connsiteY4" fmla="*/ 447590 h 447590"/>
                  <a:gd name="connsiteX5" fmla="*/ 167425 w 334850"/>
                  <a:gd name="connsiteY5" fmla="*/ 358072 h 447590"/>
                  <a:gd name="connsiteX6" fmla="*/ 0 w 334850"/>
                  <a:gd name="connsiteY6" fmla="*/ 358072 h 447590"/>
                  <a:gd name="connsiteX7" fmla="*/ 0 w 334850"/>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4850" h="447590">
                    <a:moveTo>
                      <a:pt x="0" y="89518"/>
                    </a:moveTo>
                    <a:lnTo>
                      <a:pt x="167425" y="89518"/>
                    </a:lnTo>
                    <a:lnTo>
                      <a:pt x="167425" y="0"/>
                    </a:lnTo>
                    <a:lnTo>
                      <a:pt x="334850" y="223795"/>
                    </a:lnTo>
                    <a:lnTo>
                      <a:pt x="167425" y="447590"/>
                    </a:lnTo>
                    <a:lnTo>
                      <a:pt x="167425" y="358072"/>
                    </a:lnTo>
                    <a:lnTo>
                      <a:pt x="0" y="358072"/>
                    </a:lnTo>
                    <a:lnTo>
                      <a:pt x="0" y="89518"/>
                    </a:lnTo>
                    <a:close/>
                  </a:path>
                </a:pathLst>
              </a:custGeom>
            </p:spPr>
            <p:style>
              <a:lnRef idx="0">
                <a:schemeClr val="lt1">
                  <a:hueOff val="0"/>
                  <a:satOff val="0"/>
                  <a:lumOff val="0"/>
                  <a:alphaOff val="0"/>
                </a:schemeClr>
              </a:lnRef>
              <a:fillRef idx="2">
                <a:schemeClr val="accent4">
                  <a:hueOff val="0"/>
                  <a:satOff val="0"/>
                  <a:lumOff val="0"/>
                  <a:alphaOff val="0"/>
                </a:schemeClr>
              </a:fillRef>
              <a:effectRef idx="1">
                <a:schemeClr val="accent4">
                  <a:hueOff val="0"/>
                  <a:satOff val="0"/>
                  <a:lumOff val="0"/>
                  <a:alphaOff val="0"/>
                </a:schemeClr>
              </a:effectRef>
              <a:fontRef idx="minor">
                <a:schemeClr val="dk1"/>
              </a:fontRef>
            </p:style>
            <p:txBody>
              <a:bodyPr spcFirstLastPara="0" vert="horz" wrap="square" lIns="0" tIns="89518" rIns="100454" bIns="89517"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44" name="Freeform: Shape 43">
                <a:extLst>
                  <a:ext uri="{FF2B5EF4-FFF2-40B4-BE49-F238E27FC236}">
                    <a16:creationId xmlns:a16="http://schemas.microsoft.com/office/drawing/2014/main" id="{A4B8CE9E-08D1-47F4-99C5-A5AF30D0A26C}"/>
                  </a:ext>
                </a:extLst>
              </p:cNvPr>
              <p:cNvSpPr/>
              <p:nvPr/>
            </p:nvSpPr>
            <p:spPr>
              <a:xfrm>
                <a:off x="6577378" y="4539120"/>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5">
                  <a:lumMod val="60000"/>
                  <a:lumOff val="4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hemeClr val="accent5">
                  <a:hueOff val="0"/>
                  <a:satOff val="0"/>
                  <a:lumOff val="0"/>
                  <a:alphaOff val="0"/>
                </a:schemeClr>
              </a:fillRef>
              <a:effectRef idx="1">
                <a:schemeClr val="accent5">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9. Continuous improvement </a:t>
                </a:r>
              </a:p>
            </p:txBody>
          </p:sp>
        </p:grpSp>
        <p:pic>
          <p:nvPicPr>
            <p:cNvPr id="27" name="Picture 26">
              <a:extLst>
                <a:ext uri="{FF2B5EF4-FFF2-40B4-BE49-F238E27FC236}">
                  <a16:creationId xmlns:a16="http://schemas.microsoft.com/office/drawing/2014/main" id="{BC29B266-7E20-426A-84E0-F3C7E6E69843}"/>
                </a:ext>
              </a:extLst>
            </p:cNvPr>
            <p:cNvPicPr>
              <a:picLocks noChangeAspect="1"/>
            </p:cNvPicPr>
            <p:nvPr/>
          </p:nvPicPr>
          <p:blipFill>
            <a:blip r:embed="rId3"/>
            <a:stretch>
              <a:fillRect/>
            </a:stretch>
          </p:blipFill>
          <p:spPr>
            <a:xfrm rot="5400000">
              <a:off x="7408838" y="4002564"/>
              <a:ext cx="371019" cy="414564"/>
            </a:xfrm>
            <a:prstGeom prst="rect">
              <a:avLst/>
            </a:prstGeom>
          </p:spPr>
        </p:pic>
      </p:grpSp>
      <p:sp>
        <p:nvSpPr>
          <p:cNvPr id="22" name="Footer Placeholder 4">
            <a:extLst>
              <a:ext uri="{FF2B5EF4-FFF2-40B4-BE49-F238E27FC236}">
                <a16:creationId xmlns:a16="http://schemas.microsoft.com/office/drawing/2014/main" id="{D6CC95A3-4828-4E4D-B920-584F36BF9538}"/>
              </a:ext>
            </a:extLst>
          </p:cNvPr>
          <p:cNvSpPr>
            <a:spLocks noGrp="1"/>
          </p:cNvSpPr>
          <p:nvPr>
            <p:ph type="ftr" sz="quarter" idx="11"/>
          </p:nvPr>
        </p:nvSpPr>
        <p:spPr>
          <a:xfrm>
            <a:off x="4038600" y="6356350"/>
            <a:ext cx="4114800" cy="365125"/>
          </a:xfrm>
        </p:spPr>
        <p:txBody>
          <a:bodyPr/>
          <a:lstStyle/>
          <a:p>
            <a:r>
              <a:rPr lang="en-US" dirty="0"/>
              <a:t>INTOSAI WGEA training on Greening the SAIs, 5th August 2019, Bangkok</a:t>
            </a:r>
            <a:endParaRPr lang="et-EE" dirty="0"/>
          </a:p>
        </p:txBody>
      </p:sp>
    </p:spTree>
    <p:extLst>
      <p:ext uri="{BB962C8B-B14F-4D97-AF65-F5344CB8AC3E}">
        <p14:creationId xmlns:p14="http://schemas.microsoft.com/office/powerpoint/2010/main" val="26350649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rgbClr val="00B050"/>
                </a:solidFill>
              </a:rPr>
              <a:t>Contents</a:t>
            </a:r>
            <a:endParaRPr lang="en-GB" sz="4000" dirty="0">
              <a:solidFill>
                <a:srgbClr val="00B050"/>
              </a:solidFill>
            </a:endParaRPr>
          </a:p>
        </p:txBody>
      </p:sp>
      <p:sp>
        <p:nvSpPr>
          <p:cNvPr id="3" name="TextBox 2"/>
          <p:cNvSpPr txBox="1"/>
          <p:nvPr/>
        </p:nvSpPr>
        <p:spPr>
          <a:xfrm>
            <a:off x="939338" y="1903615"/>
            <a:ext cx="10058400" cy="3508653"/>
          </a:xfrm>
          <a:prstGeom prst="rect">
            <a:avLst/>
          </a:prstGeom>
          <a:noFill/>
        </p:spPr>
        <p:txBody>
          <a:bodyPr wrap="square" rtlCol="0">
            <a:spAutoFit/>
          </a:bodyPr>
          <a:lstStyle/>
          <a:p>
            <a:r>
              <a:rPr lang="sl-SI" sz="2400" dirty="0"/>
              <a:t>8.1 </a:t>
            </a:r>
            <a:r>
              <a:rPr lang="en-US" sz="2400" dirty="0"/>
              <a:t>Main aspects of the annual environmental performance report </a:t>
            </a:r>
          </a:p>
          <a:p>
            <a:endParaRPr lang="en-US" sz="2400" dirty="0"/>
          </a:p>
          <a:p>
            <a:r>
              <a:rPr lang="sl-SI" sz="2400" dirty="0"/>
              <a:t>8.2 </a:t>
            </a:r>
            <a:r>
              <a:rPr lang="sl-SI" sz="2400" dirty="0">
                <a:solidFill>
                  <a:prstClr val="black"/>
                </a:solidFill>
              </a:rPr>
              <a:t>P</a:t>
            </a:r>
            <a:r>
              <a:rPr lang="en-US" sz="2400" dirty="0">
                <a:solidFill>
                  <a:prstClr val="black"/>
                </a:solidFill>
              </a:rPr>
              <a:t>resenting the annual environmental performance</a:t>
            </a:r>
            <a:r>
              <a:rPr lang="sl-SI" sz="2400" dirty="0">
                <a:solidFill>
                  <a:prstClr val="black"/>
                </a:solidFill>
              </a:rPr>
              <a:t> </a:t>
            </a:r>
            <a:r>
              <a:rPr lang="en-US" sz="2400" dirty="0">
                <a:solidFill>
                  <a:prstClr val="black"/>
                </a:solidFill>
              </a:rPr>
              <a:t>report </a:t>
            </a:r>
            <a:r>
              <a:rPr lang="en-US" sz="2400" dirty="0"/>
              <a:t> </a:t>
            </a:r>
            <a:endParaRPr lang="sl-SI" sz="2400" dirty="0"/>
          </a:p>
          <a:p>
            <a:endParaRPr lang="sl-SI" sz="2400" dirty="0"/>
          </a:p>
          <a:p>
            <a:r>
              <a:rPr lang="sl-SI" sz="2400" dirty="0"/>
              <a:t>8.3 </a:t>
            </a:r>
            <a:r>
              <a:rPr lang="en-US" sz="2400" dirty="0"/>
              <a:t>Exercise and discussion</a:t>
            </a:r>
          </a:p>
          <a:p>
            <a:endParaRPr lang="en-US" sz="2400" dirty="0"/>
          </a:p>
          <a:p>
            <a:r>
              <a:rPr lang="sl-SI" sz="2400" dirty="0"/>
              <a:t>8.4</a:t>
            </a:r>
            <a:r>
              <a:rPr lang="en-US" sz="2400" dirty="0"/>
              <a:t> </a:t>
            </a:r>
            <a:r>
              <a:rPr lang="en-GB" sz="2400" dirty="0"/>
              <a:t>Recommendations and tips for an attractive</a:t>
            </a:r>
            <a:r>
              <a:rPr lang="sl-SI" sz="2400" dirty="0"/>
              <a:t> </a:t>
            </a:r>
            <a:r>
              <a:rPr lang="en-GB" sz="2400" dirty="0"/>
              <a:t>environmental report</a:t>
            </a:r>
            <a:endParaRPr lang="en-US" sz="2400" dirty="0"/>
          </a:p>
          <a:p>
            <a:endParaRPr lang="en-US" dirty="0"/>
          </a:p>
          <a:p>
            <a:endParaRPr lang="sl-SI" dirty="0"/>
          </a:p>
          <a:p>
            <a:endParaRPr lang="en-GB" dirty="0"/>
          </a:p>
        </p:txBody>
      </p:sp>
      <p:sp>
        <p:nvSpPr>
          <p:cNvPr id="4" name="Footer Placeholder 4">
            <a:extLst>
              <a:ext uri="{FF2B5EF4-FFF2-40B4-BE49-F238E27FC236}">
                <a16:creationId xmlns:a16="http://schemas.microsoft.com/office/drawing/2014/main" id="{D6CC95A3-4828-4E4D-B920-584F36BF9538}"/>
              </a:ext>
            </a:extLst>
          </p:cNvPr>
          <p:cNvSpPr>
            <a:spLocks noGrp="1"/>
          </p:cNvSpPr>
          <p:nvPr>
            <p:ph type="ftr" sz="quarter" idx="11"/>
          </p:nvPr>
        </p:nvSpPr>
        <p:spPr>
          <a:xfrm>
            <a:off x="4038600" y="6356350"/>
            <a:ext cx="4114800" cy="365125"/>
          </a:xfrm>
        </p:spPr>
        <p:txBody>
          <a:bodyPr/>
          <a:lstStyle/>
          <a:p>
            <a:r>
              <a:rPr lang="en-US" dirty="0"/>
              <a:t>INTOSAI WGEA training on Greening the SAIs, 5th August 2019, Bangkok</a:t>
            </a:r>
            <a:endParaRPr lang="et-EE" dirty="0"/>
          </a:p>
        </p:txBody>
      </p:sp>
    </p:spTree>
    <p:extLst>
      <p:ext uri="{BB962C8B-B14F-4D97-AF65-F5344CB8AC3E}">
        <p14:creationId xmlns:p14="http://schemas.microsoft.com/office/powerpoint/2010/main" val="8762006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l-SI" sz="4000" b="1" dirty="0">
                <a:solidFill>
                  <a:srgbClr val="00B050"/>
                </a:solidFill>
              </a:rPr>
              <a:t>8.1 </a:t>
            </a:r>
            <a:r>
              <a:rPr lang="en-GB" sz="4000" b="1" dirty="0">
                <a:solidFill>
                  <a:srgbClr val="00B050"/>
                </a:solidFill>
              </a:rPr>
              <a:t>Main aspects of the annual environmental</a:t>
            </a:r>
            <a:r>
              <a:rPr lang="sl-SI" sz="4000" b="1" dirty="0">
                <a:solidFill>
                  <a:srgbClr val="00B050"/>
                </a:solidFill>
              </a:rPr>
              <a:t/>
            </a:r>
            <a:br>
              <a:rPr lang="sl-SI" sz="4000" b="1" dirty="0">
                <a:solidFill>
                  <a:srgbClr val="00B050"/>
                </a:solidFill>
              </a:rPr>
            </a:br>
            <a:r>
              <a:rPr lang="sl-SI" sz="4000" b="1" dirty="0">
                <a:solidFill>
                  <a:srgbClr val="00B050"/>
                </a:solidFill>
              </a:rPr>
              <a:t>      </a:t>
            </a:r>
            <a:r>
              <a:rPr lang="en-GB" sz="4000" b="1" dirty="0">
                <a:solidFill>
                  <a:srgbClr val="00B050"/>
                </a:solidFill>
              </a:rPr>
              <a:t> performance report</a:t>
            </a:r>
            <a:r>
              <a:rPr lang="sl-SI" sz="4000" b="1" dirty="0">
                <a:solidFill>
                  <a:srgbClr val="00B050"/>
                </a:solidFill>
              </a:rPr>
              <a:t> (1)</a:t>
            </a:r>
            <a:r>
              <a:rPr lang="en-GB" sz="4000" b="1" dirty="0">
                <a:solidFill>
                  <a:srgbClr val="00B050"/>
                </a:solidFill>
              </a:rPr>
              <a:t> </a:t>
            </a:r>
          </a:p>
        </p:txBody>
      </p:sp>
      <p:sp>
        <p:nvSpPr>
          <p:cNvPr id="3" name="TextBox 2"/>
          <p:cNvSpPr txBox="1"/>
          <p:nvPr/>
        </p:nvSpPr>
        <p:spPr>
          <a:xfrm>
            <a:off x="838200" y="1864428"/>
            <a:ext cx="11064134" cy="4154984"/>
          </a:xfrm>
          <a:prstGeom prst="rect">
            <a:avLst/>
          </a:prstGeom>
          <a:noFill/>
        </p:spPr>
        <p:txBody>
          <a:bodyPr wrap="square" rtlCol="0">
            <a:spAutoFit/>
          </a:bodyPr>
          <a:lstStyle/>
          <a:p>
            <a:pPr marL="342900" indent="-342900">
              <a:buFont typeface="Arial" panose="020B0604020202020204" pitchFamily="34" charset="0"/>
              <a:buChar char="•"/>
            </a:pPr>
            <a:endParaRPr lang="sl-SI" sz="2400" dirty="0"/>
          </a:p>
          <a:p>
            <a:pPr marL="342900" indent="-342900">
              <a:buFont typeface="Arial" panose="020B0604020202020204" pitchFamily="34" charset="0"/>
              <a:buChar char="•"/>
            </a:pPr>
            <a:r>
              <a:rPr lang="en-US" sz="3200" dirty="0"/>
              <a:t>Annual environmental performance report is </a:t>
            </a:r>
            <a:endParaRPr lang="sl-SI" sz="3200" dirty="0"/>
          </a:p>
          <a:p>
            <a:r>
              <a:rPr lang="sl-SI" sz="3200" b="1" dirty="0"/>
              <a:t>   </a:t>
            </a:r>
            <a:r>
              <a:rPr lang="en-US" sz="3200" b="1" dirty="0"/>
              <a:t>a key part of the external communication.  </a:t>
            </a:r>
          </a:p>
          <a:p>
            <a:endParaRPr lang="sl-SI" sz="2400" dirty="0"/>
          </a:p>
          <a:p>
            <a:endParaRPr lang="en-US" sz="2400" dirty="0"/>
          </a:p>
          <a:p>
            <a:pPr marL="342900" indent="-342900">
              <a:buFont typeface="Arial" panose="020B0604020202020204" pitchFamily="34" charset="0"/>
              <a:buChar char="•"/>
            </a:pPr>
            <a:r>
              <a:rPr lang="en-US" sz="3200" b="1" dirty="0"/>
              <a:t>The aim of the environmental performance report is</a:t>
            </a:r>
            <a:r>
              <a:rPr lang="en-US" sz="3200" dirty="0"/>
              <a:t>:</a:t>
            </a:r>
          </a:p>
          <a:p>
            <a:r>
              <a:rPr lang="en-US" sz="3200" dirty="0"/>
              <a:t> -  to raise awareness of readers, SAI staff and visitors to</a:t>
            </a:r>
          </a:p>
          <a:p>
            <a:r>
              <a:rPr lang="en-US" sz="3200" dirty="0"/>
              <a:t>    environmental issue that affect the office</a:t>
            </a:r>
          </a:p>
          <a:p>
            <a:r>
              <a:rPr lang="sl-SI" sz="2400" dirty="0"/>
              <a:t>                                                        </a:t>
            </a:r>
            <a:endParaRPr lang="en-GB" sz="2400" dirty="0"/>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81511" y="1987926"/>
            <a:ext cx="1230177" cy="1607212"/>
          </a:xfrm>
          <a:prstGeom prst="rect">
            <a:avLst/>
          </a:prstGeom>
          <a:noFill/>
          <a:ln w="9525">
            <a:solidFill>
              <a:srgbClr val="00B05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p:cNvPicPr>
          <p:nvPr/>
        </p:nvPicPr>
        <p:blipFill>
          <a:blip r:embed="rId4"/>
          <a:stretch>
            <a:fillRect/>
          </a:stretch>
        </p:blipFill>
        <p:spPr>
          <a:xfrm>
            <a:off x="10269671" y="4999793"/>
            <a:ext cx="1632663" cy="1394681"/>
          </a:xfrm>
          <a:prstGeom prst="rect">
            <a:avLst/>
          </a:prstGeom>
        </p:spPr>
      </p:pic>
      <p:pic>
        <p:nvPicPr>
          <p:cNvPr id="7" name="Picture 34" descr="D:\Profiles\krzemn\Desktop\social-networking.jpg"/>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89733" l="667" r="100000">
                        <a14:foregroundMark x1="32333" y1="69467" x2="32333" y2="69467"/>
                        <a14:foregroundMark x1="33667" y1="64533" x2="33667" y2="64533"/>
                        <a14:foregroundMark x1="31200" y1="64800" x2="31200" y2="64800"/>
                        <a14:foregroundMark x1="32533" y1="60933" x2="32533" y2="60933"/>
                        <a14:foregroundMark x1="37467" y1="62533" x2="37467" y2="62533"/>
                        <a14:foregroundMark x1="27333" y1="62933" x2="27333" y2="62933"/>
                        <a14:foregroundMark x1="52600" y1="71067" x2="52600" y2="71067"/>
                        <a14:foregroundMark x1="52333" y1="68800" x2="52333" y2="68800"/>
                        <a14:foregroundMark x1="55267" y1="70400" x2="55267" y2="70400"/>
                        <a14:foregroundMark x1="55267" y1="70200" x2="49867" y2="69467"/>
                        <a14:foregroundMark x1="62267" y1="67267" x2="60200" y2="70867"/>
                        <a14:foregroundMark x1="71067" y1="53267" x2="72867" y2="50600"/>
                        <a14:foregroundMark x1="47600" y1="43600" x2="47600" y2="43600"/>
                        <a14:foregroundMark x1="49200" y1="42000" x2="44267" y2="42933"/>
                        <a14:foregroundMark x1="51000" y1="47000" x2="50067" y2="46733"/>
                        <a14:foregroundMark x1="54800" y1="19067" x2="51667" y2="24200"/>
                        <a14:foregroundMark x1="48933" y1="14533" x2="44667" y2="17933"/>
                        <a14:foregroundMark x1="49400" y1="24200" x2="44667" y2="24000"/>
                        <a14:foregroundMark x1="44667" y1="24467" x2="43533" y2="18133"/>
                        <a14:foregroundMark x1="28267" y1="25333" x2="24667" y2="29400"/>
                        <a14:foregroundMark x1="34533" y1="27600" x2="34533" y2="27600"/>
                        <a14:foregroundMark x1="33667" y1="23800" x2="34800" y2="29667"/>
                        <a14:foregroundMark x1="40667" y1="14333" x2="40200" y2="24467"/>
                        <a14:foregroundMark x1="58867" y1="19067" x2="59333" y2="26467"/>
                        <a14:foregroundMark x1="72600" y1="23133" x2="73267" y2="27133"/>
                        <a14:foregroundMark x1="94667" y1="40467" x2="95333" y2="44733"/>
                        <a14:foregroundMark x1="18133" y1="49667" x2="4600" y2="52800"/>
                        <a14:foregroundMark x1="36133" y1="51467" x2="15867" y2="54200"/>
                        <a14:foregroundMark x1="20333" y1="44267" x2="8200" y2="42000"/>
                        <a14:foregroundMark x1="26000" y1="47667" x2="17000" y2="25133"/>
                        <a14:foregroundMark x1="43533" y1="30067" x2="27600" y2="41133"/>
                        <a14:foregroundMark x1="60000" y1="32533" x2="68533" y2="37733"/>
                        <a14:foregroundMark x1="69667" y1="40667" x2="80933" y2="40667"/>
                        <a14:foregroundMark x1="80467" y1="54400" x2="77333" y2="44267"/>
                        <a14:foregroundMark x1="79400" y1="55333" x2="37733" y2="60267"/>
                        <a14:foregroundMark x1="69000" y1="57533" x2="66533" y2="65867"/>
                        <a14:foregroundMark x1="55067" y1="65200" x2="66333" y2="58467"/>
                        <a14:foregroundMark x1="41533" y1="65667" x2="37000" y2="45400"/>
                        <a14:foregroundMark x1="25067" y1="63867" x2="23267" y2="47000"/>
                        <a14:foregroundMark x1="51867" y1="20200" x2="44667" y2="18133"/>
                        <a14:foregroundMark x1="37733" y1="18133" x2="58667" y2="10067"/>
                        <a14:foregroundMark x1="92000" y1="40667" x2="86133" y2="32333"/>
                        <a14:foregroundMark x1="83667" y1="43800" x2="82733" y2="33933"/>
                        <a14:foregroundMark x1="80267" y1="42267" x2="92400" y2="44067"/>
                        <a14:foregroundMark x1="91733" y1="43600" x2="85467" y2="34800"/>
                        <a14:foregroundMark x1="8000" y1="26933" x2="26467" y2="333"/>
                        <a14:foregroundMark x1="68333" y1="5333" x2="99200" y2="27600"/>
                        <a14:foregroundMark x1="37000" y1="6000" x2="67200" y2="3267"/>
                        <a14:foregroundMark x1="88800" y1="10267" x2="82067" y2="800"/>
                        <a14:foregroundMark x1="96933" y1="19733" x2="91533" y2="1933"/>
                        <a14:foregroundMark x1="6600" y1="25600" x2="9800" y2="2400"/>
                        <a14:foregroundMark x1="2133" y1="47200" x2="333" y2="47200"/>
                        <a14:foregroundMark x1="50800" y1="49000" x2="56600" y2="47667"/>
                        <a14:foregroundMark x1="49667" y1="88667" x2="1467" y2="81400"/>
                        <a14:foregroundMark x1="16533" y1="73333" x2="4133" y2="62733"/>
                        <a14:foregroundMark x1="51867" y1="88400" x2="99400" y2="50800"/>
                        <a14:foregroundMark x1="33200" y1="86133" x2="67" y2="59133"/>
                        <a14:backgroundMark x1="25533" y1="85733" x2="67" y2="68600"/>
                        <a14:backgroundMark x1="35667" y1="93133" x2="20133" y2="79867"/>
                        <a14:backgroundMark x1="17467" y1="79867" x2="48267" y2="89533"/>
                        <a14:backgroundMark x1="23067" y1="85067" x2="31200" y2="85067"/>
                        <a14:backgroundMark x1="51467" y1="98800" x2="2333" y2="75600"/>
                        <a14:backgroundMark x1="8200" y1="86133" x2="10933" y2="78733"/>
                        <a14:backgroundMark x1="12733" y1="82133" x2="30067" y2="86867"/>
                        <a14:backgroundMark x1="57467" y1="99000" x2="67" y2="56000"/>
                        <a14:backgroundMark x1="1600" y1="63867" x2="1600" y2="63867"/>
                        <a14:backgroundMark x1="2533" y1="61133" x2="2533" y2="61133"/>
                        <a14:backgroundMark x1="1133" y1="61800" x2="1133" y2="61800"/>
                        <a14:backgroundMark x1="2067" y1="58933" x2="467" y2="62933"/>
                        <a14:backgroundMark x1="733" y1="59133" x2="67" y2="59800"/>
                        <a14:backgroundMark x1="14467" y1="67467" x2="11067" y2="72867"/>
                        <a14:backgroundMark x1="14933" y1="70867" x2="13800" y2="73533"/>
                        <a14:backgroundMark x1="19200" y1="72867" x2="18933" y2="76267"/>
                        <a14:backgroundMark x1="22133" y1="75133" x2="20533" y2="79600"/>
                        <a14:backgroundMark x1="24800" y1="76667" x2="24333" y2="79600"/>
                        <a14:backgroundMark x1="26133" y1="79400" x2="25733" y2="82133"/>
                        <a14:backgroundMark x1="29533" y1="80067" x2="27933" y2="83200"/>
                        <a14:backgroundMark x1="36267" y1="85000" x2="34733" y2="87933"/>
                        <a14:backgroundMark x1="40600" y1="84800" x2="39667" y2="88600"/>
                        <a14:backgroundMark x1="49600" y1="88400" x2="1133" y2="81000"/>
                        <a14:backgroundMark x1="12000" y1="85267" x2="24133" y2="81200"/>
                        <a14:backgroundMark x1="18067" y1="85267" x2="34067" y2="84600"/>
                      </a14:backgroundRemoval>
                    </a14:imgEffect>
                  </a14:imgLayer>
                </a14:imgProps>
              </a:ext>
              <a:ext uri="{28A0092B-C50C-407E-A947-70E740481C1C}">
                <a14:useLocalDpi xmlns:a14="http://schemas.microsoft.com/office/drawing/2010/main" val="0"/>
              </a:ext>
            </a:extLst>
          </a:blip>
          <a:srcRect/>
          <a:stretch>
            <a:fillRect/>
          </a:stretch>
        </p:blipFill>
        <p:spPr bwMode="auto">
          <a:xfrm>
            <a:off x="10660318" y="4239695"/>
            <a:ext cx="851370" cy="1135160"/>
          </a:xfrm>
          <a:prstGeom prst="rect">
            <a:avLst/>
          </a:prstGeom>
          <a:noFill/>
          <a:extLst>
            <a:ext uri="{909E8E84-426E-40DD-AFC4-6F175D3DCCD1}">
              <a14:hiddenFill xmlns:a14="http://schemas.microsoft.com/office/drawing/2010/main">
                <a:solidFill>
                  <a:srgbClr val="FFFFFF"/>
                </a:solidFill>
              </a14:hiddenFill>
            </a:ext>
          </a:extLst>
        </p:spPr>
      </p:pic>
      <p:sp>
        <p:nvSpPr>
          <p:cNvPr id="8" name="Footer Placeholder 4">
            <a:extLst>
              <a:ext uri="{FF2B5EF4-FFF2-40B4-BE49-F238E27FC236}">
                <a16:creationId xmlns:a16="http://schemas.microsoft.com/office/drawing/2014/main" id="{D6CC95A3-4828-4E4D-B920-584F36BF9538}"/>
              </a:ext>
            </a:extLst>
          </p:cNvPr>
          <p:cNvSpPr>
            <a:spLocks noGrp="1"/>
          </p:cNvSpPr>
          <p:nvPr>
            <p:ph type="ftr" sz="quarter" idx="11"/>
          </p:nvPr>
        </p:nvSpPr>
        <p:spPr>
          <a:xfrm>
            <a:off x="4038600" y="6356350"/>
            <a:ext cx="4114800" cy="365125"/>
          </a:xfrm>
        </p:spPr>
        <p:txBody>
          <a:bodyPr/>
          <a:lstStyle/>
          <a:p>
            <a:r>
              <a:rPr lang="en-US" dirty="0"/>
              <a:t>INTOSAI WGEA training on Greening the SAIs, 5th August 2019, Bangkok</a:t>
            </a:r>
            <a:endParaRPr lang="et-EE" dirty="0"/>
          </a:p>
        </p:txBody>
      </p:sp>
    </p:spTree>
    <p:extLst>
      <p:ext uri="{BB962C8B-B14F-4D97-AF65-F5344CB8AC3E}">
        <p14:creationId xmlns:p14="http://schemas.microsoft.com/office/powerpoint/2010/main" val="7268660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l-SI" sz="4000" b="1" dirty="0">
                <a:solidFill>
                  <a:srgbClr val="00B050"/>
                </a:solidFill>
              </a:rPr>
              <a:t>8.</a:t>
            </a:r>
            <a:r>
              <a:rPr lang="en-GB" sz="4000" b="1" dirty="0">
                <a:solidFill>
                  <a:srgbClr val="00B050"/>
                </a:solidFill>
              </a:rPr>
              <a:t>1 </a:t>
            </a:r>
            <a:r>
              <a:rPr lang="sl-SI" sz="4000" b="1" dirty="0">
                <a:solidFill>
                  <a:srgbClr val="00B050"/>
                </a:solidFill>
              </a:rPr>
              <a:t> </a:t>
            </a:r>
            <a:r>
              <a:rPr lang="en-GB" sz="4000" b="1" dirty="0">
                <a:solidFill>
                  <a:srgbClr val="00B050"/>
                </a:solidFill>
              </a:rPr>
              <a:t>Main aspects of the annual environmental</a:t>
            </a:r>
            <a:r>
              <a:rPr lang="sl-SI" sz="4000" b="1" dirty="0">
                <a:solidFill>
                  <a:srgbClr val="00B050"/>
                </a:solidFill>
              </a:rPr>
              <a:t>   </a:t>
            </a:r>
            <a:br>
              <a:rPr lang="sl-SI" sz="4000" b="1" dirty="0">
                <a:solidFill>
                  <a:srgbClr val="00B050"/>
                </a:solidFill>
              </a:rPr>
            </a:br>
            <a:r>
              <a:rPr lang="sl-SI" sz="4000" b="1" dirty="0">
                <a:solidFill>
                  <a:srgbClr val="00B050"/>
                </a:solidFill>
              </a:rPr>
              <a:t>        </a:t>
            </a:r>
            <a:r>
              <a:rPr lang="en-GB" sz="4000" b="1" dirty="0">
                <a:solidFill>
                  <a:srgbClr val="00B050"/>
                </a:solidFill>
              </a:rPr>
              <a:t>performance report</a:t>
            </a:r>
            <a:r>
              <a:rPr lang="sl-SI" sz="4000" b="1" dirty="0">
                <a:solidFill>
                  <a:srgbClr val="00B050"/>
                </a:solidFill>
              </a:rPr>
              <a:t> (2)</a:t>
            </a:r>
            <a:r>
              <a:rPr lang="en-GB" sz="4000" b="1" dirty="0">
                <a:solidFill>
                  <a:srgbClr val="00B050"/>
                </a:solidFill>
              </a:rPr>
              <a:t> </a:t>
            </a:r>
          </a:p>
        </p:txBody>
      </p:sp>
      <p:sp>
        <p:nvSpPr>
          <p:cNvPr id="3" name="TextBox 2"/>
          <p:cNvSpPr txBox="1"/>
          <p:nvPr/>
        </p:nvSpPr>
        <p:spPr>
          <a:xfrm>
            <a:off x="838200" y="1864428"/>
            <a:ext cx="10058400" cy="3724096"/>
          </a:xfrm>
          <a:prstGeom prst="rect">
            <a:avLst/>
          </a:prstGeom>
          <a:noFill/>
        </p:spPr>
        <p:txBody>
          <a:bodyPr wrap="square" rtlCol="0">
            <a:spAutoFit/>
          </a:bodyPr>
          <a:lstStyle/>
          <a:p>
            <a:r>
              <a:rPr lang="en-US" sz="3200" dirty="0"/>
              <a:t>Internal communication of the environmental report</a:t>
            </a:r>
          </a:p>
          <a:p>
            <a:endParaRPr lang="en-US" sz="2400" dirty="0">
              <a:latin typeface="Calibri" panose="020F0502020204030204" pitchFamily="34" charset="0"/>
              <a:ea typeface="Times New Roman" panose="02020603050405020304" pitchFamily="18" charset="0"/>
              <a:cs typeface="Arial" panose="020B0604020202020204" pitchFamily="34" charset="0"/>
            </a:endParaRPr>
          </a:p>
          <a:p>
            <a:r>
              <a:rPr lang="en-US" sz="2400" dirty="0">
                <a:latin typeface="Calibri" panose="020F0502020204030204" pitchFamily="34" charset="0"/>
                <a:ea typeface="Times New Roman" panose="02020603050405020304" pitchFamily="18" charset="0"/>
                <a:cs typeface="Arial" panose="020B0604020202020204" pitchFamily="34" charset="0"/>
              </a:rPr>
              <a:t>Inform employees about set Objectives and Actions taken</a:t>
            </a:r>
          </a:p>
          <a:p>
            <a:r>
              <a:rPr lang="en-US" sz="2400" dirty="0">
                <a:latin typeface="Calibri" panose="020F0502020204030204" pitchFamily="34" charset="0"/>
                <a:ea typeface="Times New Roman" panose="02020603050405020304" pitchFamily="18" charset="0"/>
                <a:cs typeface="Arial" panose="020B0604020202020204" pitchFamily="34" charset="0"/>
              </a:rPr>
              <a:t>about environmental performance indicators – results</a:t>
            </a:r>
          </a:p>
          <a:p>
            <a:pPr>
              <a:lnSpc>
                <a:spcPct val="150000"/>
              </a:lnSpc>
            </a:pPr>
            <a:r>
              <a:rPr lang="en-US" sz="2400" dirty="0">
                <a:latin typeface="Calibri" panose="020F0502020204030204" pitchFamily="34" charset="0"/>
                <a:ea typeface="Times New Roman" panose="02020603050405020304" pitchFamily="18" charset="0"/>
                <a:cs typeface="Arial" panose="020B0604020202020204" pitchFamily="34" charset="0"/>
              </a:rPr>
              <a:t>using intranet, e-mail notification, </a:t>
            </a:r>
            <a:endParaRPr lang="sl-SI" sz="2400" dirty="0">
              <a:latin typeface="Calibri" panose="020F0502020204030204" pitchFamily="34" charset="0"/>
              <a:ea typeface="Times New Roman" panose="02020603050405020304" pitchFamily="18" charset="0"/>
              <a:cs typeface="Arial" panose="020B0604020202020204" pitchFamily="34" charset="0"/>
            </a:endParaRPr>
          </a:p>
          <a:p>
            <a:pPr>
              <a:lnSpc>
                <a:spcPct val="150000"/>
              </a:lnSpc>
            </a:pPr>
            <a:r>
              <a:rPr lang="en-US" sz="2400" dirty="0">
                <a:latin typeface="Calibri" panose="020F0502020204030204" pitchFamily="34" charset="0"/>
                <a:ea typeface="Times New Roman" panose="02020603050405020304" pitchFamily="18" charset="0"/>
                <a:cs typeface="Arial" panose="020B0604020202020204" pitchFamily="34" charset="0"/>
              </a:rPr>
              <a:t>presentations at training events </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lvl="0">
              <a:lnSpc>
                <a:spcPct val="150000"/>
              </a:lnSpc>
              <a:spcAft>
                <a:spcPts val="0"/>
              </a:spcAft>
            </a:pPr>
            <a:endParaRPr lang="en-US" sz="2400" dirty="0">
              <a:latin typeface="Calibri" panose="020F0502020204030204" pitchFamily="34" charset="0"/>
              <a:ea typeface="Times New Roman" panose="02020603050405020304" pitchFamily="18" charset="0"/>
              <a:cs typeface="Arial" panose="020B0604020202020204" pitchFamily="34" charset="0"/>
            </a:endParaRPr>
          </a:p>
          <a:p>
            <a:endParaRPr lang="en-GB" sz="2400" dirty="0"/>
          </a:p>
        </p:txBody>
      </p:sp>
      <p:pic>
        <p:nvPicPr>
          <p:cNvPr id="8" name="Picture 2"/>
          <p:cNvPicPr>
            <a:picLocks noChangeAspect="1" noChangeArrowheads="1"/>
          </p:cNvPicPr>
          <p:nvPr/>
        </p:nvPicPr>
        <p:blipFill>
          <a:blip r:embed="rId3" cstate="print"/>
          <a:srcRect l="28413" t="18191" r="11734" b="2298"/>
          <a:stretch>
            <a:fillRect/>
          </a:stretch>
        </p:blipFill>
        <p:spPr>
          <a:xfrm>
            <a:off x="10017370" y="1770544"/>
            <a:ext cx="1758460" cy="1557492"/>
          </a:xfrm>
          <a:prstGeom prst="roundRect">
            <a:avLst>
              <a:gd name="adj" fmla="val 16667"/>
            </a:avLst>
          </a:prstGeom>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81659" y="2842700"/>
            <a:ext cx="1535711" cy="1318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Footer Placeholder 4">
            <a:extLst>
              <a:ext uri="{FF2B5EF4-FFF2-40B4-BE49-F238E27FC236}">
                <a16:creationId xmlns:a16="http://schemas.microsoft.com/office/drawing/2014/main" id="{D6CC95A3-4828-4E4D-B920-584F36BF9538}"/>
              </a:ext>
            </a:extLst>
          </p:cNvPr>
          <p:cNvSpPr>
            <a:spLocks noGrp="1"/>
          </p:cNvSpPr>
          <p:nvPr>
            <p:ph type="ftr" sz="quarter" idx="11"/>
          </p:nvPr>
        </p:nvSpPr>
        <p:spPr>
          <a:xfrm>
            <a:off x="4038600" y="6356350"/>
            <a:ext cx="4114800" cy="365125"/>
          </a:xfrm>
        </p:spPr>
        <p:txBody>
          <a:bodyPr/>
          <a:lstStyle/>
          <a:p>
            <a:r>
              <a:rPr lang="en-US" dirty="0"/>
              <a:t>INTOSAI WGEA training on Greening the SAIs, 5th August 2019, Bangkok</a:t>
            </a:r>
            <a:endParaRPr lang="et-EE" dirty="0"/>
          </a:p>
        </p:txBody>
      </p:sp>
    </p:spTree>
    <p:extLst>
      <p:ext uri="{BB962C8B-B14F-4D97-AF65-F5344CB8AC3E}">
        <p14:creationId xmlns:p14="http://schemas.microsoft.com/office/powerpoint/2010/main" val="32704965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98500"/>
            <a:ext cx="10515600" cy="1705115"/>
          </a:xfrm>
        </p:spPr>
        <p:txBody>
          <a:bodyPr>
            <a:normAutofit/>
          </a:bodyPr>
          <a:lstStyle/>
          <a:p>
            <a:pPr lvl="0">
              <a:lnSpc>
                <a:spcPct val="100000"/>
              </a:lnSpc>
              <a:spcBef>
                <a:spcPts val="0"/>
              </a:spcBef>
            </a:pPr>
            <a:r>
              <a:rPr lang="sl-SI" sz="2400" dirty="0">
                <a:solidFill>
                  <a:prstClr val="black"/>
                </a:solidFill>
                <a:latin typeface="Calibri" panose="020F0502020204030204"/>
                <a:ea typeface="+mn-ea"/>
                <a:cs typeface="+mn-cs"/>
              </a:rPr>
              <a:t>    </a:t>
            </a:r>
            <a:r>
              <a:rPr lang="sl-SI" sz="4000" b="1" dirty="0">
                <a:solidFill>
                  <a:srgbClr val="00B050"/>
                </a:solidFill>
                <a:ea typeface="+mn-ea"/>
                <a:cs typeface="+mn-cs"/>
              </a:rPr>
              <a:t>8.2   P</a:t>
            </a:r>
            <a:r>
              <a:rPr lang="en-US" sz="4000" b="1" dirty="0">
                <a:solidFill>
                  <a:srgbClr val="00B050"/>
                </a:solidFill>
                <a:ea typeface="+mn-ea"/>
                <a:cs typeface="+mn-cs"/>
              </a:rPr>
              <a:t>resenting the annual environmental performance</a:t>
            </a:r>
            <a:r>
              <a:rPr lang="sl-SI" sz="4000" b="1" dirty="0">
                <a:solidFill>
                  <a:srgbClr val="00B050"/>
                </a:solidFill>
                <a:ea typeface="+mn-ea"/>
                <a:cs typeface="+mn-cs"/>
              </a:rPr>
              <a:t> </a:t>
            </a:r>
            <a:r>
              <a:rPr lang="en-US" sz="4000" b="1" dirty="0">
                <a:solidFill>
                  <a:srgbClr val="00B050"/>
                </a:solidFill>
                <a:ea typeface="+mn-ea"/>
                <a:cs typeface="+mn-cs"/>
              </a:rPr>
              <a:t>report </a:t>
            </a:r>
          </a:p>
        </p:txBody>
      </p:sp>
      <p:sp>
        <p:nvSpPr>
          <p:cNvPr id="3" name="TextBox 2"/>
          <p:cNvSpPr txBox="1"/>
          <p:nvPr/>
        </p:nvSpPr>
        <p:spPr>
          <a:xfrm>
            <a:off x="939338" y="1903615"/>
            <a:ext cx="10058400" cy="3693319"/>
          </a:xfrm>
          <a:prstGeom prst="rect">
            <a:avLst/>
          </a:prstGeom>
          <a:noFill/>
        </p:spPr>
        <p:txBody>
          <a:bodyPr wrap="square" rtlCol="0">
            <a:spAutoFit/>
          </a:bodyPr>
          <a:lstStyle/>
          <a:p>
            <a:r>
              <a:rPr lang="sl-SI" sz="2800" dirty="0"/>
              <a:t>                                                   </a:t>
            </a:r>
            <a:r>
              <a:rPr lang="en-GB" sz="2800" dirty="0"/>
              <a:t>    </a:t>
            </a:r>
            <a:r>
              <a:rPr lang="en-US" sz="2800" dirty="0" smtClean="0"/>
              <a:t>Where/how?</a:t>
            </a:r>
            <a:endParaRPr lang="sl-SI" sz="2800" dirty="0" smtClean="0"/>
          </a:p>
          <a:p>
            <a:r>
              <a:rPr lang="sl-SI" sz="2800" dirty="0"/>
              <a:t>                                                </a:t>
            </a:r>
            <a:r>
              <a:rPr lang="sl-SI" dirty="0"/>
              <a:t>Example:</a:t>
            </a:r>
            <a:r>
              <a:rPr lang="sl-SI" sz="2800" dirty="0" smtClean="0"/>
              <a:t>      </a:t>
            </a:r>
            <a:endParaRPr lang="sl-SI" dirty="0" smtClean="0"/>
          </a:p>
          <a:p>
            <a:r>
              <a:rPr lang="sl-SI" sz="1400" dirty="0"/>
              <a:t>                                                                                                 </a:t>
            </a:r>
            <a:r>
              <a:rPr lang="sl-SI" sz="1600" dirty="0" smtClean="0">
                <a:hlinkClick r:id="rId3"/>
              </a:rPr>
              <a:t>https</a:t>
            </a:r>
            <a:r>
              <a:rPr lang="sl-SI" sz="1600" dirty="0">
                <a:hlinkClick r:id="rId3"/>
              </a:rPr>
              <a:t>://www.eca.europa.eu/en/Pages/Environmental-management.aspx</a:t>
            </a:r>
            <a:endParaRPr lang="sl-SI" sz="1600" dirty="0" smtClean="0"/>
          </a:p>
          <a:p>
            <a:endParaRPr lang="en-US" sz="1400" dirty="0"/>
          </a:p>
          <a:p>
            <a:endParaRPr lang="en-US" sz="2800" dirty="0"/>
          </a:p>
          <a:p>
            <a:r>
              <a:rPr lang="en-US" sz="2800" dirty="0"/>
              <a:t>                                          </a:t>
            </a:r>
            <a:r>
              <a:rPr lang="en-US" sz="2800" dirty="0" smtClean="0"/>
              <a:t>                               </a:t>
            </a:r>
            <a:endParaRPr lang="en-US" sz="2800" dirty="0"/>
          </a:p>
          <a:p>
            <a:endParaRPr lang="en-US" sz="2800" dirty="0"/>
          </a:p>
          <a:p>
            <a:r>
              <a:rPr lang="en-US" sz="2800" dirty="0"/>
              <a:t>                                      The audiences of the environmental report?</a:t>
            </a:r>
          </a:p>
          <a:p>
            <a:endParaRPr lang="en-US" dirty="0"/>
          </a:p>
          <a:p>
            <a:endParaRPr lang="en-GB" dirty="0"/>
          </a:p>
        </p:txBody>
      </p:sp>
      <p:pic>
        <p:nvPicPr>
          <p:cNvPr id="4" name="Picture 35" descr="D:\Profiles\krzemn\Desktop\team_building_activities_goals_.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06135" y="4392076"/>
            <a:ext cx="1799087" cy="153588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1" descr="D:\Profiles\krzemn\Desktop\eBooks-Ipad.jp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458239" y="1776691"/>
            <a:ext cx="2390942" cy="238994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9" descr="D:\Profiles\krzemn\Desktop\1untitled.png"/>
          <p:cNvPicPr>
            <a:picLocks noChangeAspect="1" noChangeArrowheads="1"/>
          </p:cNvPicPr>
          <p:nvPr/>
        </p:nvPicPr>
        <p:blipFill rotWithShape="1">
          <a:blip r:embed="rId7">
            <a:extLst>
              <a:ext uri="{BEBA8EAE-BF5A-486C-A8C5-ECC9F3942E4B}">
                <a14:imgProps xmlns:a14="http://schemas.microsoft.com/office/drawing/2010/main">
                  <a14:imgLayer r:embed="rId8">
                    <a14:imgEffect>
                      <a14:backgroundRemoval t="3093" b="99485" l="1158" r="98456">
                        <a14:foregroundMark x1="10039" y1="3608" x2="94595" y2="5670"/>
                        <a14:foregroundMark x1="64479" y1="83505" x2="98456" y2="44330"/>
                        <a14:foregroundMark x1="64479" y1="83505" x2="35135" y2="99485"/>
                        <a14:foregroundMark x1="13127" y1="5155" x2="1158" y2="10825"/>
                        <a14:foregroundMark x1="38224" y1="29381" x2="9653" y2="29897"/>
                        <a14:backgroundMark x1="77606" y1="68041" x2="99614" y2="59794"/>
                        <a14:backgroundMark x1="75676" y1="78866" x2="39768" y2="99485"/>
                      </a14:backgroundRemoval>
                    </a14:imgEffect>
                  </a14:imgLayer>
                </a14:imgProps>
              </a:ext>
              <a:ext uri="{28A0092B-C50C-407E-A947-70E740481C1C}">
                <a14:useLocalDpi xmlns:a14="http://schemas.microsoft.com/office/drawing/2010/main" val="0"/>
              </a:ext>
            </a:extLst>
          </a:blip>
          <a:srcRect l="10621" r="7989"/>
          <a:stretch/>
        </p:blipFill>
        <p:spPr bwMode="auto">
          <a:xfrm>
            <a:off x="2849181" y="2129056"/>
            <a:ext cx="1451759" cy="1847850"/>
          </a:xfrm>
          <a:prstGeom prst="rect">
            <a:avLst/>
          </a:prstGeom>
          <a:noFill/>
          <a:extLst>
            <a:ext uri="{909E8E84-426E-40DD-AFC4-6F175D3DCCD1}">
              <a14:hiddenFill xmlns:a14="http://schemas.microsoft.com/office/drawing/2010/main">
                <a:solidFill>
                  <a:srgbClr val="FFFFFF"/>
                </a:solidFill>
              </a14:hiddenFill>
            </a:ext>
          </a:extLst>
        </p:spPr>
      </p:pic>
      <p:sp>
        <p:nvSpPr>
          <p:cNvPr id="7" name="Footer Placeholder 4">
            <a:extLst>
              <a:ext uri="{FF2B5EF4-FFF2-40B4-BE49-F238E27FC236}">
                <a16:creationId xmlns:a16="http://schemas.microsoft.com/office/drawing/2014/main" id="{D6CC95A3-4828-4E4D-B920-584F36BF9538}"/>
              </a:ext>
            </a:extLst>
          </p:cNvPr>
          <p:cNvSpPr>
            <a:spLocks noGrp="1"/>
          </p:cNvSpPr>
          <p:nvPr>
            <p:ph type="ftr" sz="quarter" idx="11"/>
          </p:nvPr>
        </p:nvSpPr>
        <p:spPr>
          <a:xfrm>
            <a:off x="4038600" y="6356350"/>
            <a:ext cx="4114800" cy="365125"/>
          </a:xfrm>
        </p:spPr>
        <p:txBody>
          <a:bodyPr/>
          <a:lstStyle/>
          <a:p>
            <a:r>
              <a:rPr lang="en-US" dirty="0"/>
              <a:t>INTOSAI WGEA training on Greening the SAIs, 5th August 2019, Bangkok</a:t>
            </a:r>
            <a:endParaRPr lang="et-EE" dirty="0"/>
          </a:p>
        </p:txBody>
      </p:sp>
    </p:spTree>
    <p:extLst>
      <p:ext uri="{BB962C8B-B14F-4D97-AF65-F5344CB8AC3E}">
        <p14:creationId xmlns:p14="http://schemas.microsoft.com/office/powerpoint/2010/main" val="12332013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07075"/>
          </a:xfrm>
        </p:spPr>
        <p:txBody>
          <a:bodyPr>
            <a:normAutofit/>
          </a:bodyPr>
          <a:lstStyle/>
          <a:p>
            <a:r>
              <a:rPr lang="sl-SI" sz="4000" b="1" dirty="0">
                <a:solidFill>
                  <a:srgbClr val="00B050"/>
                </a:solidFill>
              </a:rPr>
              <a:t>8.3  </a:t>
            </a:r>
            <a:r>
              <a:rPr lang="en-US" sz="4000" b="1" dirty="0">
                <a:solidFill>
                  <a:srgbClr val="00B050"/>
                </a:solidFill>
              </a:rPr>
              <a:t>Exercise and discussion</a:t>
            </a:r>
            <a:br>
              <a:rPr lang="en-US" sz="4000" b="1" dirty="0">
                <a:solidFill>
                  <a:srgbClr val="00B050"/>
                </a:solidFill>
              </a:rPr>
            </a:br>
            <a:r>
              <a:rPr lang="en-US" sz="3200" b="1" dirty="0"/>
              <a:t/>
            </a:r>
            <a:br>
              <a:rPr lang="en-US" sz="3200" b="1" dirty="0"/>
            </a:br>
            <a:r>
              <a:rPr lang="en-US" sz="3200" b="1" dirty="0"/>
              <a:t/>
            </a:r>
            <a:br>
              <a:rPr lang="en-US" sz="3200" b="1" dirty="0"/>
            </a:br>
            <a:r>
              <a:rPr lang="en-US" sz="3200" b="1" dirty="0"/>
              <a:t>Exercise</a:t>
            </a:r>
            <a:r>
              <a:rPr lang="en-US" sz="3200" dirty="0"/>
              <a:t>:     create the environmental performance report </a:t>
            </a:r>
            <a:br>
              <a:rPr lang="en-US" sz="3200" dirty="0"/>
            </a:br>
            <a:r>
              <a:rPr lang="en-US" sz="3200" dirty="0"/>
              <a:t>                      in two pages! Prepare the dash-board of key</a:t>
            </a:r>
            <a:br>
              <a:rPr lang="en-US" sz="3200" dirty="0"/>
            </a:br>
            <a:r>
              <a:rPr lang="en-US" sz="3200" dirty="0"/>
              <a:t>                      performance indicators!</a:t>
            </a:r>
            <a:br>
              <a:rPr lang="en-US" sz="3200" dirty="0"/>
            </a:br>
            <a:r>
              <a:rPr lang="sl-SI" sz="3200" dirty="0"/>
              <a:t/>
            </a:r>
            <a:br>
              <a:rPr lang="sl-SI" sz="3200" dirty="0"/>
            </a:br>
            <a:r>
              <a:rPr lang="sl-SI" sz="1800" dirty="0" smtClean="0">
                <a:hlinkClick r:id="rId3" action="ppaction://hlinkfile"/>
              </a:rPr>
              <a:t>Task</a:t>
            </a:r>
            <a:r>
              <a:rPr lang="en-US" sz="3200" dirty="0"/>
              <a:t/>
            </a:r>
            <a:br>
              <a:rPr lang="en-US" sz="3200" dirty="0"/>
            </a:br>
            <a:r>
              <a:rPr lang="en-US" sz="3200" b="1" dirty="0"/>
              <a:t>Discussion</a:t>
            </a:r>
            <a:r>
              <a:rPr lang="en-US" sz="3200" dirty="0"/>
              <a:t>: How would you enhance the presentation of</a:t>
            </a:r>
            <a:br>
              <a:rPr lang="en-US" sz="3200" dirty="0"/>
            </a:br>
            <a:r>
              <a:rPr lang="en-US" sz="3200" dirty="0"/>
              <a:t>                     the </a:t>
            </a:r>
            <a:r>
              <a:rPr lang="sl-SI" sz="3200" dirty="0" err="1" smtClean="0"/>
              <a:t>SAI‘s</a:t>
            </a:r>
            <a:r>
              <a:rPr lang="sl-SI" sz="3200" dirty="0" smtClean="0"/>
              <a:t> </a:t>
            </a:r>
            <a:r>
              <a:rPr lang="en-US" sz="3200" dirty="0" smtClean="0"/>
              <a:t>annual </a:t>
            </a:r>
            <a:r>
              <a:rPr lang="sl-SI" sz="3200" dirty="0" err="1" smtClean="0"/>
              <a:t>environmental</a:t>
            </a:r>
            <a:r>
              <a:rPr lang="en-US" sz="3200" dirty="0" smtClean="0"/>
              <a:t> </a:t>
            </a:r>
            <a:r>
              <a:rPr lang="en-US" sz="3200" dirty="0"/>
              <a:t>results</a:t>
            </a:r>
            <a:br>
              <a:rPr lang="en-US" sz="3200" dirty="0"/>
            </a:br>
            <a:r>
              <a:rPr lang="sl-SI" sz="3200" dirty="0" smtClean="0"/>
              <a:t/>
            </a:r>
            <a:br>
              <a:rPr lang="sl-SI" sz="3200" dirty="0" smtClean="0"/>
            </a:br>
            <a:r>
              <a:rPr lang="sl-SI" sz="2000" dirty="0" err="1" smtClean="0"/>
              <a:t>Dashboard</a:t>
            </a:r>
            <a:r>
              <a:rPr lang="sl-SI" sz="2000" dirty="0" smtClean="0"/>
              <a:t> on </a:t>
            </a:r>
            <a:r>
              <a:rPr lang="sl-SI" sz="2000" dirty="0" err="1" smtClean="0"/>
              <a:t>SDGs</a:t>
            </a:r>
            <a:r>
              <a:rPr lang="sl-SI" sz="2000" dirty="0" smtClean="0"/>
              <a:t> 2019   </a:t>
            </a:r>
            <a:br>
              <a:rPr lang="sl-SI" sz="2000" dirty="0" smtClean="0"/>
            </a:br>
            <a:r>
              <a:rPr lang="en-GB" sz="2000" dirty="0">
                <a:hlinkClick r:id="rId4"/>
              </a:rPr>
              <a:t>https://sdgindex.org/</a:t>
            </a:r>
            <a:endParaRPr lang="en-US" sz="2000" b="1" dirty="0"/>
          </a:p>
        </p:txBody>
      </p:sp>
      <p:sp>
        <p:nvSpPr>
          <p:cNvPr id="3" name="Footer Placeholder 4">
            <a:extLst>
              <a:ext uri="{FF2B5EF4-FFF2-40B4-BE49-F238E27FC236}">
                <a16:creationId xmlns:a16="http://schemas.microsoft.com/office/drawing/2014/main" id="{D6CC95A3-4828-4E4D-B920-584F36BF9538}"/>
              </a:ext>
            </a:extLst>
          </p:cNvPr>
          <p:cNvSpPr>
            <a:spLocks noGrp="1"/>
          </p:cNvSpPr>
          <p:nvPr>
            <p:ph type="ftr" sz="quarter" idx="11"/>
          </p:nvPr>
        </p:nvSpPr>
        <p:spPr>
          <a:xfrm>
            <a:off x="4038600" y="6356350"/>
            <a:ext cx="4114800" cy="365125"/>
          </a:xfrm>
        </p:spPr>
        <p:txBody>
          <a:bodyPr/>
          <a:lstStyle/>
          <a:p>
            <a:r>
              <a:rPr lang="en-US" dirty="0"/>
              <a:t>INTOSAI WGEA training on Greening the SAIs, 5th August 2019, Bangkok</a:t>
            </a:r>
            <a:endParaRPr lang="et-EE" dirty="0"/>
          </a:p>
        </p:txBody>
      </p:sp>
    </p:spTree>
    <p:extLst>
      <p:ext uri="{BB962C8B-B14F-4D97-AF65-F5344CB8AC3E}">
        <p14:creationId xmlns:p14="http://schemas.microsoft.com/office/powerpoint/2010/main" val="731956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l-SI" sz="4000" b="1" dirty="0">
                <a:solidFill>
                  <a:srgbClr val="00B050"/>
                </a:solidFill>
              </a:rPr>
              <a:t>8.4 </a:t>
            </a:r>
            <a:r>
              <a:rPr lang="en-US" sz="4000" b="1" dirty="0">
                <a:solidFill>
                  <a:srgbClr val="00B050"/>
                </a:solidFill>
              </a:rPr>
              <a:t>Recommendations and tips for an attractive</a:t>
            </a:r>
            <a:br>
              <a:rPr lang="en-US" sz="4000" b="1" dirty="0">
                <a:solidFill>
                  <a:srgbClr val="00B050"/>
                </a:solidFill>
              </a:rPr>
            </a:br>
            <a:r>
              <a:rPr lang="en-US" sz="4000" b="1" dirty="0">
                <a:solidFill>
                  <a:srgbClr val="00B050"/>
                </a:solidFill>
              </a:rPr>
              <a:t>       environmental report</a:t>
            </a:r>
          </a:p>
        </p:txBody>
      </p:sp>
      <p:sp>
        <p:nvSpPr>
          <p:cNvPr id="3" name="TextBox 2"/>
          <p:cNvSpPr txBox="1"/>
          <p:nvPr/>
        </p:nvSpPr>
        <p:spPr>
          <a:xfrm>
            <a:off x="938561" y="1574496"/>
            <a:ext cx="11064134" cy="5570756"/>
          </a:xfrm>
          <a:prstGeom prst="rect">
            <a:avLst/>
          </a:prstGeom>
          <a:noFill/>
        </p:spPr>
        <p:txBody>
          <a:bodyPr wrap="square" rtlCol="0">
            <a:spAutoFit/>
          </a:bodyPr>
          <a:lstStyle/>
          <a:p>
            <a:pPr marL="342900" indent="-342900">
              <a:buFont typeface="Arial" panose="020B0604020202020204" pitchFamily="34" charset="0"/>
              <a:buChar char="•"/>
            </a:pPr>
            <a:r>
              <a:rPr lang="en-US" sz="2800" dirty="0"/>
              <a:t>Keep it short (e.g. 2 pages) and simple and clear</a:t>
            </a:r>
          </a:p>
          <a:p>
            <a:endParaRPr lang="en-US" sz="2800" b="1" dirty="0" smtClean="0"/>
          </a:p>
          <a:p>
            <a:pPr marL="457200" indent="-457200">
              <a:buFont typeface="Arial" panose="020B0604020202020204" pitchFamily="34" charset="0"/>
              <a:buChar char="•"/>
            </a:pPr>
            <a:r>
              <a:rPr lang="en-US" sz="2800" dirty="0" smtClean="0"/>
              <a:t>Present </a:t>
            </a:r>
            <a:r>
              <a:rPr lang="en-US" sz="2800" dirty="0"/>
              <a:t>only the figures, the most important for </a:t>
            </a:r>
          </a:p>
          <a:p>
            <a:r>
              <a:rPr lang="en-US" sz="2800" dirty="0"/>
              <a:t>     your office and comparable through the years</a:t>
            </a:r>
          </a:p>
          <a:p>
            <a:endParaRPr lang="en-US" sz="2800" dirty="0"/>
          </a:p>
          <a:p>
            <a:pPr marL="457200" indent="-457200">
              <a:buFont typeface="Arial" panose="020B0604020202020204" pitchFamily="34" charset="0"/>
              <a:buChar char="•"/>
            </a:pPr>
            <a:r>
              <a:rPr lang="en-US" sz="2800" dirty="0"/>
              <a:t>Present the most important achievements</a:t>
            </a:r>
          </a:p>
          <a:p>
            <a:endParaRPr lang="en-US" sz="2800" dirty="0"/>
          </a:p>
          <a:p>
            <a:pPr marL="342900" indent="-342900">
              <a:buFont typeface="Arial" panose="020B0604020202020204" pitchFamily="34" charset="0"/>
              <a:buChar char="•"/>
            </a:pPr>
            <a:r>
              <a:rPr lang="en-US" sz="2800" dirty="0"/>
              <a:t>Use infographics and dashboard of key environmental performance indicators in your office</a:t>
            </a:r>
          </a:p>
          <a:p>
            <a:endParaRPr lang="en-US" sz="2800" dirty="0"/>
          </a:p>
          <a:p>
            <a:pPr marL="342900" indent="-342900">
              <a:buFont typeface="Arial" panose="020B0604020202020204" pitchFamily="34" charset="0"/>
              <a:buChar char="•"/>
            </a:pPr>
            <a:r>
              <a:rPr lang="en-US" sz="2800" dirty="0"/>
              <a:t>Make it public at the internet/social media</a:t>
            </a:r>
          </a:p>
          <a:p>
            <a:endParaRPr lang="en-US" sz="2400" dirty="0"/>
          </a:p>
          <a:p>
            <a:r>
              <a:rPr lang="sl-SI" sz="2400" dirty="0"/>
              <a:t>                                                        </a:t>
            </a:r>
            <a:endParaRPr lang="en-GB" sz="2400" dirty="0"/>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81511" y="1987926"/>
            <a:ext cx="1230177" cy="1607212"/>
          </a:xfrm>
          <a:prstGeom prst="rect">
            <a:avLst/>
          </a:prstGeom>
          <a:noFill/>
          <a:ln w="9525">
            <a:solidFill>
              <a:srgbClr val="00B05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Footer Placeholder 4">
            <a:extLst>
              <a:ext uri="{FF2B5EF4-FFF2-40B4-BE49-F238E27FC236}">
                <a16:creationId xmlns:a16="http://schemas.microsoft.com/office/drawing/2014/main" id="{D6CC95A3-4828-4E4D-B920-584F36BF9538}"/>
              </a:ext>
            </a:extLst>
          </p:cNvPr>
          <p:cNvSpPr>
            <a:spLocks noGrp="1"/>
          </p:cNvSpPr>
          <p:nvPr>
            <p:ph type="ftr" sz="quarter" idx="11"/>
          </p:nvPr>
        </p:nvSpPr>
        <p:spPr>
          <a:xfrm>
            <a:off x="4038600" y="6356350"/>
            <a:ext cx="4114800" cy="365125"/>
          </a:xfrm>
        </p:spPr>
        <p:txBody>
          <a:bodyPr/>
          <a:lstStyle/>
          <a:p>
            <a:r>
              <a:rPr lang="en-US" dirty="0"/>
              <a:t>INTOSAI WGEA training on Greening the SAIs, 5th August 2019, Bangkok</a:t>
            </a:r>
            <a:endParaRPr lang="et-EE" dirty="0"/>
          </a:p>
        </p:txBody>
      </p:sp>
    </p:spTree>
    <p:extLst>
      <p:ext uri="{BB962C8B-B14F-4D97-AF65-F5344CB8AC3E}">
        <p14:creationId xmlns:p14="http://schemas.microsoft.com/office/powerpoint/2010/main" val="308470947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1117</TotalTime>
  <Words>736</Words>
  <Application>Microsoft Office PowerPoint</Application>
  <PresentationFormat>Widescreen</PresentationFormat>
  <Paragraphs>110</Paragraphs>
  <Slides>8</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Calibri Light</vt:lpstr>
      <vt:lpstr>Times New Roman</vt:lpstr>
      <vt:lpstr>Office Theme</vt:lpstr>
      <vt:lpstr>   Session 8   Reporting on Environmental Performance </vt:lpstr>
      <vt:lpstr>PowerPoint Presentation</vt:lpstr>
      <vt:lpstr>Contents</vt:lpstr>
      <vt:lpstr>8.1 Main aspects of the annual environmental        performance report (1) </vt:lpstr>
      <vt:lpstr>8.1  Main aspects of the annual environmental            performance report (2) </vt:lpstr>
      <vt:lpstr>    8.2   Presenting the annual environmental performance report </vt:lpstr>
      <vt:lpstr>8.3  Exercise and discussion   Exercise:     create the environmental performance report                        in two pages! Prepare the dash-board of key                       performance indicators!  Task Discussion: How would you enhance the presentation of                      the SAI‘s annual environmental results  Dashboard on SDGs 2019    https://sdgindex.org/</vt:lpstr>
      <vt:lpstr>8.4 Recommendations and tips for an attractive        environmental report</vt:lpstr>
    </vt:vector>
  </TitlesOfParts>
  <Company>ECA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begin with greening activities in the office</dc:title>
  <dc:creator>JERNEJA VRABIC</dc:creator>
  <cp:lastModifiedBy>Jerneja Vrabic</cp:lastModifiedBy>
  <cp:revision>53</cp:revision>
  <cp:lastPrinted>2019-08-02T10:21:32Z</cp:lastPrinted>
  <dcterms:created xsi:type="dcterms:W3CDTF">2018-10-01T07:03:35Z</dcterms:created>
  <dcterms:modified xsi:type="dcterms:W3CDTF">2019-08-08T15:48:00Z</dcterms:modified>
</cp:coreProperties>
</file>