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9"/>
  </p:notesMasterIdLst>
  <p:sldIdLst>
    <p:sldId id="256" r:id="rId2"/>
    <p:sldId id="266" r:id="rId3"/>
    <p:sldId id="417" r:id="rId4"/>
    <p:sldId id="420" r:id="rId5"/>
    <p:sldId id="419" r:id="rId6"/>
    <p:sldId id="415" r:id="rId7"/>
    <p:sldId id="416" r:id="rId8"/>
  </p:sldIdLst>
  <p:sldSz cx="12192000" cy="6858000"/>
  <p:notesSz cx="6858000" cy="9144000"/>
  <p:defaultTextStyle>
    <a:defPPr>
      <a:defRPr lang="et-E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980" autoAdjust="0"/>
    <p:restoredTop sz="94947" autoAdjust="0"/>
  </p:normalViewPr>
  <p:slideViewPr>
    <p:cSldViewPr snapToGrid="0">
      <p:cViewPr varScale="1">
        <p:scale>
          <a:sx n="108" d="100"/>
          <a:sy n="108" d="100"/>
        </p:scale>
        <p:origin x="600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t-E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DDDEF6-737A-482A-BB79-6F30D5BD693F}" type="datetimeFigureOut">
              <a:rPr lang="et-EE" smtClean="0"/>
              <a:t>02.08.2019</a:t>
            </a:fld>
            <a:endParaRPr lang="et-E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t-E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t-E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t-E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C400EA-9D86-40C5-94C4-6481E884502C}" type="slidenum">
              <a:rPr lang="et-EE" smtClean="0"/>
              <a:t>‹#›</a:t>
            </a:fld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40531104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t-E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54D09A-4E74-47E2-91E1-CF4D606EBE0F}" type="slidenum">
              <a:rPr lang="et-EE" smtClean="0"/>
              <a:t>2</a:t>
            </a:fld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32370708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Discussion in groups/brainstorming</a:t>
            </a:r>
            <a:r>
              <a:rPr lang="et-EE" dirty="0"/>
              <a:t> (10 minutes)</a:t>
            </a:r>
            <a:r>
              <a:rPr lang="en-US" dirty="0"/>
              <a:t>: you have successfully submitted the environmental performance report. Outcome: list of ideas</a:t>
            </a:r>
            <a:r>
              <a:rPr lang="et-EE" dirty="0"/>
              <a:t> on </a:t>
            </a:r>
            <a:r>
              <a:rPr lang="et-EE" dirty="0" err="1"/>
              <a:t>flip-chart</a:t>
            </a:r>
            <a:r>
              <a:rPr lang="en-US" dirty="0"/>
              <a:t>. There could be mentioned: more ambitious objectives and actions, visiting other green offices/good cases, involving people, making competitions, awarding etc.</a:t>
            </a:r>
            <a:endParaRPr lang="et-E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C400EA-9D86-40C5-94C4-6481E884502C}" type="slidenum">
              <a:rPr lang="et-EE" smtClean="0"/>
              <a:t>4</a:t>
            </a:fld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411518405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t-EE" dirty="0" err="1"/>
              <a:t>Continuous</a:t>
            </a:r>
            <a:r>
              <a:rPr lang="et-EE" dirty="0"/>
              <a:t> </a:t>
            </a:r>
            <a:r>
              <a:rPr lang="et-EE" dirty="0" err="1"/>
              <a:t>improvement</a:t>
            </a:r>
            <a:r>
              <a:rPr lang="et-EE" dirty="0"/>
              <a:t> </a:t>
            </a:r>
            <a:r>
              <a:rPr lang="et-EE" dirty="0" err="1"/>
              <a:t>is</a:t>
            </a:r>
            <a:r>
              <a:rPr lang="et-EE" dirty="0"/>
              <a:t> </a:t>
            </a:r>
            <a:r>
              <a:rPr lang="et-EE" dirty="0" err="1"/>
              <a:t>rather</a:t>
            </a:r>
            <a:r>
              <a:rPr lang="et-EE" dirty="0"/>
              <a:t> </a:t>
            </a:r>
            <a:r>
              <a:rPr lang="et-EE" dirty="0" err="1"/>
              <a:t>spiral</a:t>
            </a:r>
            <a:r>
              <a:rPr lang="et-EE" dirty="0"/>
              <a:t> </a:t>
            </a:r>
            <a:r>
              <a:rPr lang="et-EE" dirty="0" err="1"/>
              <a:t>than</a:t>
            </a:r>
            <a:r>
              <a:rPr lang="et-EE" dirty="0"/>
              <a:t> </a:t>
            </a:r>
            <a:r>
              <a:rPr lang="et-EE" dirty="0" err="1"/>
              <a:t>linera</a:t>
            </a:r>
            <a:r>
              <a:rPr lang="et-EE" dirty="0"/>
              <a:t>/</a:t>
            </a:r>
            <a:r>
              <a:rPr lang="et-EE" dirty="0" err="1"/>
              <a:t>circular</a:t>
            </a:r>
            <a:r>
              <a:rPr lang="et-EE" dirty="0"/>
              <a:t> </a:t>
            </a:r>
            <a:r>
              <a:rPr lang="et-EE" dirty="0" err="1"/>
              <a:t>process</a:t>
            </a:r>
            <a:r>
              <a:rPr lang="et-EE" dirty="0"/>
              <a:t>. </a:t>
            </a:r>
            <a:r>
              <a:rPr lang="et-EE" dirty="0" err="1"/>
              <a:t>It</a:t>
            </a:r>
            <a:r>
              <a:rPr lang="et-EE" dirty="0"/>
              <a:t> </a:t>
            </a:r>
            <a:r>
              <a:rPr lang="et-EE" dirty="0" err="1"/>
              <a:t>means</a:t>
            </a:r>
            <a:r>
              <a:rPr lang="et-EE" dirty="0"/>
              <a:t> </a:t>
            </a:r>
            <a:r>
              <a:rPr lang="et-EE" dirty="0" err="1"/>
              <a:t>that</a:t>
            </a:r>
            <a:r>
              <a:rPr lang="et-EE" dirty="0"/>
              <a:t> </a:t>
            </a:r>
            <a:r>
              <a:rPr lang="et-EE" dirty="0" err="1"/>
              <a:t>if</a:t>
            </a:r>
            <a:r>
              <a:rPr lang="et-EE" dirty="0"/>
              <a:t> </a:t>
            </a:r>
            <a:r>
              <a:rPr lang="et-EE" dirty="0" err="1"/>
              <a:t>you</a:t>
            </a:r>
            <a:r>
              <a:rPr lang="et-EE" dirty="0"/>
              <a:t> have </a:t>
            </a:r>
            <a:r>
              <a:rPr lang="et-EE" dirty="0" err="1"/>
              <a:t>been</a:t>
            </a:r>
            <a:r>
              <a:rPr lang="et-EE" dirty="0"/>
              <a:t> </a:t>
            </a:r>
            <a:r>
              <a:rPr lang="et-EE" dirty="0" err="1"/>
              <a:t>going</a:t>
            </a:r>
            <a:r>
              <a:rPr lang="et-EE" dirty="0"/>
              <a:t> </a:t>
            </a:r>
            <a:r>
              <a:rPr lang="et-EE" dirty="0" err="1"/>
              <a:t>through</a:t>
            </a:r>
            <a:r>
              <a:rPr lang="et-EE" dirty="0"/>
              <a:t> </a:t>
            </a:r>
            <a:r>
              <a:rPr lang="et-EE" dirty="0" err="1"/>
              <a:t>the</a:t>
            </a:r>
            <a:r>
              <a:rPr lang="et-EE" dirty="0"/>
              <a:t> </a:t>
            </a:r>
            <a:r>
              <a:rPr lang="et-EE" dirty="0" err="1"/>
              <a:t>policy</a:t>
            </a:r>
            <a:r>
              <a:rPr lang="et-EE" dirty="0"/>
              <a:t> </a:t>
            </a:r>
            <a:r>
              <a:rPr lang="et-EE" dirty="0" err="1"/>
              <a:t>implementation</a:t>
            </a:r>
            <a:r>
              <a:rPr lang="et-EE" dirty="0"/>
              <a:t> </a:t>
            </a:r>
            <a:r>
              <a:rPr lang="et-EE" dirty="0" err="1"/>
              <a:t>cycle</a:t>
            </a:r>
            <a:r>
              <a:rPr lang="et-EE" dirty="0"/>
              <a:t> </a:t>
            </a:r>
            <a:r>
              <a:rPr lang="et-EE" dirty="0" err="1"/>
              <a:t>then</a:t>
            </a:r>
            <a:r>
              <a:rPr lang="et-EE" dirty="0"/>
              <a:t> </a:t>
            </a:r>
            <a:r>
              <a:rPr lang="et-EE" dirty="0" err="1"/>
              <a:t>you</a:t>
            </a:r>
            <a:r>
              <a:rPr lang="et-EE" dirty="0"/>
              <a:t> </a:t>
            </a:r>
            <a:r>
              <a:rPr lang="et-EE" dirty="0" err="1"/>
              <a:t>should</a:t>
            </a:r>
            <a:r>
              <a:rPr lang="et-EE" dirty="0"/>
              <a:t> start </a:t>
            </a:r>
            <a:r>
              <a:rPr lang="et-EE" dirty="0" err="1"/>
              <a:t>with</a:t>
            </a:r>
            <a:r>
              <a:rPr lang="et-EE" dirty="0"/>
              <a:t> </a:t>
            </a:r>
            <a:r>
              <a:rPr lang="et-EE" dirty="0" err="1"/>
              <a:t>the</a:t>
            </a:r>
            <a:r>
              <a:rPr lang="et-EE" dirty="0"/>
              <a:t> </a:t>
            </a:r>
            <a:r>
              <a:rPr lang="et-EE" dirty="0" err="1"/>
              <a:t>process</a:t>
            </a:r>
            <a:r>
              <a:rPr lang="et-EE" dirty="0"/>
              <a:t> </a:t>
            </a:r>
            <a:r>
              <a:rPr lang="et-EE" dirty="0" err="1"/>
              <a:t>again</a:t>
            </a:r>
            <a:r>
              <a:rPr lang="et-EE" dirty="0"/>
              <a:t>, </a:t>
            </a:r>
            <a:r>
              <a:rPr lang="et-EE" dirty="0" err="1"/>
              <a:t>but</a:t>
            </a:r>
            <a:r>
              <a:rPr lang="et-EE" dirty="0"/>
              <a:t> in </a:t>
            </a:r>
            <a:r>
              <a:rPr lang="et-EE" dirty="0" err="1"/>
              <a:t>higher</a:t>
            </a:r>
            <a:r>
              <a:rPr lang="et-EE" dirty="0"/>
              <a:t> </a:t>
            </a:r>
            <a:r>
              <a:rPr lang="et-EE" dirty="0" err="1"/>
              <a:t>level</a:t>
            </a:r>
            <a:r>
              <a:rPr lang="et-EE" dirty="0"/>
              <a:t>.</a:t>
            </a:r>
          </a:p>
          <a:p>
            <a:endParaRPr lang="et-EE" dirty="0"/>
          </a:p>
          <a:p>
            <a:r>
              <a:rPr lang="et-EE" dirty="0" err="1"/>
              <a:t>You</a:t>
            </a:r>
            <a:r>
              <a:rPr lang="et-EE" dirty="0"/>
              <a:t> have </a:t>
            </a:r>
            <a:r>
              <a:rPr lang="et-EE" dirty="0" err="1"/>
              <a:t>to</a:t>
            </a:r>
            <a:r>
              <a:rPr lang="et-EE" dirty="0"/>
              <a:t> </a:t>
            </a:r>
            <a:r>
              <a:rPr lang="et-EE" dirty="0" err="1"/>
              <a:t>make</a:t>
            </a:r>
            <a:r>
              <a:rPr lang="et-EE" dirty="0"/>
              <a:t> </a:t>
            </a:r>
            <a:r>
              <a:rPr lang="et-EE" dirty="0" err="1"/>
              <a:t>efforts</a:t>
            </a:r>
            <a:r>
              <a:rPr lang="et-EE" dirty="0"/>
              <a:t> </a:t>
            </a:r>
            <a:r>
              <a:rPr lang="et-EE" dirty="0" err="1"/>
              <a:t>to</a:t>
            </a:r>
            <a:r>
              <a:rPr lang="et-EE" dirty="0"/>
              <a:t> keep </a:t>
            </a:r>
            <a:r>
              <a:rPr lang="et-EE" dirty="0" err="1"/>
              <a:t>the</a:t>
            </a:r>
            <a:r>
              <a:rPr lang="et-EE" dirty="0"/>
              <a:t> </a:t>
            </a:r>
            <a:r>
              <a:rPr lang="et-EE" dirty="0" err="1"/>
              <a:t>system</a:t>
            </a:r>
            <a:r>
              <a:rPr lang="et-EE" dirty="0"/>
              <a:t> in </a:t>
            </a:r>
            <a:r>
              <a:rPr lang="et-EE" dirty="0" err="1"/>
              <a:t>certain</a:t>
            </a:r>
            <a:r>
              <a:rPr lang="et-EE" dirty="0"/>
              <a:t> </a:t>
            </a:r>
            <a:r>
              <a:rPr lang="et-EE" dirty="0" err="1"/>
              <a:t>level</a:t>
            </a:r>
            <a:r>
              <a:rPr lang="et-EE" dirty="0"/>
              <a:t>, and </a:t>
            </a:r>
            <a:r>
              <a:rPr lang="et-EE" dirty="0" err="1"/>
              <a:t>even</a:t>
            </a:r>
            <a:r>
              <a:rPr lang="et-EE" dirty="0"/>
              <a:t> </a:t>
            </a:r>
            <a:r>
              <a:rPr lang="et-EE" dirty="0" err="1"/>
              <a:t>more</a:t>
            </a:r>
            <a:r>
              <a:rPr lang="et-EE" dirty="0"/>
              <a:t> </a:t>
            </a:r>
            <a:r>
              <a:rPr lang="et-EE" dirty="0" err="1"/>
              <a:t>efforts</a:t>
            </a:r>
            <a:r>
              <a:rPr lang="et-EE" dirty="0"/>
              <a:t>,  </a:t>
            </a:r>
            <a:r>
              <a:rPr lang="et-EE" dirty="0" err="1"/>
              <a:t>if</a:t>
            </a:r>
            <a:r>
              <a:rPr lang="et-EE" dirty="0"/>
              <a:t> </a:t>
            </a:r>
            <a:r>
              <a:rPr lang="et-EE" dirty="0" err="1"/>
              <a:t>you</a:t>
            </a:r>
            <a:r>
              <a:rPr lang="et-EE" dirty="0"/>
              <a:t> </a:t>
            </a:r>
            <a:r>
              <a:rPr lang="et-EE" dirty="0" err="1"/>
              <a:t>want</a:t>
            </a:r>
            <a:r>
              <a:rPr lang="et-EE" dirty="0"/>
              <a:t> </a:t>
            </a:r>
            <a:r>
              <a:rPr lang="et-EE" dirty="0" err="1"/>
              <a:t>to</a:t>
            </a:r>
            <a:r>
              <a:rPr lang="et-EE" dirty="0"/>
              <a:t> take </a:t>
            </a:r>
            <a:r>
              <a:rPr lang="et-EE" dirty="0" err="1"/>
              <a:t>it</a:t>
            </a:r>
            <a:r>
              <a:rPr lang="et-EE" dirty="0"/>
              <a:t> </a:t>
            </a:r>
            <a:r>
              <a:rPr lang="et-EE" dirty="0" err="1"/>
              <a:t>to</a:t>
            </a:r>
            <a:r>
              <a:rPr lang="et-EE" dirty="0"/>
              <a:t> </a:t>
            </a:r>
            <a:r>
              <a:rPr lang="et-EE" dirty="0" err="1"/>
              <a:t>the</a:t>
            </a:r>
            <a:r>
              <a:rPr lang="et-EE" dirty="0"/>
              <a:t> </a:t>
            </a:r>
            <a:r>
              <a:rPr lang="et-EE" dirty="0" err="1"/>
              <a:t>next</a:t>
            </a:r>
            <a:r>
              <a:rPr lang="et-EE" dirty="0"/>
              <a:t> </a:t>
            </a:r>
            <a:r>
              <a:rPr lang="et-EE" dirty="0" err="1"/>
              <a:t>level</a:t>
            </a:r>
            <a:r>
              <a:rPr lang="et-EE" dirty="0"/>
              <a:t> and </a:t>
            </a:r>
            <a:r>
              <a:rPr lang="et-EE" dirty="0" err="1"/>
              <a:t>improve</a:t>
            </a:r>
            <a:r>
              <a:rPr lang="et-EE" dirty="0"/>
              <a:t> </a:t>
            </a:r>
            <a:r>
              <a:rPr lang="et-EE" dirty="0" err="1"/>
              <a:t>even</a:t>
            </a:r>
            <a:r>
              <a:rPr lang="et-EE" dirty="0"/>
              <a:t> </a:t>
            </a:r>
            <a:r>
              <a:rPr lang="et-EE" dirty="0" err="1"/>
              <a:t>more</a:t>
            </a:r>
            <a:r>
              <a:rPr lang="et-EE" dirty="0"/>
              <a:t>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C400EA-9D86-40C5-94C4-6481E884502C}" type="slidenum">
              <a:rPr lang="et-EE" smtClean="0"/>
              <a:t>5</a:t>
            </a:fld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168998707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t-E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C400EA-9D86-40C5-94C4-6481E884502C}" type="slidenum">
              <a:rPr lang="et-EE" smtClean="0"/>
              <a:t>6</a:t>
            </a:fld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94415870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t-EE" dirty="0" err="1"/>
              <a:t>Different</a:t>
            </a:r>
            <a:r>
              <a:rPr lang="et-EE" dirty="0"/>
              <a:t> </a:t>
            </a:r>
            <a:r>
              <a:rPr lang="et-EE" dirty="0" err="1"/>
              <a:t>options</a:t>
            </a:r>
            <a:r>
              <a:rPr lang="et-EE" dirty="0"/>
              <a:t> </a:t>
            </a:r>
            <a:r>
              <a:rPr lang="et-EE" dirty="0" err="1"/>
              <a:t>for</a:t>
            </a:r>
            <a:r>
              <a:rPr lang="et-EE" dirty="0"/>
              <a:t> </a:t>
            </a:r>
            <a:r>
              <a:rPr lang="et-EE" dirty="0" err="1"/>
              <a:t>communication</a:t>
            </a:r>
            <a:r>
              <a:rPr lang="et-EE" dirty="0"/>
              <a:t> (</a:t>
            </a:r>
            <a:r>
              <a:rPr lang="et-EE" dirty="0" err="1"/>
              <a:t>than</a:t>
            </a:r>
            <a:r>
              <a:rPr lang="et-EE" dirty="0"/>
              <a:t> </a:t>
            </a:r>
            <a:r>
              <a:rPr lang="et-EE" dirty="0" err="1"/>
              <a:t>report</a:t>
            </a:r>
            <a:r>
              <a:rPr lang="et-EE" dirty="0"/>
              <a:t>) – 1-pagers, </a:t>
            </a:r>
            <a:r>
              <a:rPr lang="et-EE" dirty="0" err="1"/>
              <a:t>information</a:t>
            </a:r>
            <a:r>
              <a:rPr lang="et-EE" dirty="0"/>
              <a:t> in </a:t>
            </a:r>
            <a:r>
              <a:rPr lang="et-EE" dirty="0" err="1"/>
              <a:t>intranet</a:t>
            </a:r>
            <a:r>
              <a:rPr lang="et-EE" dirty="0"/>
              <a:t>, videos etc.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C400EA-9D86-40C5-94C4-6481E884502C}" type="slidenum">
              <a:rPr lang="et-EE" smtClean="0"/>
              <a:t>7</a:t>
            </a:fld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25773686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52769C-3536-4B71-A1C3-0FC13D034AA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t-E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7D7EE66-7EBA-412B-B2CD-3643CAB867C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t-E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CEA5DA-9D7D-4588-B6D5-5EDC9B84BB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074D1F-8C3E-468C-8A17-BBC9D7F79517}" type="datetime1">
              <a:rPr lang="et-EE" smtClean="0"/>
              <a:t>02.08.2019</a:t>
            </a:fld>
            <a:endParaRPr lang="et-E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9122B12-044C-443E-AC77-E3D08B525A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INTOSAI WGEA training on Greening the SAIs, 5th August 2019, Bangkok</a:t>
            </a:r>
            <a:endParaRPr lang="et-E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AB0946E-D8FB-4A79-AFCF-E08765FE8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5AEBC9-8C88-492D-AD31-E52AF7BEBFCC}" type="slidenum">
              <a:rPr lang="et-EE" smtClean="0"/>
              <a:t>‹#›</a:t>
            </a:fld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33813030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5C3419-9241-45AB-B196-D3B5D64117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t-E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EE6A2ED-9B5A-4B6E-A47D-9F52F0349A4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t-E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E40FABD-5E28-47F6-94A8-D96CDD7C64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8D634-2073-4679-AC94-5BA88E9C8444}" type="datetime1">
              <a:rPr lang="et-EE" smtClean="0"/>
              <a:t>02.08.2019</a:t>
            </a:fld>
            <a:endParaRPr lang="et-E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84EC55D-5E07-41C6-B184-62F2D53723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INTOSAI WGEA training on Greening the SAIs, 5th August 2019, Bangkok</a:t>
            </a:r>
            <a:endParaRPr lang="et-E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A669E62-3756-4874-AE20-00DD98CA5A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5AEBC9-8C88-492D-AD31-E52AF7BEBFCC}" type="slidenum">
              <a:rPr lang="et-EE" smtClean="0"/>
              <a:t>‹#›</a:t>
            </a:fld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17862273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0991032-C308-4160-B731-6A69FC6CA77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t-E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751470E-F177-4445-8EE8-51EBD073B5D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t-E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5911682-E2EC-4EE4-84B1-57845E912A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5F8CE-93EE-4F93-8686-CB99B09D8A52}" type="datetime1">
              <a:rPr lang="et-EE" smtClean="0"/>
              <a:t>02.08.2019</a:t>
            </a:fld>
            <a:endParaRPr lang="et-E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712818B-D562-4CE7-A1B2-21ACF7071C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INTOSAI WGEA training on Greening the SAIs, 5th August 2019, Bangkok</a:t>
            </a:r>
            <a:endParaRPr lang="et-E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91033A3-A226-4986-BD4C-DCABAB9016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5AEBC9-8C88-492D-AD31-E52AF7BEBFCC}" type="slidenum">
              <a:rPr lang="et-EE" smtClean="0"/>
              <a:t>‹#›</a:t>
            </a:fld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5384411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8AC7FA-FACF-4B6F-B029-7DAC644AB2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t-E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238A197-3482-4F28-8C27-9F75EE65AC2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t-E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411133F-6613-4E01-9DA3-4DA9011A25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717F22-7165-48FF-9C9F-8D7A467BB7E1}" type="datetime1">
              <a:rPr lang="et-EE" smtClean="0"/>
              <a:t>02.08.2019</a:t>
            </a:fld>
            <a:endParaRPr lang="et-E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CAA66B6-B880-49E3-BB62-F83AAC1313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INTOSAI WGEA training on Greening the SAIs, 5th August 2019, Bangkok</a:t>
            </a:r>
            <a:endParaRPr lang="et-E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E1E3FAD-0058-449F-8E75-4D7F0C2F8F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5AEBC9-8C88-492D-AD31-E52AF7BEBFCC}" type="slidenum">
              <a:rPr lang="et-EE" smtClean="0"/>
              <a:t>‹#›</a:t>
            </a:fld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35800222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FF0DE7-81A5-4F0D-A407-7B1F7F76A6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t-E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D408203-087E-48AD-87A1-7B251E148E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7EFF73C-BF69-4E5F-AC66-40356348D4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020F16-7218-477E-9387-1E6E4E5DDE81}" type="datetime1">
              <a:rPr lang="et-EE" smtClean="0"/>
              <a:t>02.08.2019</a:t>
            </a:fld>
            <a:endParaRPr lang="et-E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553DB8-3EFD-4A23-B1BB-36F1E557AF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INTOSAI WGEA training on Greening the SAIs, 5th August 2019, Bangkok</a:t>
            </a:r>
            <a:endParaRPr lang="et-E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2A93391-2EED-4522-ADAE-B8AA762975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5AEBC9-8C88-492D-AD31-E52AF7BEBFCC}" type="slidenum">
              <a:rPr lang="et-EE" smtClean="0"/>
              <a:t>‹#›</a:t>
            </a:fld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39883125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1F4793-092D-47D9-8492-0D4A63BCCC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t-E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275282-F8F4-4D20-A0E2-657ED08E523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t-E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517E731-693B-4086-ACB4-6617587ABDF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t-E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60C8447-E4FB-4F95-ACCA-F292E157AC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EADEEE-4800-4F96-93EB-8FDBBDDD4FFC}" type="datetime1">
              <a:rPr lang="et-EE" smtClean="0"/>
              <a:t>02.08.2019</a:t>
            </a:fld>
            <a:endParaRPr lang="et-E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79AC8D1-4871-412A-B20D-10CD24A336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INTOSAI WGEA training on Greening the SAIs, 5th August 2019, Bangkok</a:t>
            </a:r>
            <a:endParaRPr lang="et-E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042EAF8-FE20-4536-B0AB-6A3BE725A4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5AEBC9-8C88-492D-AD31-E52AF7BEBFCC}" type="slidenum">
              <a:rPr lang="et-EE" smtClean="0"/>
              <a:t>‹#›</a:t>
            </a:fld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15066844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A3015B-73FF-47B6-BD60-78B26D84C5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t-E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8121669-5E68-4F94-AB1B-F3DBA75348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8A6F429-4EFA-4F5E-9E8C-1583057D2B2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t-E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2988C9E-373F-4882-94F8-B0C3B7BE9A7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65788A8-527C-46CE-9C90-DF0ED9F9D0C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t-E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6616618-4DC5-4E06-9203-7C3D4EEF65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247211-178D-423E-9718-C4C25872B358}" type="datetime1">
              <a:rPr lang="et-EE" smtClean="0"/>
              <a:t>02.08.2019</a:t>
            </a:fld>
            <a:endParaRPr lang="et-E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22705DF-C5A6-413A-A431-F72323ADED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INTOSAI WGEA training on Greening the SAIs, 5th August 2019, Bangkok</a:t>
            </a:r>
            <a:endParaRPr lang="et-E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E740ED0-E638-4CDF-90F9-39C3799F3B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5AEBC9-8C88-492D-AD31-E52AF7BEBFCC}" type="slidenum">
              <a:rPr lang="et-EE" smtClean="0"/>
              <a:t>‹#›</a:t>
            </a:fld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18716228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E1A168-E91B-4957-B8CF-3FCE28BDE7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t-E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A374C9C-45C8-467B-8B3D-3139A3FA62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632D4D-5A42-4716-9871-084547D006EF}" type="datetime1">
              <a:rPr lang="et-EE" smtClean="0"/>
              <a:t>02.08.2019</a:t>
            </a:fld>
            <a:endParaRPr lang="et-E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3A0914C-212C-4A61-889A-F784344719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INTOSAI WGEA training on Greening the SAIs, 5th August 2019, Bangkok</a:t>
            </a:r>
            <a:endParaRPr lang="et-E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12DC779-A55C-46A4-A861-43E11E52BC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5AEBC9-8C88-492D-AD31-E52AF7BEBFCC}" type="slidenum">
              <a:rPr lang="et-EE" smtClean="0"/>
              <a:t>‹#›</a:t>
            </a:fld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23304141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9B3B6D9-DC55-4EDA-B55B-DBE204D9B1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9069A-8F25-443D-AC70-BC4EB02F6577}" type="datetime1">
              <a:rPr lang="et-EE" smtClean="0"/>
              <a:t>02.08.2019</a:t>
            </a:fld>
            <a:endParaRPr lang="et-E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9E5F911-0D0E-432A-A802-24A221ED61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INTOSAI WGEA training on Greening the SAIs, 5th August 2019, Bangkok</a:t>
            </a:r>
            <a:endParaRPr lang="et-E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C3023A-89E5-4BC4-BF16-EBDAF4E1D9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5AEBC9-8C88-492D-AD31-E52AF7BEBFCC}" type="slidenum">
              <a:rPr lang="et-EE" smtClean="0"/>
              <a:t>‹#›</a:t>
            </a:fld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12952719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12FBC6-111A-471B-9D9E-BD44A3A7A7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t-E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2D07537-D96B-4CC0-A08E-FC47870AFA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t-E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BD11FD4-F3E5-4338-900A-BC165740BFA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9DD4E44-D231-4526-AA87-767F04107A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2E1321-D32B-4E80-8174-9D328AE0E6B7}" type="datetime1">
              <a:rPr lang="et-EE" smtClean="0"/>
              <a:t>02.08.2019</a:t>
            </a:fld>
            <a:endParaRPr lang="et-E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54C1D24-EB68-4167-9590-0D4708A579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INTOSAI WGEA training on Greening the SAIs, 5th August 2019, Bangkok</a:t>
            </a:r>
            <a:endParaRPr lang="et-E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BA1F184-6208-42C8-A67E-64A1B24F3A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5AEBC9-8C88-492D-AD31-E52AF7BEBFCC}" type="slidenum">
              <a:rPr lang="et-EE" smtClean="0"/>
              <a:t>‹#›</a:t>
            </a:fld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26235696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BDFD37-DFD9-47ED-B21B-84A4DB4EAC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t-E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C9661C5-2B6C-4371-905C-67A2FCF9880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t-E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B87F200-ED67-46F0-B6A6-1A47B2602CD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EC43D00-B0C9-43CB-84DB-E16F63D924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5DAC15-D4B4-4E18-8C2F-DF04D0A08988}" type="datetime1">
              <a:rPr lang="et-EE" smtClean="0"/>
              <a:t>02.08.2019</a:t>
            </a:fld>
            <a:endParaRPr lang="et-E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EE4B82E-F4B9-493C-9861-336FFFF00D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INTOSAI WGEA training on Greening the SAIs, 5th August 2019, Bangkok</a:t>
            </a:r>
            <a:endParaRPr lang="et-E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69A1C2F-8EB4-48C5-8795-EE4FC91441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5AEBC9-8C88-492D-AD31-E52AF7BEBFCC}" type="slidenum">
              <a:rPr lang="et-EE" smtClean="0"/>
              <a:t>‹#›</a:t>
            </a:fld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1562341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80E22AD-2249-4F24-BB1C-FC7652A432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t-E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2670859-DBFC-4387-8E06-A3D57E40CF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t-E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908A19C-24E7-458F-A6E4-77BC0115B25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33A7CC-A28A-43D7-A892-BF977CFD9385}" type="datetime1">
              <a:rPr lang="et-EE" smtClean="0"/>
              <a:t>02.08.2019</a:t>
            </a:fld>
            <a:endParaRPr lang="et-E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9C6BF7-E948-45CD-AF8A-F0A6BEFC656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INTOSAI WGEA training on Greening the SAIs, 5th August 2019, Bangkok</a:t>
            </a:r>
            <a:endParaRPr lang="et-E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FBE9CBB-0EFD-4187-93D3-51A8CE571AD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5AEBC9-8C88-492D-AD31-E52AF7BEBFCC}" type="slidenum">
              <a:rPr lang="et-EE" smtClean="0"/>
              <a:t>‹#›</a:t>
            </a:fld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26391604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t-E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E18177-1DF0-485C-9481-7C1E354C1D2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829400"/>
            <a:ext cx="9144000" cy="2387600"/>
          </a:xfrm>
        </p:spPr>
        <p:txBody>
          <a:bodyPr>
            <a:normAutofit/>
          </a:bodyPr>
          <a:lstStyle/>
          <a:p>
            <a:r>
              <a:rPr lang="en-GB" sz="4800" b="1" dirty="0">
                <a:solidFill>
                  <a:srgbClr val="00B050"/>
                </a:solidFill>
              </a:rPr>
              <a:t>Session 9</a:t>
            </a:r>
            <a:br>
              <a:rPr lang="et-EE" sz="4800" b="1" dirty="0">
                <a:solidFill>
                  <a:srgbClr val="00B050"/>
                </a:solidFill>
              </a:rPr>
            </a:br>
            <a:br>
              <a:rPr lang="et-EE" sz="4800" b="1" dirty="0">
                <a:solidFill>
                  <a:srgbClr val="00B050"/>
                </a:solidFill>
              </a:rPr>
            </a:br>
            <a:r>
              <a:rPr lang="en-GB" sz="4800" b="1" dirty="0">
                <a:solidFill>
                  <a:srgbClr val="00B050"/>
                </a:solidFill>
              </a:rPr>
              <a:t>Continuous improvement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21EBED5-27A8-4925-BACF-FC30FC0FBAD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82121" y="5641809"/>
            <a:ext cx="8657070" cy="890093"/>
          </a:xfrm>
          <a:prstGeom prst="rect">
            <a:avLst/>
          </a:prstGeom>
        </p:spPr>
      </p:pic>
      <p:sp>
        <p:nvSpPr>
          <p:cNvPr id="4" name="Subtitle 2">
            <a:extLst>
              <a:ext uri="{FF2B5EF4-FFF2-40B4-BE49-F238E27FC236}">
                <a16:creationId xmlns:a16="http://schemas.microsoft.com/office/drawing/2014/main" id="{C692BE1E-0971-42ED-AD89-3659A84742B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748005"/>
            <a:ext cx="9144000" cy="1655762"/>
          </a:xfrm>
        </p:spPr>
        <p:txBody>
          <a:bodyPr/>
          <a:lstStyle/>
          <a:p>
            <a:r>
              <a:rPr lang="en-US" dirty="0"/>
              <a:t>INTOSAI WGEA training on Greening the SAIs</a:t>
            </a:r>
          </a:p>
          <a:p>
            <a:r>
              <a:rPr lang="en-US" dirty="0"/>
              <a:t>5th August 2019, Bangkok, Kingdom of Thailand</a:t>
            </a:r>
          </a:p>
          <a:p>
            <a:endParaRPr lang="et-EE" dirty="0"/>
          </a:p>
        </p:txBody>
      </p:sp>
    </p:spTree>
    <p:extLst>
      <p:ext uri="{BB962C8B-B14F-4D97-AF65-F5344CB8AC3E}">
        <p14:creationId xmlns:p14="http://schemas.microsoft.com/office/powerpoint/2010/main" val="37629024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oup 23">
            <a:extLst>
              <a:ext uri="{FF2B5EF4-FFF2-40B4-BE49-F238E27FC236}">
                <a16:creationId xmlns:a16="http://schemas.microsoft.com/office/drawing/2014/main" id="{27C3DBD8-670F-429E-AC37-99A9CA5FB810}"/>
              </a:ext>
            </a:extLst>
          </p:cNvPr>
          <p:cNvGrpSpPr/>
          <p:nvPr/>
        </p:nvGrpSpPr>
        <p:grpSpPr>
          <a:xfrm>
            <a:off x="1059873" y="768927"/>
            <a:ext cx="9611591" cy="5355102"/>
            <a:chOff x="1502667" y="1029124"/>
            <a:chExt cx="6879512" cy="4592876"/>
          </a:xfrm>
          <a:effectLst/>
        </p:grpSpPr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C8ED5BC6-3E7E-437B-B19E-52DFFAD77016}"/>
                </a:ext>
              </a:extLst>
            </p:cNvPr>
            <p:cNvGrpSpPr/>
            <p:nvPr/>
          </p:nvGrpSpPr>
          <p:grpSpPr>
            <a:xfrm>
              <a:off x="1502667" y="1029124"/>
              <a:ext cx="6879512" cy="4592876"/>
              <a:chOff x="1502667" y="1029124"/>
              <a:chExt cx="6879512" cy="4592876"/>
            </a:xfrm>
          </p:grpSpPr>
          <p:sp>
            <p:nvSpPr>
              <p:cNvPr id="28" name="Freeform: Shape 27">
                <a:extLst>
                  <a:ext uri="{FF2B5EF4-FFF2-40B4-BE49-F238E27FC236}">
                    <a16:creationId xmlns:a16="http://schemas.microsoft.com/office/drawing/2014/main" id="{B3653B3D-D8CF-4556-B565-9D922C29CE99}"/>
                  </a:ext>
                </a:extLst>
              </p:cNvPr>
              <p:cNvSpPr/>
              <p:nvPr/>
            </p:nvSpPr>
            <p:spPr>
              <a:xfrm>
                <a:off x="1559380" y="1029124"/>
                <a:ext cx="1804801" cy="1082880"/>
              </a:xfrm>
              <a:custGeom>
                <a:avLst/>
                <a:gdLst>
                  <a:gd name="connsiteX0" fmla="*/ 0 w 1804801"/>
                  <a:gd name="connsiteY0" fmla="*/ 108288 h 1082880"/>
                  <a:gd name="connsiteX1" fmla="*/ 108288 w 1804801"/>
                  <a:gd name="connsiteY1" fmla="*/ 0 h 1082880"/>
                  <a:gd name="connsiteX2" fmla="*/ 1696513 w 1804801"/>
                  <a:gd name="connsiteY2" fmla="*/ 0 h 1082880"/>
                  <a:gd name="connsiteX3" fmla="*/ 1804801 w 1804801"/>
                  <a:gd name="connsiteY3" fmla="*/ 108288 h 1082880"/>
                  <a:gd name="connsiteX4" fmla="*/ 1804801 w 1804801"/>
                  <a:gd name="connsiteY4" fmla="*/ 974592 h 1082880"/>
                  <a:gd name="connsiteX5" fmla="*/ 1696513 w 1804801"/>
                  <a:gd name="connsiteY5" fmla="*/ 1082880 h 1082880"/>
                  <a:gd name="connsiteX6" fmla="*/ 108288 w 1804801"/>
                  <a:gd name="connsiteY6" fmla="*/ 1082880 h 1082880"/>
                  <a:gd name="connsiteX7" fmla="*/ 0 w 1804801"/>
                  <a:gd name="connsiteY7" fmla="*/ 974592 h 1082880"/>
                  <a:gd name="connsiteX8" fmla="*/ 0 w 1804801"/>
                  <a:gd name="connsiteY8" fmla="*/ 108288 h 10828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04801" h="1082880">
                    <a:moveTo>
                      <a:pt x="0" y="108288"/>
                    </a:moveTo>
                    <a:cubicBezTo>
                      <a:pt x="0" y="48482"/>
                      <a:pt x="48482" y="0"/>
                      <a:pt x="108288" y="0"/>
                    </a:cubicBezTo>
                    <a:lnTo>
                      <a:pt x="1696513" y="0"/>
                    </a:lnTo>
                    <a:cubicBezTo>
                      <a:pt x="1756319" y="0"/>
                      <a:pt x="1804801" y="48482"/>
                      <a:pt x="1804801" y="108288"/>
                    </a:cubicBezTo>
                    <a:lnTo>
                      <a:pt x="1804801" y="974592"/>
                    </a:lnTo>
                    <a:cubicBezTo>
                      <a:pt x="1804801" y="1034398"/>
                      <a:pt x="1756319" y="1082880"/>
                      <a:pt x="1696513" y="1082880"/>
                    </a:cubicBezTo>
                    <a:lnTo>
                      <a:pt x="108288" y="1082880"/>
                    </a:lnTo>
                    <a:cubicBezTo>
                      <a:pt x="48482" y="1082880"/>
                      <a:pt x="0" y="1034398"/>
                      <a:pt x="0" y="974592"/>
                    </a:cubicBezTo>
                    <a:lnTo>
                      <a:pt x="0" y="108288"/>
                    </a:lnTo>
                    <a:close/>
                  </a:path>
                </a:pathLst>
              </a:custGeom>
              <a:solidFill>
                <a:schemeClr val="accent6">
                  <a:lumMod val="40000"/>
                  <a:lumOff val="60000"/>
                </a:schemeClr>
              </a:solidFill>
              <a:ln w="6350">
                <a:noFill/>
              </a:ln>
              <a:scene3d>
                <a:camera prst="orthographicFront"/>
                <a:lightRig rig="flat" dir="t"/>
              </a:scene3d>
              <a:sp3d prstMaterial="dkEdge">
                <a:bevelT w="8200" h="38100"/>
              </a:sp3d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2">
                <a:schemeClr val="accent2">
                  <a:hueOff val="0"/>
                  <a:satOff val="0"/>
                  <a:lumOff val="0"/>
                  <a:alphaOff val="0"/>
                </a:schemeClr>
              </a:fillRef>
              <a:effectRef idx="1">
                <a:schemeClr val="accent2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/>
              </a:fontRef>
            </p:style>
            <p:txBody>
              <a:bodyPr spcFirstLastPara="0" vert="horz" wrap="square" lIns="92676" tIns="92676" rIns="92676" bIns="92676" numCol="1" spcCol="1270" anchor="ctr" anchorCtr="0">
                <a:noAutofit/>
              </a:bodyPr>
              <a:lstStyle/>
              <a:p>
                <a:pPr marL="0" lvl="0" indent="0" algn="ctr" defTabSz="7112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r>
                  <a:rPr lang="en-GB" sz="1600" b="1" kern="1200" noProof="0" dirty="0"/>
                  <a:t>1. What is greening?</a:t>
                </a:r>
              </a:p>
              <a:p>
                <a:pPr marL="0" lvl="0" indent="0" algn="ctr" defTabSz="7112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r>
                  <a:rPr lang="en-GB" sz="1600" b="1" kern="1200" noProof="0" dirty="0"/>
                  <a:t>Commitment</a:t>
                </a:r>
              </a:p>
            </p:txBody>
          </p:sp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EA546256-5C7E-4876-90FA-FD11FBF892B3}"/>
                  </a:ext>
                </a:extLst>
              </p:cNvPr>
              <p:cNvSpPr/>
              <p:nvPr/>
            </p:nvSpPr>
            <p:spPr>
              <a:xfrm>
                <a:off x="3523004" y="1346769"/>
                <a:ext cx="382617" cy="447590"/>
              </a:xfrm>
              <a:custGeom>
                <a:avLst/>
                <a:gdLst>
                  <a:gd name="connsiteX0" fmla="*/ 0 w 382617"/>
                  <a:gd name="connsiteY0" fmla="*/ 89518 h 447590"/>
                  <a:gd name="connsiteX1" fmla="*/ 191309 w 382617"/>
                  <a:gd name="connsiteY1" fmla="*/ 89518 h 447590"/>
                  <a:gd name="connsiteX2" fmla="*/ 191309 w 382617"/>
                  <a:gd name="connsiteY2" fmla="*/ 0 h 447590"/>
                  <a:gd name="connsiteX3" fmla="*/ 382617 w 382617"/>
                  <a:gd name="connsiteY3" fmla="*/ 223795 h 447590"/>
                  <a:gd name="connsiteX4" fmla="*/ 191309 w 382617"/>
                  <a:gd name="connsiteY4" fmla="*/ 447590 h 447590"/>
                  <a:gd name="connsiteX5" fmla="*/ 191309 w 382617"/>
                  <a:gd name="connsiteY5" fmla="*/ 358072 h 447590"/>
                  <a:gd name="connsiteX6" fmla="*/ 0 w 382617"/>
                  <a:gd name="connsiteY6" fmla="*/ 358072 h 447590"/>
                  <a:gd name="connsiteX7" fmla="*/ 0 w 382617"/>
                  <a:gd name="connsiteY7" fmla="*/ 89518 h 447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82617" h="447590">
                    <a:moveTo>
                      <a:pt x="0" y="89518"/>
                    </a:moveTo>
                    <a:lnTo>
                      <a:pt x="191309" y="89518"/>
                    </a:lnTo>
                    <a:lnTo>
                      <a:pt x="191309" y="0"/>
                    </a:lnTo>
                    <a:lnTo>
                      <a:pt x="382617" y="223795"/>
                    </a:lnTo>
                    <a:lnTo>
                      <a:pt x="191309" y="447590"/>
                    </a:lnTo>
                    <a:lnTo>
                      <a:pt x="191309" y="358072"/>
                    </a:lnTo>
                    <a:lnTo>
                      <a:pt x="0" y="358072"/>
                    </a:lnTo>
                    <a:lnTo>
                      <a:pt x="0" y="89518"/>
                    </a:lnTo>
                    <a:close/>
                  </a:path>
                </a:pathLst>
              </a:custGeom>
              <a:ln>
                <a:noFill/>
              </a:ln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2">
                <a:schemeClr val="accent2">
                  <a:hueOff val="0"/>
                  <a:satOff val="0"/>
                  <a:lumOff val="0"/>
                  <a:alphaOff val="0"/>
                </a:schemeClr>
              </a:fillRef>
              <a:effectRef idx="1">
                <a:schemeClr val="accent2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/>
              </a:fontRef>
            </p:style>
            <p:txBody>
              <a:bodyPr spcFirstLastPara="0" vert="horz" wrap="square" lIns="0" tIns="89518" rIns="114785" bIns="89518" numCol="1" spcCol="1270" anchor="ctr" anchorCtr="0">
                <a:noAutofit/>
              </a:bodyPr>
              <a:lstStyle/>
              <a:p>
                <a:pPr marL="0" lvl="0" indent="0" algn="ctr" defTabSz="7112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endParaRPr lang="en-GB" sz="1600" b="1" kern="1200" noProof="0" dirty="0"/>
              </a:p>
            </p:txBody>
          </p:sp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12C9C272-5389-4762-A8F0-282820FBBCA3}"/>
                  </a:ext>
                </a:extLst>
              </p:cNvPr>
              <p:cNvSpPr/>
              <p:nvPr/>
            </p:nvSpPr>
            <p:spPr>
              <a:xfrm>
                <a:off x="4086102" y="1029124"/>
                <a:ext cx="1804801" cy="1082880"/>
              </a:xfrm>
              <a:custGeom>
                <a:avLst/>
                <a:gdLst>
                  <a:gd name="connsiteX0" fmla="*/ 0 w 1804801"/>
                  <a:gd name="connsiteY0" fmla="*/ 108288 h 1082880"/>
                  <a:gd name="connsiteX1" fmla="*/ 108288 w 1804801"/>
                  <a:gd name="connsiteY1" fmla="*/ 0 h 1082880"/>
                  <a:gd name="connsiteX2" fmla="*/ 1696513 w 1804801"/>
                  <a:gd name="connsiteY2" fmla="*/ 0 h 1082880"/>
                  <a:gd name="connsiteX3" fmla="*/ 1804801 w 1804801"/>
                  <a:gd name="connsiteY3" fmla="*/ 108288 h 1082880"/>
                  <a:gd name="connsiteX4" fmla="*/ 1804801 w 1804801"/>
                  <a:gd name="connsiteY4" fmla="*/ 974592 h 1082880"/>
                  <a:gd name="connsiteX5" fmla="*/ 1696513 w 1804801"/>
                  <a:gd name="connsiteY5" fmla="*/ 1082880 h 1082880"/>
                  <a:gd name="connsiteX6" fmla="*/ 108288 w 1804801"/>
                  <a:gd name="connsiteY6" fmla="*/ 1082880 h 1082880"/>
                  <a:gd name="connsiteX7" fmla="*/ 0 w 1804801"/>
                  <a:gd name="connsiteY7" fmla="*/ 974592 h 1082880"/>
                  <a:gd name="connsiteX8" fmla="*/ 0 w 1804801"/>
                  <a:gd name="connsiteY8" fmla="*/ 108288 h 10828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04801" h="1082880">
                    <a:moveTo>
                      <a:pt x="0" y="108288"/>
                    </a:moveTo>
                    <a:cubicBezTo>
                      <a:pt x="0" y="48482"/>
                      <a:pt x="48482" y="0"/>
                      <a:pt x="108288" y="0"/>
                    </a:cubicBezTo>
                    <a:lnTo>
                      <a:pt x="1696513" y="0"/>
                    </a:lnTo>
                    <a:cubicBezTo>
                      <a:pt x="1756319" y="0"/>
                      <a:pt x="1804801" y="48482"/>
                      <a:pt x="1804801" y="108288"/>
                    </a:cubicBezTo>
                    <a:lnTo>
                      <a:pt x="1804801" y="974592"/>
                    </a:lnTo>
                    <a:cubicBezTo>
                      <a:pt x="1804801" y="1034398"/>
                      <a:pt x="1756319" y="1082880"/>
                      <a:pt x="1696513" y="1082880"/>
                    </a:cubicBezTo>
                    <a:lnTo>
                      <a:pt x="108288" y="1082880"/>
                    </a:lnTo>
                    <a:cubicBezTo>
                      <a:pt x="48482" y="1082880"/>
                      <a:pt x="0" y="1034398"/>
                      <a:pt x="0" y="974592"/>
                    </a:cubicBezTo>
                    <a:lnTo>
                      <a:pt x="0" y="108288"/>
                    </a:lnTo>
                    <a:close/>
                  </a:path>
                </a:pathLst>
              </a:custGeom>
              <a:solidFill>
                <a:schemeClr val="accent4">
                  <a:lumMod val="40000"/>
                  <a:lumOff val="60000"/>
                </a:schemeClr>
              </a:solidFill>
              <a:ln w="6350">
                <a:noFill/>
              </a:ln>
              <a:effectLst/>
              <a:scene3d>
                <a:camera prst="orthographicFront"/>
                <a:lightRig rig="flat" dir="t"/>
              </a:scene3d>
              <a:sp3d prstMaterial="dkEdge">
                <a:bevelT w="8200" h="38100"/>
              </a:sp3d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2">
                <a:schemeClr val="accent3">
                  <a:hueOff val="0"/>
                  <a:satOff val="0"/>
                  <a:lumOff val="0"/>
                  <a:alphaOff val="0"/>
                </a:schemeClr>
              </a:fillRef>
              <a:effectRef idx="1">
                <a:schemeClr val="accent3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/>
              </a:fontRef>
            </p:style>
            <p:txBody>
              <a:bodyPr spcFirstLastPara="0" vert="horz" wrap="square" lIns="92676" tIns="92676" rIns="92676" bIns="92676" numCol="1" spcCol="1270" anchor="ctr" anchorCtr="0">
                <a:noAutofit/>
              </a:bodyPr>
              <a:lstStyle/>
              <a:p>
                <a:pPr marL="0" lvl="0" indent="0" algn="ctr" defTabSz="7112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r>
                  <a:rPr lang="en-GB" sz="1600" b="1" kern="1200" noProof="0" dirty="0"/>
                  <a:t>2. </a:t>
                </a:r>
                <a:r>
                  <a:rPr lang="en-GB" sz="1600" b="1" kern="1200" dirty="0"/>
                  <a:t>How to start</a:t>
                </a:r>
                <a:r>
                  <a:rPr lang="en-GB" sz="1600" b="1" kern="1200" noProof="0" dirty="0"/>
                  <a:t>?</a:t>
                </a:r>
              </a:p>
              <a:p>
                <a:pPr marL="0" lvl="0" indent="0" algn="ctr" defTabSz="7112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r>
                  <a:rPr lang="en-GB" sz="1600" b="1" dirty="0"/>
                  <a:t>Working group </a:t>
                </a:r>
                <a:endParaRPr lang="et-EE" sz="1600" b="1" dirty="0"/>
              </a:p>
              <a:p>
                <a:pPr marL="0" lvl="0" indent="0" algn="ctr" defTabSz="7112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r>
                  <a:rPr lang="en-GB" sz="1600" b="1" dirty="0"/>
                  <a:t>Setting</a:t>
                </a:r>
                <a:r>
                  <a:rPr lang="en-GB" sz="1600" b="1" kern="1200" noProof="0" dirty="0"/>
                  <a:t> the policy</a:t>
                </a:r>
              </a:p>
            </p:txBody>
          </p:sp>
          <p:sp>
            <p:nvSpPr>
              <p:cNvPr id="31" name="Freeform: Shape 30">
                <a:extLst>
                  <a:ext uri="{FF2B5EF4-FFF2-40B4-BE49-F238E27FC236}">
                    <a16:creationId xmlns:a16="http://schemas.microsoft.com/office/drawing/2014/main" id="{7A55E212-E67B-46EF-B436-7E2CEA28DABD}"/>
                  </a:ext>
                </a:extLst>
              </p:cNvPr>
              <p:cNvSpPr/>
              <p:nvPr/>
            </p:nvSpPr>
            <p:spPr>
              <a:xfrm>
                <a:off x="6040582" y="1346769"/>
                <a:ext cx="360588" cy="447590"/>
              </a:xfrm>
              <a:custGeom>
                <a:avLst/>
                <a:gdLst>
                  <a:gd name="connsiteX0" fmla="*/ 0 w 360588"/>
                  <a:gd name="connsiteY0" fmla="*/ 89518 h 447590"/>
                  <a:gd name="connsiteX1" fmla="*/ 180294 w 360588"/>
                  <a:gd name="connsiteY1" fmla="*/ 89518 h 447590"/>
                  <a:gd name="connsiteX2" fmla="*/ 180294 w 360588"/>
                  <a:gd name="connsiteY2" fmla="*/ 0 h 447590"/>
                  <a:gd name="connsiteX3" fmla="*/ 360588 w 360588"/>
                  <a:gd name="connsiteY3" fmla="*/ 223795 h 447590"/>
                  <a:gd name="connsiteX4" fmla="*/ 180294 w 360588"/>
                  <a:gd name="connsiteY4" fmla="*/ 447590 h 447590"/>
                  <a:gd name="connsiteX5" fmla="*/ 180294 w 360588"/>
                  <a:gd name="connsiteY5" fmla="*/ 358072 h 447590"/>
                  <a:gd name="connsiteX6" fmla="*/ 0 w 360588"/>
                  <a:gd name="connsiteY6" fmla="*/ 358072 h 447590"/>
                  <a:gd name="connsiteX7" fmla="*/ 0 w 360588"/>
                  <a:gd name="connsiteY7" fmla="*/ 89518 h 447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60588" h="447590">
                    <a:moveTo>
                      <a:pt x="0" y="89518"/>
                    </a:moveTo>
                    <a:lnTo>
                      <a:pt x="180294" y="89518"/>
                    </a:lnTo>
                    <a:lnTo>
                      <a:pt x="180294" y="0"/>
                    </a:lnTo>
                    <a:lnTo>
                      <a:pt x="360588" y="223795"/>
                    </a:lnTo>
                    <a:lnTo>
                      <a:pt x="180294" y="447590"/>
                    </a:lnTo>
                    <a:lnTo>
                      <a:pt x="180294" y="358072"/>
                    </a:lnTo>
                    <a:lnTo>
                      <a:pt x="0" y="358072"/>
                    </a:lnTo>
                    <a:lnTo>
                      <a:pt x="0" y="89518"/>
                    </a:lnTo>
                    <a:close/>
                  </a:path>
                </a:pathLst>
              </a:custGeom>
              <a:ln>
                <a:noFill/>
              </a:ln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2">
                <a:schemeClr val="accent3">
                  <a:hueOff val="0"/>
                  <a:satOff val="0"/>
                  <a:lumOff val="0"/>
                  <a:alphaOff val="0"/>
                </a:schemeClr>
              </a:fillRef>
              <a:effectRef idx="1">
                <a:schemeClr val="accent3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/>
              </a:fontRef>
            </p:style>
            <p:txBody>
              <a:bodyPr spcFirstLastPara="0" vert="horz" wrap="square" lIns="0" tIns="89518" rIns="108176" bIns="89518" numCol="1" spcCol="1270" anchor="ctr" anchorCtr="0">
                <a:noAutofit/>
              </a:bodyPr>
              <a:lstStyle/>
              <a:p>
                <a:pPr marL="0" lvl="0" indent="0" algn="ctr" defTabSz="7112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endParaRPr lang="en-GB" sz="1600" b="1" kern="1200" noProof="0" dirty="0"/>
              </a:p>
            </p:txBody>
          </p:sp>
          <p:sp>
            <p:nvSpPr>
              <p:cNvPr id="32" name="Freeform: Shape 31">
                <a:extLst>
                  <a:ext uri="{FF2B5EF4-FFF2-40B4-BE49-F238E27FC236}">
                    <a16:creationId xmlns:a16="http://schemas.microsoft.com/office/drawing/2014/main" id="{07A5CF95-A8A0-4345-BB27-445F47804A3B}"/>
                  </a:ext>
                </a:extLst>
              </p:cNvPr>
              <p:cNvSpPr/>
              <p:nvPr/>
            </p:nvSpPr>
            <p:spPr>
              <a:xfrm>
                <a:off x="6571260" y="1029124"/>
                <a:ext cx="1804801" cy="1082880"/>
              </a:xfrm>
              <a:custGeom>
                <a:avLst/>
                <a:gdLst>
                  <a:gd name="connsiteX0" fmla="*/ 0 w 1804801"/>
                  <a:gd name="connsiteY0" fmla="*/ 108288 h 1082880"/>
                  <a:gd name="connsiteX1" fmla="*/ 108288 w 1804801"/>
                  <a:gd name="connsiteY1" fmla="*/ 0 h 1082880"/>
                  <a:gd name="connsiteX2" fmla="*/ 1696513 w 1804801"/>
                  <a:gd name="connsiteY2" fmla="*/ 0 h 1082880"/>
                  <a:gd name="connsiteX3" fmla="*/ 1804801 w 1804801"/>
                  <a:gd name="connsiteY3" fmla="*/ 108288 h 1082880"/>
                  <a:gd name="connsiteX4" fmla="*/ 1804801 w 1804801"/>
                  <a:gd name="connsiteY4" fmla="*/ 974592 h 1082880"/>
                  <a:gd name="connsiteX5" fmla="*/ 1696513 w 1804801"/>
                  <a:gd name="connsiteY5" fmla="*/ 1082880 h 1082880"/>
                  <a:gd name="connsiteX6" fmla="*/ 108288 w 1804801"/>
                  <a:gd name="connsiteY6" fmla="*/ 1082880 h 1082880"/>
                  <a:gd name="connsiteX7" fmla="*/ 0 w 1804801"/>
                  <a:gd name="connsiteY7" fmla="*/ 974592 h 1082880"/>
                  <a:gd name="connsiteX8" fmla="*/ 0 w 1804801"/>
                  <a:gd name="connsiteY8" fmla="*/ 108288 h 10828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04801" h="1082880">
                    <a:moveTo>
                      <a:pt x="0" y="108288"/>
                    </a:moveTo>
                    <a:cubicBezTo>
                      <a:pt x="0" y="48482"/>
                      <a:pt x="48482" y="0"/>
                      <a:pt x="108288" y="0"/>
                    </a:cubicBezTo>
                    <a:lnTo>
                      <a:pt x="1696513" y="0"/>
                    </a:lnTo>
                    <a:cubicBezTo>
                      <a:pt x="1756319" y="0"/>
                      <a:pt x="1804801" y="48482"/>
                      <a:pt x="1804801" y="108288"/>
                    </a:cubicBezTo>
                    <a:lnTo>
                      <a:pt x="1804801" y="974592"/>
                    </a:lnTo>
                    <a:cubicBezTo>
                      <a:pt x="1804801" y="1034398"/>
                      <a:pt x="1756319" y="1082880"/>
                      <a:pt x="1696513" y="1082880"/>
                    </a:cubicBezTo>
                    <a:lnTo>
                      <a:pt x="108288" y="1082880"/>
                    </a:lnTo>
                    <a:cubicBezTo>
                      <a:pt x="48482" y="1082880"/>
                      <a:pt x="0" y="1034398"/>
                      <a:pt x="0" y="974592"/>
                    </a:cubicBezTo>
                    <a:lnTo>
                      <a:pt x="0" y="108288"/>
                    </a:lnTo>
                    <a:close/>
                  </a:path>
                </a:pathLst>
              </a:custGeom>
              <a:solidFill>
                <a:schemeClr val="accent4">
                  <a:lumMod val="40000"/>
                  <a:lumOff val="60000"/>
                </a:schemeClr>
              </a:solidFill>
              <a:ln w="6350">
                <a:noFill/>
              </a:ln>
              <a:effectLst/>
              <a:scene3d>
                <a:camera prst="orthographicFront"/>
                <a:lightRig rig="flat" dir="t"/>
              </a:scene3d>
              <a:sp3d prstMaterial="dkEdge">
                <a:bevelT w="8200" h="38100"/>
              </a:sp3d>
            </p:spPr>
            <p:style>
              <a:lnRef idx="0">
                <a:scrgbClr r="0" g="0" b="0"/>
              </a:lnRef>
              <a:fillRef idx="2">
                <a:schemeClr val="accent4">
                  <a:hueOff val="0"/>
                  <a:satOff val="0"/>
                  <a:lumOff val="0"/>
                  <a:alphaOff val="0"/>
                </a:schemeClr>
              </a:fillRef>
              <a:effectRef idx="1">
                <a:schemeClr val="accent4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/>
              </a:fontRef>
            </p:style>
            <p:txBody>
              <a:bodyPr spcFirstLastPara="0" vert="horz" wrap="square" lIns="92676" tIns="92676" rIns="92676" bIns="92676" numCol="1" spcCol="1270" anchor="ctr" anchorCtr="0">
                <a:noAutofit/>
              </a:bodyPr>
              <a:lstStyle/>
              <a:p>
                <a:pPr lvl="0" algn="ctr" defTabSz="7112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t-EE" sz="1600" b="1" dirty="0"/>
                  <a:t>3. </a:t>
                </a:r>
                <a:r>
                  <a:rPr lang="en-GB" sz="1600" b="1" dirty="0"/>
                  <a:t>Identifying environmental aspects</a:t>
                </a:r>
                <a:endParaRPr lang="en-GB" sz="1600" b="1" kern="1200" noProof="0" dirty="0"/>
              </a:p>
            </p:txBody>
          </p:sp>
          <p:sp>
            <p:nvSpPr>
              <p:cNvPr id="33" name="Freeform: Shape 32">
                <a:extLst>
                  <a:ext uri="{FF2B5EF4-FFF2-40B4-BE49-F238E27FC236}">
                    <a16:creationId xmlns:a16="http://schemas.microsoft.com/office/drawing/2014/main" id="{A93129D4-6F2A-4C1F-B6F3-0923CE1DF670}"/>
                  </a:ext>
                </a:extLst>
              </p:cNvPr>
              <p:cNvSpPr/>
              <p:nvPr/>
            </p:nvSpPr>
            <p:spPr>
              <a:xfrm>
                <a:off x="7252891" y="2250958"/>
                <a:ext cx="447590" cy="334756"/>
              </a:xfrm>
              <a:custGeom>
                <a:avLst/>
                <a:gdLst>
                  <a:gd name="connsiteX0" fmla="*/ 0 w 334756"/>
                  <a:gd name="connsiteY0" fmla="*/ 89518 h 447590"/>
                  <a:gd name="connsiteX1" fmla="*/ 167378 w 334756"/>
                  <a:gd name="connsiteY1" fmla="*/ 89518 h 447590"/>
                  <a:gd name="connsiteX2" fmla="*/ 167378 w 334756"/>
                  <a:gd name="connsiteY2" fmla="*/ 0 h 447590"/>
                  <a:gd name="connsiteX3" fmla="*/ 334756 w 334756"/>
                  <a:gd name="connsiteY3" fmla="*/ 223795 h 447590"/>
                  <a:gd name="connsiteX4" fmla="*/ 167378 w 334756"/>
                  <a:gd name="connsiteY4" fmla="*/ 447590 h 447590"/>
                  <a:gd name="connsiteX5" fmla="*/ 167378 w 334756"/>
                  <a:gd name="connsiteY5" fmla="*/ 358072 h 447590"/>
                  <a:gd name="connsiteX6" fmla="*/ 0 w 334756"/>
                  <a:gd name="connsiteY6" fmla="*/ 358072 h 447590"/>
                  <a:gd name="connsiteX7" fmla="*/ 0 w 334756"/>
                  <a:gd name="connsiteY7" fmla="*/ 89518 h 447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34756" h="447590">
                    <a:moveTo>
                      <a:pt x="267805" y="0"/>
                    </a:moveTo>
                    <a:lnTo>
                      <a:pt x="267805" y="223795"/>
                    </a:lnTo>
                    <a:lnTo>
                      <a:pt x="334756" y="223795"/>
                    </a:lnTo>
                    <a:lnTo>
                      <a:pt x="167378" y="447590"/>
                    </a:lnTo>
                    <a:lnTo>
                      <a:pt x="0" y="223795"/>
                    </a:lnTo>
                    <a:lnTo>
                      <a:pt x="66951" y="223795"/>
                    </a:lnTo>
                    <a:lnTo>
                      <a:pt x="66951" y="0"/>
                    </a:lnTo>
                    <a:lnTo>
                      <a:pt x="267805" y="0"/>
                    </a:lnTo>
                    <a:close/>
                  </a:path>
                </a:pathLst>
              </a:custGeom>
              <a:ln>
                <a:noFill/>
              </a:ln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2">
                <a:schemeClr val="accent4">
                  <a:hueOff val="0"/>
                  <a:satOff val="0"/>
                  <a:lumOff val="0"/>
                  <a:alphaOff val="0"/>
                </a:schemeClr>
              </a:fillRef>
              <a:effectRef idx="1">
                <a:schemeClr val="accent4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/>
              </a:fontRef>
            </p:style>
            <p:txBody>
              <a:bodyPr spcFirstLastPara="0" vert="horz" wrap="square" lIns="89519" tIns="0" rIns="89517" bIns="100427" numCol="1" spcCol="1270" anchor="ctr" anchorCtr="0">
                <a:noAutofit/>
              </a:bodyPr>
              <a:lstStyle/>
              <a:p>
                <a:pPr marL="0" lvl="0" indent="0" algn="ctr" defTabSz="7112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endParaRPr lang="en-GB" sz="1600" b="1" kern="1200" noProof="0" dirty="0"/>
              </a:p>
            </p:txBody>
          </p:sp>
          <p:sp>
            <p:nvSpPr>
              <p:cNvPr id="34" name="Freeform: Shape 33">
                <a:extLst>
                  <a:ext uri="{FF2B5EF4-FFF2-40B4-BE49-F238E27FC236}">
                    <a16:creationId xmlns:a16="http://schemas.microsoft.com/office/drawing/2014/main" id="{F68FA80C-4E39-4F73-907B-FE42D4A9DD10}"/>
                  </a:ext>
                </a:extLst>
              </p:cNvPr>
              <p:cNvSpPr/>
              <p:nvPr/>
            </p:nvSpPr>
            <p:spPr>
              <a:xfrm>
                <a:off x="6577378" y="2743616"/>
                <a:ext cx="1804801" cy="1082880"/>
              </a:xfrm>
              <a:custGeom>
                <a:avLst/>
                <a:gdLst>
                  <a:gd name="connsiteX0" fmla="*/ 0 w 1804801"/>
                  <a:gd name="connsiteY0" fmla="*/ 108288 h 1082880"/>
                  <a:gd name="connsiteX1" fmla="*/ 108288 w 1804801"/>
                  <a:gd name="connsiteY1" fmla="*/ 0 h 1082880"/>
                  <a:gd name="connsiteX2" fmla="*/ 1696513 w 1804801"/>
                  <a:gd name="connsiteY2" fmla="*/ 0 h 1082880"/>
                  <a:gd name="connsiteX3" fmla="*/ 1804801 w 1804801"/>
                  <a:gd name="connsiteY3" fmla="*/ 108288 h 1082880"/>
                  <a:gd name="connsiteX4" fmla="*/ 1804801 w 1804801"/>
                  <a:gd name="connsiteY4" fmla="*/ 974592 h 1082880"/>
                  <a:gd name="connsiteX5" fmla="*/ 1696513 w 1804801"/>
                  <a:gd name="connsiteY5" fmla="*/ 1082880 h 1082880"/>
                  <a:gd name="connsiteX6" fmla="*/ 108288 w 1804801"/>
                  <a:gd name="connsiteY6" fmla="*/ 1082880 h 1082880"/>
                  <a:gd name="connsiteX7" fmla="*/ 0 w 1804801"/>
                  <a:gd name="connsiteY7" fmla="*/ 974592 h 1082880"/>
                  <a:gd name="connsiteX8" fmla="*/ 0 w 1804801"/>
                  <a:gd name="connsiteY8" fmla="*/ 108288 h 10828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04801" h="1082880">
                    <a:moveTo>
                      <a:pt x="0" y="108288"/>
                    </a:moveTo>
                    <a:cubicBezTo>
                      <a:pt x="0" y="48482"/>
                      <a:pt x="48482" y="0"/>
                      <a:pt x="108288" y="0"/>
                    </a:cubicBezTo>
                    <a:lnTo>
                      <a:pt x="1696513" y="0"/>
                    </a:lnTo>
                    <a:cubicBezTo>
                      <a:pt x="1756319" y="0"/>
                      <a:pt x="1804801" y="48482"/>
                      <a:pt x="1804801" y="108288"/>
                    </a:cubicBezTo>
                    <a:lnTo>
                      <a:pt x="1804801" y="974592"/>
                    </a:lnTo>
                    <a:cubicBezTo>
                      <a:pt x="1804801" y="1034398"/>
                      <a:pt x="1756319" y="1082880"/>
                      <a:pt x="1696513" y="1082880"/>
                    </a:cubicBezTo>
                    <a:lnTo>
                      <a:pt x="108288" y="1082880"/>
                    </a:lnTo>
                    <a:cubicBezTo>
                      <a:pt x="48482" y="1082880"/>
                      <a:pt x="0" y="1034398"/>
                      <a:pt x="0" y="974592"/>
                    </a:cubicBezTo>
                    <a:lnTo>
                      <a:pt x="0" y="108288"/>
                    </a:lnTo>
                    <a:close/>
                  </a:path>
                </a:pathLst>
              </a:custGeom>
              <a:solidFill>
                <a:schemeClr val="accent4">
                  <a:lumMod val="40000"/>
                  <a:lumOff val="60000"/>
                </a:schemeClr>
              </a:solidFill>
              <a:ln w="57150">
                <a:noFill/>
              </a:ln>
              <a:effectLst/>
              <a:scene3d>
                <a:camera prst="orthographicFront"/>
                <a:lightRig rig="flat" dir="t"/>
              </a:scene3d>
              <a:sp3d prstMaterial="dkEdge">
                <a:bevelT w="8200" h="38100"/>
              </a:sp3d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2">
                <a:schemeClr val="accent5">
                  <a:hueOff val="0"/>
                  <a:satOff val="0"/>
                  <a:lumOff val="0"/>
                  <a:alphaOff val="0"/>
                </a:schemeClr>
              </a:fillRef>
              <a:effectRef idx="1">
                <a:schemeClr val="accent5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/>
              </a:fontRef>
            </p:style>
            <p:txBody>
              <a:bodyPr spcFirstLastPara="0" vert="horz" wrap="square" lIns="92676" tIns="92676" rIns="92676" bIns="92676" numCol="1" spcCol="1270" anchor="ctr" anchorCtr="0">
                <a:noAutofit/>
              </a:bodyPr>
              <a:lstStyle/>
              <a:p>
                <a:pPr marL="0" lvl="0" indent="0" algn="ctr" defTabSz="7112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r>
                  <a:rPr lang="en-GB" sz="1600" b="1" kern="1200" noProof="0" dirty="0"/>
                  <a:t>4. Initial environmental review</a:t>
                </a:r>
              </a:p>
            </p:txBody>
          </p:sp>
          <p:sp>
            <p:nvSpPr>
              <p:cNvPr id="35" name="Freeform: Shape 34">
                <a:extLst>
                  <a:ext uri="{FF2B5EF4-FFF2-40B4-BE49-F238E27FC236}">
                    <a16:creationId xmlns:a16="http://schemas.microsoft.com/office/drawing/2014/main" id="{BF96D01B-6C85-4EFB-BFDD-B3C5F502E562}"/>
                  </a:ext>
                </a:extLst>
              </p:cNvPr>
              <p:cNvSpPr/>
              <p:nvPr/>
            </p:nvSpPr>
            <p:spPr>
              <a:xfrm rot="21604472">
                <a:off x="6080701" y="3059669"/>
                <a:ext cx="350985" cy="447591"/>
              </a:xfrm>
              <a:custGeom>
                <a:avLst/>
                <a:gdLst>
                  <a:gd name="connsiteX0" fmla="*/ 0 w 350985"/>
                  <a:gd name="connsiteY0" fmla="*/ 89518 h 447590"/>
                  <a:gd name="connsiteX1" fmla="*/ 175493 w 350985"/>
                  <a:gd name="connsiteY1" fmla="*/ 89518 h 447590"/>
                  <a:gd name="connsiteX2" fmla="*/ 175493 w 350985"/>
                  <a:gd name="connsiteY2" fmla="*/ 0 h 447590"/>
                  <a:gd name="connsiteX3" fmla="*/ 350985 w 350985"/>
                  <a:gd name="connsiteY3" fmla="*/ 223795 h 447590"/>
                  <a:gd name="connsiteX4" fmla="*/ 175493 w 350985"/>
                  <a:gd name="connsiteY4" fmla="*/ 447590 h 447590"/>
                  <a:gd name="connsiteX5" fmla="*/ 175493 w 350985"/>
                  <a:gd name="connsiteY5" fmla="*/ 358072 h 447590"/>
                  <a:gd name="connsiteX6" fmla="*/ 0 w 350985"/>
                  <a:gd name="connsiteY6" fmla="*/ 358072 h 447590"/>
                  <a:gd name="connsiteX7" fmla="*/ 0 w 350985"/>
                  <a:gd name="connsiteY7" fmla="*/ 89518 h 447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50985" h="447590">
                    <a:moveTo>
                      <a:pt x="350985" y="358072"/>
                    </a:moveTo>
                    <a:lnTo>
                      <a:pt x="175492" y="358072"/>
                    </a:lnTo>
                    <a:lnTo>
                      <a:pt x="175492" y="447590"/>
                    </a:lnTo>
                    <a:lnTo>
                      <a:pt x="0" y="223795"/>
                    </a:lnTo>
                    <a:lnTo>
                      <a:pt x="175492" y="0"/>
                    </a:lnTo>
                    <a:lnTo>
                      <a:pt x="175492" y="89518"/>
                    </a:lnTo>
                    <a:lnTo>
                      <a:pt x="350985" y="89518"/>
                    </a:lnTo>
                    <a:lnTo>
                      <a:pt x="350985" y="358072"/>
                    </a:lnTo>
                    <a:close/>
                  </a:path>
                </a:pathLst>
              </a:custGeom>
              <a:ln>
                <a:noFill/>
              </a:ln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2">
                <a:schemeClr val="accent5">
                  <a:hueOff val="0"/>
                  <a:satOff val="0"/>
                  <a:lumOff val="0"/>
                  <a:alphaOff val="0"/>
                </a:schemeClr>
              </a:fillRef>
              <a:effectRef idx="1">
                <a:schemeClr val="accent5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/>
              </a:fontRef>
            </p:style>
            <p:txBody>
              <a:bodyPr spcFirstLastPara="0" vert="horz" wrap="square" lIns="105295" tIns="89518" rIns="-1" bIns="89518" numCol="1" spcCol="1270" anchor="ctr" anchorCtr="0">
                <a:noAutofit/>
              </a:bodyPr>
              <a:lstStyle/>
              <a:p>
                <a:pPr marL="0" lvl="0" indent="0" algn="ctr" defTabSz="7112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endParaRPr lang="en-GB" sz="1600" b="1" kern="1200" noProof="0" dirty="0"/>
              </a:p>
            </p:txBody>
          </p:sp>
          <p:sp>
            <p:nvSpPr>
              <p:cNvPr id="36" name="Freeform: Shape 35">
                <a:extLst>
                  <a:ext uri="{FF2B5EF4-FFF2-40B4-BE49-F238E27FC236}">
                    <a16:creationId xmlns:a16="http://schemas.microsoft.com/office/drawing/2014/main" id="{14971BC7-938F-4EE7-95B7-37D07BA0AC2C}"/>
                  </a:ext>
                </a:extLst>
              </p:cNvPr>
              <p:cNvSpPr/>
              <p:nvPr/>
            </p:nvSpPr>
            <p:spPr>
              <a:xfrm>
                <a:off x="4110341" y="2740407"/>
                <a:ext cx="1804801" cy="1082880"/>
              </a:xfrm>
              <a:custGeom>
                <a:avLst/>
                <a:gdLst>
                  <a:gd name="connsiteX0" fmla="*/ 0 w 1804801"/>
                  <a:gd name="connsiteY0" fmla="*/ 108288 h 1082880"/>
                  <a:gd name="connsiteX1" fmla="*/ 108288 w 1804801"/>
                  <a:gd name="connsiteY1" fmla="*/ 0 h 1082880"/>
                  <a:gd name="connsiteX2" fmla="*/ 1696513 w 1804801"/>
                  <a:gd name="connsiteY2" fmla="*/ 0 h 1082880"/>
                  <a:gd name="connsiteX3" fmla="*/ 1804801 w 1804801"/>
                  <a:gd name="connsiteY3" fmla="*/ 108288 h 1082880"/>
                  <a:gd name="connsiteX4" fmla="*/ 1804801 w 1804801"/>
                  <a:gd name="connsiteY4" fmla="*/ 974592 h 1082880"/>
                  <a:gd name="connsiteX5" fmla="*/ 1696513 w 1804801"/>
                  <a:gd name="connsiteY5" fmla="*/ 1082880 h 1082880"/>
                  <a:gd name="connsiteX6" fmla="*/ 108288 w 1804801"/>
                  <a:gd name="connsiteY6" fmla="*/ 1082880 h 1082880"/>
                  <a:gd name="connsiteX7" fmla="*/ 0 w 1804801"/>
                  <a:gd name="connsiteY7" fmla="*/ 974592 h 1082880"/>
                  <a:gd name="connsiteX8" fmla="*/ 0 w 1804801"/>
                  <a:gd name="connsiteY8" fmla="*/ 108288 h 10828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04801" h="1082880">
                    <a:moveTo>
                      <a:pt x="0" y="108288"/>
                    </a:moveTo>
                    <a:cubicBezTo>
                      <a:pt x="0" y="48482"/>
                      <a:pt x="48482" y="0"/>
                      <a:pt x="108288" y="0"/>
                    </a:cubicBezTo>
                    <a:lnTo>
                      <a:pt x="1696513" y="0"/>
                    </a:lnTo>
                    <a:cubicBezTo>
                      <a:pt x="1756319" y="0"/>
                      <a:pt x="1804801" y="48482"/>
                      <a:pt x="1804801" y="108288"/>
                    </a:cubicBezTo>
                    <a:lnTo>
                      <a:pt x="1804801" y="974592"/>
                    </a:lnTo>
                    <a:cubicBezTo>
                      <a:pt x="1804801" y="1034398"/>
                      <a:pt x="1756319" y="1082880"/>
                      <a:pt x="1696513" y="1082880"/>
                    </a:cubicBezTo>
                    <a:lnTo>
                      <a:pt x="108288" y="1082880"/>
                    </a:lnTo>
                    <a:cubicBezTo>
                      <a:pt x="48482" y="1082880"/>
                      <a:pt x="0" y="1034398"/>
                      <a:pt x="0" y="974592"/>
                    </a:cubicBezTo>
                    <a:lnTo>
                      <a:pt x="0" y="108288"/>
                    </a:lnTo>
                    <a:close/>
                  </a:path>
                </a:pathLst>
              </a:custGeom>
              <a:solidFill>
                <a:schemeClr val="accent4">
                  <a:lumMod val="40000"/>
                  <a:lumOff val="60000"/>
                </a:schemeClr>
              </a:solidFill>
              <a:ln w="57150">
                <a:noFill/>
              </a:ln>
              <a:effectLst/>
              <a:scene3d>
                <a:camera prst="orthographicFront"/>
                <a:lightRig rig="flat" dir="t"/>
              </a:scene3d>
              <a:sp3d prstMaterial="dkEdge">
                <a:bevelT w="8200" h="38100"/>
              </a:sp3d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2">
                <a:schemeClr val="accent6">
                  <a:hueOff val="0"/>
                  <a:satOff val="0"/>
                  <a:lumOff val="0"/>
                  <a:alphaOff val="0"/>
                </a:schemeClr>
              </a:fillRef>
              <a:effectRef idx="1">
                <a:schemeClr val="accent6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/>
              </a:fontRef>
            </p:style>
            <p:txBody>
              <a:bodyPr spcFirstLastPara="0" vert="horz" wrap="square" lIns="92676" tIns="92676" rIns="92676" bIns="92676" numCol="1" spcCol="1270" anchor="ctr" anchorCtr="0">
                <a:noAutofit/>
              </a:bodyPr>
              <a:lstStyle/>
              <a:p>
                <a:pPr marL="0" lvl="0" indent="0" algn="ctr" defTabSz="7112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r>
                  <a:rPr lang="en-GB" sz="1600" b="1" kern="1200" noProof="0" dirty="0"/>
                  <a:t>5. Environmental objectives </a:t>
                </a:r>
                <a:endParaRPr lang="et-EE" sz="1600" b="1" kern="1200" noProof="0" dirty="0"/>
              </a:p>
              <a:p>
                <a:pPr marL="0" lvl="0" indent="0" algn="ctr" defTabSz="7112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r>
                  <a:rPr lang="en-GB" sz="1600" b="1" kern="1200" dirty="0"/>
                  <a:t>Action </a:t>
                </a:r>
                <a:r>
                  <a:rPr lang="en-GB" sz="1600" b="1" kern="1200" noProof="0" dirty="0"/>
                  <a:t>plan</a:t>
                </a:r>
              </a:p>
            </p:txBody>
          </p:sp>
          <p:sp>
            <p:nvSpPr>
              <p:cNvPr id="37" name="Freeform: Shape 36">
                <a:extLst>
                  <a:ext uri="{FF2B5EF4-FFF2-40B4-BE49-F238E27FC236}">
                    <a16:creationId xmlns:a16="http://schemas.microsoft.com/office/drawing/2014/main" id="{FF47A252-4364-47DE-A5DB-5F1EFBCA7D2F}"/>
                  </a:ext>
                </a:extLst>
              </p:cNvPr>
              <p:cNvSpPr/>
              <p:nvPr/>
            </p:nvSpPr>
            <p:spPr>
              <a:xfrm rot="21613915">
                <a:off x="3537725" y="3052900"/>
                <a:ext cx="404651" cy="447591"/>
              </a:xfrm>
              <a:custGeom>
                <a:avLst/>
                <a:gdLst>
                  <a:gd name="connsiteX0" fmla="*/ 0 w 404650"/>
                  <a:gd name="connsiteY0" fmla="*/ 89518 h 447590"/>
                  <a:gd name="connsiteX1" fmla="*/ 202325 w 404650"/>
                  <a:gd name="connsiteY1" fmla="*/ 89518 h 447590"/>
                  <a:gd name="connsiteX2" fmla="*/ 202325 w 404650"/>
                  <a:gd name="connsiteY2" fmla="*/ 0 h 447590"/>
                  <a:gd name="connsiteX3" fmla="*/ 404650 w 404650"/>
                  <a:gd name="connsiteY3" fmla="*/ 223795 h 447590"/>
                  <a:gd name="connsiteX4" fmla="*/ 202325 w 404650"/>
                  <a:gd name="connsiteY4" fmla="*/ 447590 h 447590"/>
                  <a:gd name="connsiteX5" fmla="*/ 202325 w 404650"/>
                  <a:gd name="connsiteY5" fmla="*/ 358072 h 447590"/>
                  <a:gd name="connsiteX6" fmla="*/ 0 w 404650"/>
                  <a:gd name="connsiteY6" fmla="*/ 358072 h 447590"/>
                  <a:gd name="connsiteX7" fmla="*/ 0 w 404650"/>
                  <a:gd name="connsiteY7" fmla="*/ 89518 h 447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04650" h="447590">
                    <a:moveTo>
                      <a:pt x="404650" y="358072"/>
                    </a:moveTo>
                    <a:lnTo>
                      <a:pt x="202325" y="358072"/>
                    </a:lnTo>
                    <a:lnTo>
                      <a:pt x="202325" y="447590"/>
                    </a:lnTo>
                    <a:lnTo>
                      <a:pt x="0" y="223795"/>
                    </a:lnTo>
                    <a:lnTo>
                      <a:pt x="202325" y="0"/>
                    </a:lnTo>
                    <a:lnTo>
                      <a:pt x="202325" y="89518"/>
                    </a:lnTo>
                    <a:lnTo>
                      <a:pt x="404650" y="89518"/>
                    </a:lnTo>
                    <a:lnTo>
                      <a:pt x="404650" y="358072"/>
                    </a:lnTo>
                    <a:close/>
                  </a:path>
                </a:pathLst>
              </a:custGeom>
              <a:ln>
                <a:noFill/>
              </a:ln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2">
                <a:schemeClr val="accent6">
                  <a:hueOff val="0"/>
                  <a:satOff val="0"/>
                  <a:lumOff val="0"/>
                  <a:alphaOff val="0"/>
                </a:schemeClr>
              </a:fillRef>
              <a:effectRef idx="1">
                <a:schemeClr val="accent6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/>
              </a:fontRef>
            </p:style>
            <p:txBody>
              <a:bodyPr spcFirstLastPara="0" vert="horz" wrap="square" lIns="121395" tIns="89519" rIns="0" bIns="89517" numCol="1" spcCol="1270" anchor="ctr" anchorCtr="0">
                <a:noAutofit/>
              </a:bodyPr>
              <a:lstStyle/>
              <a:p>
                <a:pPr marL="0" lvl="0" indent="0" algn="ctr" defTabSz="7112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endParaRPr lang="en-GB" sz="1600" b="1" kern="1200" noProof="0" dirty="0"/>
              </a:p>
            </p:txBody>
          </p:sp>
          <p:sp>
            <p:nvSpPr>
              <p:cNvPr id="38" name="Freeform: Shape 37">
                <a:extLst>
                  <a:ext uri="{FF2B5EF4-FFF2-40B4-BE49-F238E27FC236}">
                    <a16:creationId xmlns:a16="http://schemas.microsoft.com/office/drawing/2014/main" id="{57BB2671-E37A-427D-8CFE-B4AC3B6D0A9C}"/>
                  </a:ext>
                </a:extLst>
              </p:cNvPr>
              <p:cNvSpPr/>
              <p:nvPr/>
            </p:nvSpPr>
            <p:spPr>
              <a:xfrm>
                <a:off x="1525799" y="2726589"/>
                <a:ext cx="1804801" cy="1082880"/>
              </a:xfrm>
              <a:custGeom>
                <a:avLst/>
                <a:gdLst>
                  <a:gd name="connsiteX0" fmla="*/ 0 w 1804801"/>
                  <a:gd name="connsiteY0" fmla="*/ 108288 h 1082880"/>
                  <a:gd name="connsiteX1" fmla="*/ 108288 w 1804801"/>
                  <a:gd name="connsiteY1" fmla="*/ 0 h 1082880"/>
                  <a:gd name="connsiteX2" fmla="*/ 1696513 w 1804801"/>
                  <a:gd name="connsiteY2" fmla="*/ 0 h 1082880"/>
                  <a:gd name="connsiteX3" fmla="*/ 1804801 w 1804801"/>
                  <a:gd name="connsiteY3" fmla="*/ 108288 h 1082880"/>
                  <a:gd name="connsiteX4" fmla="*/ 1804801 w 1804801"/>
                  <a:gd name="connsiteY4" fmla="*/ 974592 h 1082880"/>
                  <a:gd name="connsiteX5" fmla="*/ 1696513 w 1804801"/>
                  <a:gd name="connsiteY5" fmla="*/ 1082880 h 1082880"/>
                  <a:gd name="connsiteX6" fmla="*/ 108288 w 1804801"/>
                  <a:gd name="connsiteY6" fmla="*/ 1082880 h 1082880"/>
                  <a:gd name="connsiteX7" fmla="*/ 0 w 1804801"/>
                  <a:gd name="connsiteY7" fmla="*/ 974592 h 1082880"/>
                  <a:gd name="connsiteX8" fmla="*/ 0 w 1804801"/>
                  <a:gd name="connsiteY8" fmla="*/ 108288 h 10828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04801" h="1082880">
                    <a:moveTo>
                      <a:pt x="0" y="108288"/>
                    </a:moveTo>
                    <a:cubicBezTo>
                      <a:pt x="0" y="48482"/>
                      <a:pt x="48482" y="0"/>
                      <a:pt x="108288" y="0"/>
                    </a:cubicBezTo>
                    <a:lnTo>
                      <a:pt x="1696513" y="0"/>
                    </a:lnTo>
                    <a:cubicBezTo>
                      <a:pt x="1756319" y="0"/>
                      <a:pt x="1804801" y="48482"/>
                      <a:pt x="1804801" y="108288"/>
                    </a:cubicBezTo>
                    <a:lnTo>
                      <a:pt x="1804801" y="974592"/>
                    </a:lnTo>
                    <a:cubicBezTo>
                      <a:pt x="1804801" y="1034398"/>
                      <a:pt x="1756319" y="1082880"/>
                      <a:pt x="1696513" y="1082880"/>
                    </a:cubicBezTo>
                    <a:lnTo>
                      <a:pt x="108288" y="1082880"/>
                    </a:lnTo>
                    <a:cubicBezTo>
                      <a:pt x="48482" y="1082880"/>
                      <a:pt x="0" y="1034398"/>
                      <a:pt x="0" y="974592"/>
                    </a:cubicBezTo>
                    <a:lnTo>
                      <a:pt x="0" y="108288"/>
                    </a:lnTo>
                    <a:close/>
                  </a:path>
                </a:pathLst>
              </a:custGeom>
              <a:ln w="57150">
                <a:noFill/>
              </a:ln>
              <a:effectLst/>
              <a:scene3d>
                <a:camera prst="orthographicFront"/>
                <a:lightRig rig="flat" dir="t"/>
              </a:scene3d>
              <a:sp3d prstMaterial="dkEdge">
                <a:bevelT w="8200" h="38100"/>
              </a:sp3d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2">
                <a:schemeClr val="accent2">
                  <a:hueOff val="0"/>
                  <a:satOff val="0"/>
                  <a:lumOff val="0"/>
                  <a:alphaOff val="0"/>
                </a:schemeClr>
              </a:fillRef>
              <a:effectRef idx="1">
                <a:schemeClr val="accent2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/>
              </a:fontRef>
            </p:style>
            <p:txBody>
              <a:bodyPr spcFirstLastPara="0" vert="horz" wrap="square" lIns="92676" tIns="92676" rIns="92676" bIns="92676" numCol="1" spcCol="1270" anchor="ctr" anchorCtr="0">
                <a:noAutofit/>
              </a:bodyPr>
              <a:lstStyle/>
              <a:p>
                <a:pPr marL="0" lvl="0" indent="0" algn="ctr" defTabSz="7112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r>
                  <a:rPr lang="en-GB" sz="1600" b="1" kern="1200" noProof="0" dirty="0"/>
                  <a:t>6. Implementation</a:t>
                </a:r>
              </a:p>
              <a:p>
                <a:pPr marL="0" lvl="0" indent="0" algn="ctr" defTabSz="7112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r>
                  <a:rPr lang="en-GB" sz="1600" b="1" kern="1200" noProof="0" dirty="0"/>
                  <a:t>Rules and involvement</a:t>
                </a:r>
              </a:p>
            </p:txBody>
          </p:sp>
          <p:sp>
            <p:nvSpPr>
              <p:cNvPr id="39" name="Freeform: Shape 38">
                <a:extLst>
                  <a:ext uri="{FF2B5EF4-FFF2-40B4-BE49-F238E27FC236}">
                    <a16:creationId xmlns:a16="http://schemas.microsoft.com/office/drawing/2014/main" id="{30E68B55-1F50-465B-B7F2-2E928E911610}"/>
                  </a:ext>
                </a:extLst>
              </p:cNvPr>
              <p:cNvSpPr/>
              <p:nvPr/>
            </p:nvSpPr>
            <p:spPr>
              <a:xfrm rot="62913">
                <a:off x="2204404" y="3970107"/>
                <a:ext cx="447591" cy="378884"/>
              </a:xfrm>
              <a:custGeom>
                <a:avLst/>
                <a:gdLst>
                  <a:gd name="connsiteX0" fmla="*/ 0 w 378883"/>
                  <a:gd name="connsiteY0" fmla="*/ 89518 h 447590"/>
                  <a:gd name="connsiteX1" fmla="*/ 189442 w 378883"/>
                  <a:gd name="connsiteY1" fmla="*/ 89518 h 447590"/>
                  <a:gd name="connsiteX2" fmla="*/ 189442 w 378883"/>
                  <a:gd name="connsiteY2" fmla="*/ 0 h 447590"/>
                  <a:gd name="connsiteX3" fmla="*/ 378883 w 378883"/>
                  <a:gd name="connsiteY3" fmla="*/ 223795 h 447590"/>
                  <a:gd name="connsiteX4" fmla="*/ 189442 w 378883"/>
                  <a:gd name="connsiteY4" fmla="*/ 447590 h 447590"/>
                  <a:gd name="connsiteX5" fmla="*/ 189442 w 378883"/>
                  <a:gd name="connsiteY5" fmla="*/ 358072 h 447590"/>
                  <a:gd name="connsiteX6" fmla="*/ 0 w 378883"/>
                  <a:gd name="connsiteY6" fmla="*/ 358072 h 447590"/>
                  <a:gd name="connsiteX7" fmla="*/ 0 w 378883"/>
                  <a:gd name="connsiteY7" fmla="*/ 89518 h 447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78883" h="447590">
                    <a:moveTo>
                      <a:pt x="303106" y="1"/>
                    </a:moveTo>
                    <a:lnTo>
                      <a:pt x="303106" y="223796"/>
                    </a:lnTo>
                    <a:lnTo>
                      <a:pt x="378883" y="223796"/>
                    </a:lnTo>
                    <a:lnTo>
                      <a:pt x="189442" y="447589"/>
                    </a:lnTo>
                    <a:lnTo>
                      <a:pt x="0" y="223796"/>
                    </a:lnTo>
                    <a:lnTo>
                      <a:pt x="75777" y="223796"/>
                    </a:lnTo>
                    <a:lnTo>
                      <a:pt x="75777" y="1"/>
                    </a:lnTo>
                    <a:lnTo>
                      <a:pt x="303106" y="1"/>
                    </a:lnTo>
                    <a:close/>
                  </a:path>
                </a:pathLst>
              </a:custGeom>
              <a:ln>
                <a:noFill/>
              </a:ln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2">
                <a:schemeClr val="accent2">
                  <a:hueOff val="0"/>
                  <a:satOff val="0"/>
                  <a:lumOff val="0"/>
                  <a:alphaOff val="0"/>
                </a:schemeClr>
              </a:fillRef>
              <a:effectRef idx="1">
                <a:schemeClr val="accent2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/>
              </a:fontRef>
            </p:style>
            <p:txBody>
              <a:bodyPr spcFirstLastPara="0" vert="horz" wrap="square" lIns="89518" tIns="0" rIns="89518" bIns="113665" numCol="1" spcCol="1270" anchor="ctr" anchorCtr="0">
                <a:noAutofit/>
              </a:bodyPr>
              <a:lstStyle/>
              <a:p>
                <a:pPr marL="0" lvl="0" indent="0" algn="ctr" defTabSz="7112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endParaRPr lang="en-GB" sz="1600" b="1" kern="1200" noProof="0" dirty="0"/>
              </a:p>
            </p:txBody>
          </p:sp>
          <p:sp>
            <p:nvSpPr>
              <p:cNvPr id="40" name="Freeform: Shape 39">
                <a:extLst>
                  <a:ext uri="{FF2B5EF4-FFF2-40B4-BE49-F238E27FC236}">
                    <a16:creationId xmlns:a16="http://schemas.microsoft.com/office/drawing/2014/main" id="{D90C21B5-2DA3-494D-A05A-FD6DACB09D64}"/>
                  </a:ext>
                </a:extLst>
              </p:cNvPr>
              <p:cNvSpPr/>
              <p:nvPr/>
            </p:nvSpPr>
            <p:spPr>
              <a:xfrm>
                <a:off x="1502667" y="4505270"/>
                <a:ext cx="1804801" cy="1082880"/>
              </a:xfrm>
              <a:custGeom>
                <a:avLst/>
                <a:gdLst>
                  <a:gd name="connsiteX0" fmla="*/ 0 w 1804801"/>
                  <a:gd name="connsiteY0" fmla="*/ 108288 h 1082880"/>
                  <a:gd name="connsiteX1" fmla="*/ 108288 w 1804801"/>
                  <a:gd name="connsiteY1" fmla="*/ 0 h 1082880"/>
                  <a:gd name="connsiteX2" fmla="*/ 1696513 w 1804801"/>
                  <a:gd name="connsiteY2" fmla="*/ 0 h 1082880"/>
                  <a:gd name="connsiteX3" fmla="*/ 1804801 w 1804801"/>
                  <a:gd name="connsiteY3" fmla="*/ 108288 h 1082880"/>
                  <a:gd name="connsiteX4" fmla="*/ 1804801 w 1804801"/>
                  <a:gd name="connsiteY4" fmla="*/ 974592 h 1082880"/>
                  <a:gd name="connsiteX5" fmla="*/ 1696513 w 1804801"/>
                  <a:gd name="connsiteY5" fmla="*/ 1082880 h 1082880"/>
                  <a:gd name="connsiteX6" fmla="*/ 108288 w 1804801"/>
                  <a:gd name="connsiteY6" fmla="*/ 1082880 h 1082880"/>
                  <a:gd name="connsiteX7" fmla="*/ 0 w 1804801"/>
                  <a:gd name="connsiteY7" fmla="*/ 974592 h 1082880"/>
                  <a:gd name="connsiteX8" fmla="*/ 0 w 1804801"/>
                  <a:gd name="connsiteY8" fmla="*/ 108288 h 10828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04801" h="1082880">
                    <a:moveTo>
                      <a:pt x="0" y="108288"/>
                    </a:moveTo>
                    <a:cubicBezTo>
                      <a:pt x="0" y="48482"/>
                      <a:pt x="48482" y="0"/>
                      <a:pt x="108288" y="0"/>
                    </a:cubicBezTo>
                    <a:lnTo>
                      <a:pt x="1696513" y="0"/>
                    </a:lnTo>
                    <a:cubicBezTo>
                      <a:pt x="1756319" y="0"/>
                      <a:pt x="1804801" y="48482"/>
                      <a:pt x="1804801" y="108288"/>
                    </a:cubicBezTo>
                    <a:lnTo>
                      <a:pt x="1804801" y="974592"/>
                    </a:lnTo>
                    <a:cubicBezTo>
                      <a:pt x="1804801" y="1034398"/>
                      <a:pt x="1756319" y="1082880"/>
                      <a:pt x="1696513" y="1082880"/>
                    </a:cubicBezTo>
                    <a:lnTo>
                      <a:pt x="108288" y="1082880"/>
                    </a:lnTo>
                    <a:cubicBezTo>
                      <a:pt x="48482" y="1082880"/>
                      <a:pt x="0" y="1034398"/>
                      <a:pt x="0" y="974592"/>
                    </a:cubicBezTo>
                    <a:lnTo>
                      <a:pt x="0" y="108288"/>
                    </a:lnTo>
                    <a:close/>
                  </a:path>
                </a:pathLst>
              </a:custGeom>
              <a:ln>
                <a:noFill/>
              </a:ln>
              <a:scene3d>
                <a:camera prst="orthographicFront"/>
                <a:lightRig rig="flat" dir="t"/>
              </a:scene3d>
              <a:sp3d prstMaterial="dkEdge">
                <a:bevelT w="8200" h="38100"/>
              </a:sp3d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2">
                <a:schemeClr val="accent3">
                  <a:hueOff val="0"/>
                  <a:satOff val="0"/>
                  <a:lumOff val="0"/>
                  <a:alphaOff val="0"/>
                </a:schemeClr>
              </a:fillRef>
              <a:effectRef idx="1">
                <a:schemeClr val="accent3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/>
              </a:fontRef>
            </p:style>
            <p:txBody>
              <a:bodyPr spcFirstLastPara="0" vert="horz" wrap="square" lIns="92676" tIns="92676" rIns="92676" bIns="92676" numCol="1" spcCol="1270" anchor="ctr" anchorCtr="0">
                <a:noAutofit/>
              </a:bodyPr>
              <a:lstStyle/>
              <a:p>
                <a:pPr marL="0" lvl="0" indent="0" algn="ctr" defTabSz="7112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r>
                  <a:rPr lang="en-GB" sz="1600" b="1" kern="1200" noProof="0" dirty="0"/>
                  <a:t>7. </a:t>
                </a:r>
                <a:r>
                  <a:rPr lang="en-GB" sz="1600" b="1" kern="1200" dirty="0"/>
                  <a:t>Monitoring and measuring</a:t>
                </a:r>
              </a:p>
              <a:p>
                <a:pPr marL="0" lvl="0" indent="0" algn="ctr" defTabSz="7112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r>
                  <a:rPr lang="en-GB" sz="1600" b="1" kern="1200" dirty="0"/>
                  <a:t>Evaluation</a:t>
                </a:r>
              </a:p>
            </p:txBody>
          </p:sp>
          <p:sp>
            <p:nvSpPr>
              <p:cNvPr id="41" name="Freeform: Shape 40">
                <a:extLst>
                  <a:ext uri="{FF2B5EF4-FFF2-40B4-BE49-F238E27FC236}">
                    <a16:creationId xmlns:a16="http://schemas.microsoft.com/office/drawing/2014/main" id="{1CE8C616-76B5-4BBA-9A6B-CEFB92A058AB}"/>
                  </a:ext>
                </a:extLst>
              </p:cNvPr>
              <p:cNvSpPr/>
              <p:nvPr/>
            </p:nvSpPr>
            <p:spPr>
              <a:xfrm rot="67309">
                <a:off x="3500456" y="4871017"/>
                <a:ext cx="449490" cy="447590"/>
              </a:xfrm>
              <a:custGeom>
                <a:avLst/>
                <a:gdLst>
                  <a:gd name="connsiteX0" fmla="*/ 0 w 449490"/>
                  <a:gd name="connsiteY0" fmla="*/ 89518 h 447590"/>
                  <a:gd name="connsiteX1" fmla="*/ 225695 w 449490"/>
                  <a:gd name="connsiteY1" fmla="*/ 89518 h 447590"/>
                  <a:gd name="connsiteX2" fmla="*/ 225695 w 449490"/>
                  <a:gd name="connsiteY2" fmla="*/ 0 h 447590"/>
                  <a:gd name="connsiteX3" fmla="*/ 449490 w 449490"/>
                  <a:gd name="connsiteY3" fmla="*/ 223795 h 447590"/>
                  <a:gd name="connsiteX4" fmla="*/ 225695 w 449490"/>
                  <a:gd name="connsiteY4" fmla="*/ 447590 h 447590"/>
                  <a:gd name="connsiteX5" fmla="*/ 225695 w 449490"/>
                  <a:gd name="connsiteY5" fmla="*/ 358072 h 447590"/>
                  <a:gd name="connsiteX6" fmla="*/ 0 w 449490"/>
                  <a:gd name="connsiteY6" fmla="*/ 358072 h 447590"/>
                  <a:gd name="connsiteX7" fmla="*/ 0 w 449490"/>
                  <a:gd name="connsiteY7" fmla="*/ 89518 h 447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49490" h="447590">
                    <a:moveTo>
                      <a:pt x="0" y="89518"/>
                    </a:moveTo>
                    <a:lnTo>
                      <a:pt x="225695" y="89518"/>
                    </a:lnTo>
                    <a:lnTo>
                      <a:pt x="225695" y="0"/>
                    </a:lnTo>
                    <a:lnTo>
                      <a:pt x="449490" y="223795"/>
                    </a:lnTo>
                    <a:lnTo>
                      <a:pt x="225695" y="447590"/>
                    </a:lnTo>
                    <a:lnTo>
                      <a:pt x="225695" y="358072"/>
                    </a:lnTo>
                    <a:lnTo>
                      <a:pt x="0" y="358072"/>
                    </a:lnTo>
                    <a:lnTo>
                      <a:pt x="0" y="89518"/>
                    </a:lnTo>
                    <a:close/>
                  </a:path>
                </a:pathLst>
              </a:custGeom>
              <a:ln>
                <a:noFill/>
              </a:ln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2">
                <a:schemeClr val="accent3">
                  <a:hueOff val="0"/>
                  <a:satOff val="0"/>
                  <a:lumOff val="0"/>
                  <a:alphaOff val="0"/>
                </a:schemeClr>
              </a:fillRef>
              <a:effectRef idx="1">
                <a:schemeClr val="accent3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/>
              </a:fontRef>
            </p:style>
            <p:txBody>
              <a:bodyPr spcFirstLastPara="0" vert="horz" wrap="square" lIns="0" tIns="89518" rIns="134276" bIns="89517" numCol="1" spcCol="1270" anchor="ctr" anchorCtr="0">
                <a:noAutofit/>
              </a:bodyPr>
              <a:lstStyle/>
              <a:p>
                <a:pPr marL="0" lvl="0" indent="0" algn="ctr" defTabSz="7112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endParaRPr lang="en-GB" sz="1600" b="1" kern="1200" noProof="0" dirty="0"/>
              </a:p>
            </p:txBody>
          </p:sp>
          <p:sp>
            <p:nvSpPr>
              <p:cNvPr id="42" name="Freeform: Shape 41">
                <a:extLst>
                  <a:ext uri="{FF2B5EF4-FFF2-40B4-BE49-F238E27FC236}">
                    <a16:creationId xmlns:a16="http://schemas.microsoft.com/office/drawing/2014/main" id="{BEB2B879-BCFA-44CD-B448-E7B731FAB922}"/>
                  </a:ext>
                </a:extLst>
              </p:cNvPr>
              <p:cNvSpPr/>
              <p:nvPr/>
            </p:nvSpPr>
            <p:spPr>
              <a:xfrm>
                <a:off x="4108903" y="4527648"/>
                <a:ext cx="1804801" cy="1082880"/>
              </a:xfrm>
              <a:custGeom>
                <a:avLst/>
                <a:gdLst>
                  <a:gd name="connsiteX0" fmla="*/ 0 w 1804801"/>
                  <a:gd name="connsiteY0" fmla="*/ 108288 h 1082880"/>
                  <a:gd name="connsiteX1" fmla="*/ 108288 w 1804801"/>
                  <a:gd name="connsiteY1" fmla="*/ 0 h 1082880"/>
                  <a:gd name="connsiteX2" fmla="*/ 1696513 w 1804801"/>
                  <a:gd name="connsiteY2" fmla="*/ 0 h 1082880"/>
                  <a:gd name="connsiteX3" fmla="*/ 1804801 w 1804801"/>
                  <a:gd name="connsiteY3" fmla="*/ 108288 h 1082880"/>
                  <a:gd name="connsiteX4" fmla="*/ 1804801 w 1804801"/>
                  <a:gd name="connsiteY4" fmla="*/ 974592 h 1082880"/>
                  <a:gd name="connsiteX5" fmla="*/ 1696513 w 1804801"/>
                  <a:gd name="connsiteY5" fmla="*/ 1082880 h 1082880"/>
                  <a:gd name="connsiteX6" fmla="*/ 108288 w 1804801"/>
                  <a:gd name="connsiteY6" fmla="*/ 1082880 h 1082880"/>
                  <a:gd name="connsiteX7" fmla="*/ 0 w 1804801"/>
                  <a:gd name="connsiteY7" fmla="*/ 974592 h 1082880"/>
                  <a:gd name="connsiteX8" fmla="*/ 0 w 1804801"/>
                  <a:gd name="connsiteY8" fmla="*/ 108288 h 10828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04801" h="1082880">
                    <a:moveTo>
                      <a:pt x="0" y="108288"/>
                    </a:moveTo>
                    <a:cubicBezTo>
                      <a:pt x="0" y="48482"/>
                      <a:pt x="48482" y="0"/>
                      <a:pt x="108288" y="0"/>
                    </a:cubicBezTo>
                    <a:lnTo>
                      <a:pt x="1696513" y="0"/>
                    </a:lnTo>
                    <a:cubicBezTo>
                      <a:pt x="1756319" y="0"/>
                      <a:pt x="1804801" y="48482"/>
                      <a:pt x="1804801" y="108288"/>
                    </a:cubicBezTo>
                    <a:lnTo>
                      <a:pt x="1804801" y="974592"/>
                    </a:lnTo>
                    <a:cubicBezTo>
                      <a:pt x="1804801" y="1034398"/>
                      <a:pt x="1756319" y="1082880"/>
                      <a:pt x="1696513" y="1082880"/>
                    </a:cubicBezTo>
                    <a:lnTo>
                      <a:pt x="108288" y="1082880"/>
                    </a:lnTo>
                    <a:cubicBezTo>
                      <a:pt x="48482" y="1082880"/>
                      <a:pt x="0" y="1034398"/>
                      <a:pt x="0" y="974592"/>
                    </a:cubicBezTo>
                    <a:lnTo>
                      <a:pt x="0" y="108288"/>
                    </a:ln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 w="57150">
                <a:noFill/>
              </a:ln>
              <a:effectLst/>
              <a:scene3d>
                <a:camera prst="orthographicFront"/>
                <a:lightRig rig="flat" dir="t"/>
              </a:scene3d>
              <a:sp3d prstMaterial="dkEdge">
                <a:bevelT w="8200" h="38100"/>
              </a:sp3d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2">
                <a:schemeClr val="accent4">
                  <a:hueOff val="0"/>
                  <a:satOff val="0"/>
                  <a:lumOff val="0"/>
                  <a:alphaOff val="0"/>
                </a:schemeClr>
              </a:fillRef>
              <a:effectRef idx="1">
                <a:schemeClr val="accent4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/>
              </a:fontRef>
            </p:style>
            <p:txBody>
              <a:bodyPr spcFirstLastPara="0" vert="horz" wrap="square" lIns="92676" tIns="92676" rIns="92676" bIns="92676" numCol="1" spcCol="1270" anchor="ctr" anchorCtr="0">
                <a:noAutofit/>
              </a:bodyPr>
              <a:lstStyle/>
              <a:p>
                <a:pPr marL="0" lvl="0" indent="0" algn="ctr" defTabSz="7112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r>
                  <a:rPr lang="en-GB" sz="1600" b="1" kern="1200" noProof="0" dirty="0"/>
                  <a:t>8. Performance report Communication</a:t>
                </a:r>
              </a:p>
            </p:txBody>
          </p:sp>
          <p:sp>
            <p:nvSpPr>
              <p:cNvPr id="43" name="Freeform: Shape 42">
                <a:extLst>
                  <a:ext uri="{FF2B5EF4-FFF2-40B4-BE49-F238E27FC236}">
                    <a16:creationId xmlns:a16="http://schemas.microsoft.com/office/drawing/2014/main" id="{495F2E55-578D-4E5D-830E-6EB92F403979}"/>
                  </a:ext>
                </a:extLst>
              </p:cNvPr>
              <p:cNvSpPr/>
              <p:nvPr/>
            </p:nvSpPr>
            <p:spPr>
              <a:xfrm rot="21553200">
                <a:off x="6105654" y="4880782"/>
                <a:ext cx="334850" cy="447590"/>
              </a:xfrm>
              <a:custGeom>
                <a:avLst/>
                <a:gdLst>
                  <a:gd name="connsiteX0" fmla="*/ 0 w 334850"/>
                  <a:gd name="connsiteY0" fmla="*/ 89518 h 447590"/>
                  <a:gd name="connsiteX1" fmla="*/ 167425 w 334850"/>
                  <a:gd name="connsiteY1" fmla="*/ 89518 h 447590"/>
                  <a:gd name="connsiteX2" fmla="*/ 167425 w 334850"/>
                  <a:gd name="connsiteY2" fmla="*/ 0 h 447590"/>
                  <a:gd name="connsiteX3" fmla="*/ 334850 w 334850"/>
                  <a:gd name="connsiteY3" fmla="*/ 223795 h 447590"/>
                  <a:gd name="connsiteX4" fmla="*/ 167425 w 334850"/>
                  <a:gd name="connsiteY4" fmla="*/ 447590 h 447590"/>
                  <a:gd name="connsiteX5" fmla="*/ 167425 w 334850"/>
                  <a:gd name="connsiteY5" fmla="*/ 358072 h 447590"/>
                  <a:gd name="connsiteX6" fmla="*/ 0 w 334850"/>
                  <a:gd name="connsiteY6" fmla="*/ 358072 h 447590"/>
                  <a:gd name="connsiteX7" fmla="*/ 0 w 334850"/>
                  <a:gd name="connsiteY7" fmla="*/ 89518 h 447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34850" h="447590">
                    <a:moveTo>
                      <a:pt x="0" y="89518"/>
                    </a:moveTo>
                    <a:lnTo>
                      <a:pt x="167425" y="89518"/>
                    </a:lnTo>
                    <a:lnTo>
                      <a:pt x="167425" y="0"/>
                    </a:lnTo>
                    <a:lnTo>
                      <a:pt x="334850" y="223795"/>
                    </a:lnTo>
                    <a:lnTo>
                      <a:pt x="167425" y="447590"/>
                    </a:lnTo>
                    <a:lnTo>
                      <a:pt x="167425" y="358072"/>
                    </a:lnTo>
                    <a:lnTo>
                      <a:pt x="0" y="358072"/>
                    </a:lnTo>
                    <a:lnTo>
                      <a:pt x="0" y="89518"/>
                    </a:lnTo>
                    <a:close/>
                  </a:path>
                </a:pathLst>
              </a:custGeom>
              <a:ln>
                <a:noFill/>
              </a:ln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2">
                <a:schemeClr val="accent4">
                  <a:hueOff val="0"/>
                  <a:satOff val="0"/>
                  <a:lumOff val="0"/>
                  <a:alphaOff val="0"/>
                </a:schemeClr>
              </a:fillRef>
              <a:effectRef idx="1">
                <a:schemeClr val="accent4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/>
              </a:fontRef>
            </p:style>
            <p:txBody>
              <a:bodyPr spcFirstLastPara="0" vert="horz" wrap="square" lIns="0" tIns="89518" rIns="100454" bIns="89517" numCol="1" spcCol="1270" anchor="ctr" anchorCtr="0">
                <a:noAutofit/>
              </a:bodyPr>
              <a:lstStyle/>
              <a:p>
                <a:pPr marL="0" lvl="0" indent="0" algn="ctr" defTabSz="7112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endParaRPr lang="en-GB" sz="1600" b="1" kern="1200" noProof="0" dirty="0"/>
              </a:p>
            </p:txBody>
          </p:sp>
          <p:sp>
            <p:nvSpPr>
              <p:cNvPr id="44" name="Freeform: Shape 43">
                <a:extLst>
                  <a:ext uri="{FF2B5EF4-FFF2-40B4-BE49-F238E27FC236}">
                    <a16:creationId xmlns:a16="http://schemas.microsoft.com/office/drawing/2014/main" id="{A4B8CE9E-08D1-47F4-99C5-A5AF30D0A26C}"/>
                  </a:ext>
                </a:extLst>
              </p:cNvPr>
              <p:cNvSpPr/>
              <p:nvPr/>
            </p:nvSpPr>
            <p:spPr>
              <a:xfrm>
                <a:off x="6577378" y="4539120"/>
                <a:ext cx="1804801" cy="1082880"/>
              </a:xfrm>
              <a:custGeom>
                <a:avLst/>
                <a:gdLst>
                  <a:gd name="connsiteX0" fmla="*/ 0 w 1804801"/>
                  <a:gd name="connsiteY0" fmla="*/ 108288 h 1082880"/>
                  <a:gd name="connsiteX1" fmla="*/ 108288 w 1804801"/>
                  <a:gd name="connsiteY1" fmla="*/ 0 h 1082880"/>
                  <a:gd name="connsiteX2" fmla="*/ 1696513 w 1804801"/>
                  <a:gd name="connsiteY2" fmla="*/ 0 h 1082880"/>
                  <a:gd name="connsiteX3" fmla="*/ 1804801 w 1804801"/>
                  <a:gd name="connsiteY3" fmla="*/ 108288 h 1082880"/>
                  <a:gd name="connsiteX4" fmla="*/ 1804801 w 1804801"/>
                  <a:gd name="connsiteY4" fmla="*/ 974592 h 1082880"/>
                  <a:gd name="connsiteX5" fmla="*/ 1696513 w 1804801"/>
                  <a:gd name="connsiteY5" fmla="*/ 1082880 h 1082880"/>
                  <a:gd name="connsiteX6" fmla="*/ 108288 w 1804801"/>
                  <a:gd name="connsiteY6" fmla="*/ 1082880 h 1082880"/>
                  <a:gd name="connsiteX7" fmla="*/ 0 w 1804801"/>
                  <a:gd name="connsiteY7" fmla="*/ 974592 h 1082880"/>
                  <a:gd name="connsiteX8" fmla="*/ 0 w 1804801"/>
                  <a:gd name="connsiteY8" fmla="*/ 108288 h 10828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04801" h="1082880">
                    <a:moveTo>
                      <a:pt x="0" y="108288"/>
                    </a:moveTo>
                    <a:cubicBezTo>
                      <a:pt x="0" y="48482"/>
                      <a:pt x="48482" y="0"/>
                      <a:pt x="108288" y="0"/>
                    </a:cubicBezTo>
                    <a:lnTo>
                      <a:pt x="1696513" y="0"/>
                    </a:lnTo>
                    <a:cubicBezTo>
                      <a:pt x="1756319" y="0"/>
                      <a:pt x="1804801" y="48482"/>
                      <a:pt x="1804801" y="108288"/>
                    </a:cubicBezTo>
                    <a:lnTo>
                      <a:pt x="1804801" y="974592"/>
                    </a:lnTo>
                    <a:cubicBezTo>
                      <a:pt x="1804801" y="1034398"/>
                      <a:pt x="1756319" y="1082880"/>
                      <a:pt x="1696513" y="1082880"/>
                    </a:cubicBezTo>
                    <a:lnTo>
                      <a:pt x="108288" y="1082880"/>
                    </a:lnTo>
                    <a:cubicBezTo>
                      <a:pt x="48482" y="1082880"/>
                      <a:pt x="0" y="1034398"/>
                      <a:pt x="0" y="974592"/>
                    </a:cubicBezTo>
                    <a:lnTo>
                      <a:pt x="0" y="108288"/>
                    </a:ln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 w="57150">
                <a:solidFill>
                  <a:srgbClr val="0070C0"/>
                </a:solidFill>
              </a:ln>
              <a:effectLst>
                <a:glow rad="228600">
                  <a:schemeClr val="accent5">
                    <a:satMod val="175000"/>
                    <a:alpha val="40000"/>
                  </a:schemeClr>
                </a:glow>
              </a:effectLst>
              <a:scene3d>
                <a:camera prst="orthographicFront"/>
                <a:lightRig rig="flat" dir="t"/>
              </a:scene3d>
              <a:sp3d prstMaterial="dkEdge">
                <a:bevelT w="8200" h="38100"/>
              </a:sp3d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2">
                <a:schemeClr val="accent5">
                  <a:hueOff val="0"/>
                  <a:satOff val="0"/>
                  <a:lumOff val="0"/>
                  <a:alphaOff val="0"/>
                </a:schemeClr>
              </a:fillRef>
              <a:effectRef idx="1">
                <a:schemeClr val="accent5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/>
              </a:fontRef>
            </p:style>
            <p:txBody>
              <a:bodyPr spcFirstLastPara="0" vert="horz" wrap="square" lIns="92676" tIns="92676" rIns="92676" bIns="92676" numCol="1" spcCol="1270" anchor="ctr" anchorCtr="0">
                <a:noAutofit/>
              </a:bodyPr>
              <a:lstStyle/>
              <a:p>
                <a:pPr marL="0" lvl="0" indent="0" algn="ctr" defTabSz="7112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r>
                  <a:rPr lang="en-GB" sz="1600" b="1" kern="1200" noProof="0" dirty="0"/>
                  <a:t>9. Continuous improvement </a:t>
                </a:r>
              </a:p>
            </p:txBody>
          </p:sp>
        </p:grpSp>
        <p:pic>
          <p:nvPicPr>
            <p:cNvPr id="27" name="Picture 26">
              <a:extLst>
                <a:ext uri="{FF2B5EF4-FFF2-40B4-BE49-F238E27FC236}">
                  <a16:creationId xmlns:a16="http://schemas.microsoft.com/office/drawing/2014/main" id="{BC29B266-7E20-426A-84E0-F3C7E6E6984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5400000">
              <a:off x="7408838" y="4002564"/>
              <a:ext cx="371019" cy="414564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A39BBB5A-F816-4FBB-95A7-8A8E96A71F8B}"/>
              </a:ext>
            </a:extLst>
          </p:cNvPr>
          <p:cNvSpPr/>
          <p:nvPr/>
        </p:nvSpPr>
        <p:spPr>
          <a:xfrm>
            <a:off x="562091" y="2388691"/>
            <a:ext cx="10570036" cy="4147191"/>
          </a:xfrm>
          <a:prstGeom prst="roundRect">
            <a:avLst/>
          </a:prstGeom>
          <a:noFill/>
          <a:ln w="381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t-EE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F34DC3BB-4259-4093-8A4F-C82B2CBA3A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INTOSAI WGEA training on Greening the SAIs, 5th August 2019, Bangkok</a:t>
            </a:r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2635064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DAD812-95EE-4913-9AB9-89C80CC9CF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>
                <a:solidFill>
                  <a:srgbClr val="00B050"/>
                </a:solidFill>
              </a:rPr>
              <a:t>Content</a:t>
            </a:r>
            <a:r>
              <a:rPr lang="et-EE" b="1" dirty="0">
                <a:solidFill>
                  <a:srgbClr val="00B050"/>
                </a:solidFill>
              </a:rPr>
              <a:t>s</a:t>
            </a:r>
            <a:endParaRPr lang="en-GB" b="1" dirty="0">
              <a:solidFill>
                <a:srgbClr val="00B05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B3A94D-72CC-4DFE-B5BA-7C43EF98530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9.1 Discussion: how to keep „greening“ going on?</a:t>
            </a:r>
          </a:p>
          <a:p>
            <a:pPr marL="0" indent="0">
              <a:buNone/>
            </a:pPr>
            <a:r>
              <a:rPr lang="en-GB" dirty="0"/>
              <a:t>9.2 Essence of the continuous improvement</a:t>
            </a:r>
          </a:p>
          <a:p>
            <a:pPr marL="0" indent="0">
              <a:buNone/>
            </a:pPr>
            <a:r>
              <a:rPr lang="en-GB" dirty="0"/>
              <a:t>9.3 Recommendations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2792AB7-E0B3-4FCB-87F3-336DFBE74A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INTOSAI WGEA training on Greening the SAIs, 5th August 2019, Bangkok</a:t>
            </a:r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24703540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B6C65A-A9A0-4DA3-B6E0-47D38D0888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4000" b="1" dirty="0">
                <a:solidFill>
                  <a:srgbClr val="00B050"/>
                </a:solidFill>
              </a:rPr>
              <a:t>9.1 Discussion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2D2F373-ED62-4F03-BE88-A747BFE4377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You have successfully submitted the environmental performance report and have „closed“ the circle. </a:t>
            </a:r>
          </a:p>
          <a:p>
            <a:pPr marL="0" indent="0">
              <a:buNone/>
            </a:pPr>
            <a:endParaRPr lang="et-EE" dirty="0"/>
          </a:p>
          <a:p>
            <a:pPr marL="0" indent="0">
              <a:buNone/>
            </a:pPr>
            <a:r>
              <a:rPr lang="en-US" sz="4000" dirty="0"/>
              <a:t>What now? </a:t>
            </a:r>
            <a:endParaRPr lang="et-EE" sz="4000" dirty="0"/>
          </a:p>
          <a:p>
            <a:pPr marL="0" indent="0">
              <a:buNone/>
            </a:pPr>
            <a:r>
              <a:rPr lang="en-US" sz="4000" dirty="0"/>
              <a:t>How to motivate your colleagues? </a:t>
            </a:r>
            <a:endParaRPr lang="et-EE" sz="4000" dirty="0"/>
          </a:p>
          <a:p>
            <a:pPr marL="0" indent="0">
              <a:buNone/>
            </a:pPr>
            <a:r>
              <a:rPr lang="en-US" sz="4000" dirty="0"/>
              <a:t>How to improve the system and find new ideas? </a:t>
            </a:r>
            <a:endParaRPr lang="et-EE" sz="40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89C32A0-19E8-423C-87EA-4A9F3D74B8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INTOSAI WGEA training on Greening the SAIs, 5th August 2019, Bangkok</a:t>
            </a:r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6004936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912A59-BE70-494F-89A2-8397A35589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t-EE" sz="4000" b="1" dirty="0">
                <a:solidFill>
                  <a:srgbClr val="00B050"/>
                </a:solidFill>
              </a:rPr>
              <a:t>9.2 </a:t>
            </a:r>
            <a:r>
              <a:rPr lang="en-GB" sz="4000" b="1" dirty="0">
                <a:solidFill>
                  <a:srgbClr val="00B050"/>
                </a:solidFill>
              </a:rPr>
              <a:t>Continuous improvement </a:t>
            </a:r>
          </a:p>
        </p:txBody>
      </p: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2F72B90B-96DE-493B-8AE5-AF4B8B3BFBCD}"/>
              </a:ext>
            </a:extLst>
          </p:cNvPr>
          <p:cNvCxnSpPr/>
          <p:nvPr/>
        </p:nvCxnSpPr>
        <p:spPr>
          <a:xfrm flipV="1">
            <a:off x="1194955" y="3335482"/>
            <a:ext cx="2130136" cy="1558636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0" name="Picture 39">
            <a:extLst>
              <a:ext uri="{FF2B5EF4-FFF2-40B4-BE49-F238E27FC236}">
                <a16:creationId xmlns:a16="http://schemas.microsoft.com/office/drawing/2014/main" id="{DB2973D3-58C7-4FDE-99B0-0B68854784F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54038" y="2762912"/>
            <a:ext cx="6529410" cy="2876366"/>
          </a:xfrm>
          <a:prstGeom prst="rect">
            <a:avLst/>
          </a:prstGeom>
        </p:spPr>
      </p:pic>
      <p:pic>
        <p:nvPicPr>
          <p:cNvPr id="1026" name="Picture 2" descr="spiral">
            <a:extLst>
              <a:ext uri="{FF2B5EF4-FFF2-40B4-BE49-F238E27FC236}">
                <a16:creationId xmlns:a16="http://schemas.microsoft.com/office/drawing/2014/main" id="{0F6DFFD5-2E23-4FD3-8674-019B10ADC5AE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33428" y="3252980"/>
            <a:ext cx="2820372" cy="2231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56DAA2E8-2D1D-4E2E-B0E2-FDC77E5A715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3428" y="2979952"/>
            <a:ext cx="2820372" cy="2993934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9DD0898-727C-41F3-A04B-FE53D3703A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INTOSAI WGEA training on Greening the SAIs, 5th August 2019, Bangkok</a:t>
            </a:r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3750599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F7798EF0-8E7B-4EDD-8338-05316D109F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12957"/>
          </a:xfrm>
        </p:spPr>
        <p:txBody>
          <a:bodyPr>
            <a:normAutofit/>
          </a:bodyPr>
          <a:lstStyle/>
          <a:p>
            <a:r>
              <a:rPr lang="et-EE" sz="4000" b="1" dirty="0">
                <a:solidFill>
                  <a:srgbClr val="00B050"/>
                </a:solidFill>
              </a:rPr>
              <a:t>9.3 </a:t>
            </a:r>
            <a:r>
              <a:rPr lang="en-GB" sz="4000" b="1" dirty="0">
                <a:solidFill>
                  <a:srgbClr val="00B050"/>
                </a:solidFill>
              </a:rPr>
              <a:t>Recommendations</a:t>
            </a:r>
            <a:r>
              <a:rPr lang="et-EE" sz="4000" b="1" dirty="0">
                <a:solidFill>
                  <a:srgbClr val="00B050"/>
                </a:solidFill>
              </a:rPr>
              <a:t> (1)</a:t>
            </a:r>
            <a:endParaRPr lang="en-GB" sz="4000" b="1" dirty="0">
              <a:solidFill>
                <a:srgbClr val="00B05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8184878-5E79-4C03-B86B-B1660705527F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4235450" y="1475509"/>
            <a:ext cx="7956550" cy="4701454"/>
          </a:xfrm>
        </p:spPr>
        <p:txBody>
          <a:bodyPr>
            <a:normAutofit fontScale="92500"/>
          </a:bodyPr>
          <a:lstStyle/>
          <a:p>
            <a:r>
              <a:rPr lang="en-GB" dirty="0"/>
              <a:t>Collect new ideas,  „brainstorm“</a:t>
            </a:r>
          </a:p>
          <a:p>
            <a:r>
              <a:rPr lang="en-GB" dirty="0"/>
              <a:t>Move from „low hanging fruits“ to „high hanging fruits“</a:t>
            </a:r>
          </a:p>
          <a:p>
            <a:r>
              <a:rPr lang="en-GB" dirty="0"/>
              <a:t>Spread your experience (</a:t>
            </a:r>
            <a:r>
              <a:rPr lang="en-GB" dirty="0" err="1"/>
              <a:t>e.g</a:t>
            </a:r>
            <a:r>
              <a:rPr lang="en-GB" dirty="0"/>
              <a:t> to stakeholders)</a:t>
            </a:r>
          </a:p>
          <a:p>
            <a:r>
              <a:rPr lang="en-GB" dirty="0"/>
              <a:t>Revise your action plan</a:t>
            </a:r>
          </a:p>
          <a:p>
            <a:r>
              <a:rPr lang="en-GB" dirty="0"/>
              <a:t>Create new indicators (if necessary)</a:t>
            </a:r>
            <a:endParaRPr lang="et-EE" dirty="0"/>
          </a:p>
          <a:p>
            <a:r>
              <a:rPr lang="en-GB" dirty="0"/>
              <a:t>Set up quantitative targets</a:t>
            </a:r>
          </a:p>
          <a:p>
            <a:pPr marL="0" indent="0">
              <a:buNone/>
            </a:pPr>
            <a:endParaRPr lang="en-GB" dirty="0"/>
          </a:p>
          <a:p>
            <a:r>
              <a:rPr lang="en-GB" dirty="0"/>
              <a:t>Revise the agreed rules and procedures</a:t>
            </a:r>
          </a:p>
          <a:p>
            <a:r>
              <a:rPr lang="en-GB" dirty="0"/>
              <a:t>Don’t give up implementing old (</a:t>
            </a:r>
            <a:r>
              <a:rPr lang="en-GB" dirty="0" err="1"/>
              <a:t>e.g</a:t>
            </a:r>
            <a:r>
              <a:rPr lang="en-GB" dirty="0"/>
              <a:t> regular awareness rising)</a:t>
            </a:r>
            <a:r>
              <a:rPr lang="et-EE" dirty="0"/>
              <a:t>,</a:t>
            </a:r>
            <a:r>
              <a:rPr lang="en-GB" dirty="0"/>
              <a:t> and new activities</a:t>
            </a:r>
          </a:p>
          <a:p>
            <a:endParaRPr lang="et-EE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6C94FFB3-F24E-41A5-AA22-02B2174B1796}"/>
              </a:ext>
            </a:extLst>
          </p:cNvPr>
          <p:cNvGrpSpPr/>
          <p:nvPr/>
        </p:nvGrpSpPr>
        <p:grpSpPr>
          <a:xfrm>
            <a:off x="704848" y="2078182"/>
            <a:ext cx="2744934" cy="1641764"/>
            <a:chOff x="7931884" y="1674278"/>
            <a:chExt cx="1671302" cy="1002781"/>
          </a:xfrm>
          <a:scene3d>
            <a:camera prst="orthographicFront"/>
            <a:lightRig rig="flat" dir="t"/>
          </a:scene3d>
        </p:grpSpPr>
        <p:sp>
          <p:nvSpPr>
            <p:cNvPr id="5" name="Rectangle: Rounded Corners 4">
              <a:extLst>
                <a:ext uri="{FF2B5EF4-FFF2-40B4-BE49-F238E27FC236}">
                  <a16:creationId xmlns:a16="http://schemas.microsoft.com/office/drawing/2014/main" id="{37339789-D0FD-46B5-AF27-339BAA5F2451}"/>
                </a:ext>
              </a:extLst>
            </p:cNvPr>
            <p:cNvSpPr/>
            <p:nvPr/>
          </p:nvSpPr>
          <p:spPr>
            <a:xfrm>
              <a:off x="7931884" y="1674278"/>
              <a:ext cx="1671302" cy="1002781"/>
            </a:xfrm>
            <a:prstGeom prst="roundRect">
              <a:avLst>
                <a:gd name="adj" fmla="val 10000"/>
              </a:avLst>
            </a:prstGeom>
            <a:solidFill>
              <a:schemeClr val="accent4">
                <a:lumMod val="40000"/>
                <a:lumOff val="60000"/>
              </a:schemeClr>
            </a:solidFill>
            <a:ln w="6350">
              <a:noFill/>
            </a:ln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6">
                <a:hueOff val="0"/>
                <a:satOff val="0"/>
                <a:lumOff val="0"/>
                <a:alphaOff val="0"/>
              </a:schemeClr>
            </a:fillRef>
            <a:effectRef idx="1">
              <a:schemeClr val="accent6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6" name="Rectangle: Rounded Corners 4">
              <a:extLst>
                <a:ext uri="{FF2B5EF4-FFF2-40B4-BE49-F238E27FC236}">
                  <a16:creationId xmlns:a16="http://schemas.microsoft.com/office/drawing/2014/main" id="{EB47755A-F073-4071-9702-710A88E0D48E}"/>
                </a:ext>
              </a:extLst>
            </p:cNvPr>
            <p:cNvSpPr txBox="1"/>
            <p:nvPr/>
          </p:nvSpPr>
          <p:spPr>
            <a:xfrm>
              <a:off x="8059044" y="1770852"/>
              <a:ext cx="1514772" cy="825985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 w="6350">
              <a:noFill/>
            </a:ln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marL="0" lvl="0" indent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GB" sz="2000" b="1" kern="1200" noProof="0" dirty="0"/>
                <a:t>Environmental objectives</a:t>
              </a:r>
            </a:p>
            <a:p>
              <a:pPr marL="0" lvl="0" indent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GB" sz="2000" b="1" dirty="0"/>
                <a:t>Action</a:t>
              </a:r>
              <a:r>
                <a:rPr lang="en-GB" sz="2000" b="1" kern="1200" noProof="0" dirty="0"/>
                <a:t> plan</a:t>
              </a:r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200C61DA-2C92-4C56-BECC-6F51E8D430D4}"/>
              </a:ext>
            </a:extLst>
          </p:cNvPr>
          <p:cNvGrpSpPr/>
          <p:nvPr/>
        </p:nvGrpSpPr>
        <p:grpSpPr>
          <a:xfrm>
            <a:off x="704848" y="4678158"/>
            <a:ext cx="2684320" cy="1641764"/>
            <a:chOff x="5592060" y="1674278"/>
            <a:chExt cx="1671302" cy="1002781"/>
          </a:xfrm>
          <a:scene3d>
            <a:camera prst="orthographicFront"/>
            <a:lightRig rig="flat" dir="t"/>
          </a:scene3d>
        </p:grpSpPr>
        <p:sp>
          <p:nvSpPr>
            <p:cNvPr id="8" name="Rectangle: Rounded Corners 7">
              <a:extLst>
                <a:ext uri="{FF2B5EF4-FFF2-40B4-BE49-F238E27FC236}">
                  <a16:creationId xmlns:a16="http://schemas.microsoft.com/office/drawing/2014/main" id="{31C67049-B7B4-410C-9B4D-EE04A41E8F5E}"/>
                </a:ext>
              </a:extLst>
            </p:cNvPr>
            <p:cNvSpPr/>
            <p:nvPr/>
          </p:nvSpPr>
          <p:spPr>
            <a:xfrm>
              <a:off x="5592060" y="1674278"/>
              <a:ext cx="1671302" cy="1002781"/>
            </a:xfrm>
            <a:prstGeom prst="roundRect">
              <a:avLst>
                <a:gd name="adj" fmla="val 10000"/>
              </a:avLst>
            </a:prstGeom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2">
                <a:hueOff val="0"/>
                <a:satOff val="0"/>
                <a:lumOff val="0"/>
                <a:alphaOff val="0"/>
              </a:schemeClr>
            </a:fillRef>
            <a:effectRef idx="1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9" name="Rectangle: Rounded Corners 4">
              <a:extLst>
                <a:ext uri="{FF2B5EF4-FFF2-40B4-BE49-F238E27FC236}">
                  <a16:creationId xmlns:a16="http://schemas.microsoft.com/office/drawing/2014/main" id="{3A86D908-D219-47B2-9D95-A0D885B56F29}"/>
                </a:ext>
              </a:extLst>
            </p:cNvPr>
            <p:cNvSpPr txBox="1"/>
            <p:nvPr/>
          </p:nvSpPr>
          <p:spPr>
            <a:xfrm>
              <a:off x="5621430" y="1703648"/>
              <a:ext cx="1612562" cy="944041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marL="0" lvl="0" indent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GB" sz="2000" b="1" kern="1200" noProof="0" dirty="0"/>
                <a:t>Implementation</a:t>
              </a:r>
            </a:p>
            <a:p>
              <a:pPr marL="0" lvl="0" indent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GB" sz="2000" b="1" dirty="0"/>
                <a:t>Rules and involvement</a:t>
              </a:r>
              <a:endParaRPr lang="en-GB" sz="2000" b="1" kern="1200" noProof="0" dirty="0"/>
            </a:p>
          </p:txBody>
        </p:sp>
      </p:grp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44F8F69E-6EB6-4C95-BD49-6A76F3419C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INTOSAI WGEA training on Greening the SAIs, 5th August 2019, Bangkok</a:t>
            </a:r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3102699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6A8599-2C70-4454-A3DF-52C8929B7F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t-EE" sz="4000" b="1" dirty="0">
                <a:solidFill>
                  <a:srgbClr val="00B050"/>
                </a:solidFill>
              </a:rPr>
              <a:t>9.3 </a:t>
            </a:r>
            <a:r>
              <a:rPr lang="en-GB" sz="4000" b="1" dirty="0">
                <a:solidFill>
                  <a:srgbClr val="00B050"/>
                </a:solidFill>
              </a:rPr>
              <a:t>Recommendations</a:t>
            </a:r>
            <a:r>
              <a:rPr lang="et-EE" sz="4000" b="1" dirty="0">
                <a:solidFill>
                  <a:srgbClr val="00B050"/>
                </a:solidFill>
              </a:rPr>
              <a:t> (2)</a:t>
            </a:r>
            <a:endParaRPr lang="et-EE" sz="4000" dirty="0">
              <a:solidFill>
                <a:srgbClr val="00B05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E2211D-ED55-4814-9335-BC1D67734B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03864" y="1825625"/>
            <a:ext cx="7149935" cy="4351338"/>
          </a:xfrm>
        </p:spPr>
        <p:txBody>
          <a:bodyPr>
            <a:normAutofit fontScale="92500" lnSpcReduction="20000"/>
          </a:bodyPr>
          <a:lstStyle/>
          <a:p>
            <a:r>
              <a:rPr lang="en-GB" dirty="0"/>
              <a:t>Regularly monitor the performance of the system (</a:t>
            </a:r>
            <a:r>
              <a:rPr lang="en-GB" dirty="0" err="1"/>
              <a:t>e.g</a:t>
            </a:r>
            <a:r>
              <a:rPr lang="en-GB" dirty="0"/>
              <a:t> behaviour of people)</a:t>
            </a:r>
          </a:p>
          <a:p>
            <a:r>
              <a:rPr lang="en-GB" dirty="0"/>
              <a:t>Create and measure new performance indicators</a:t>
            </a:r>
          </a:p>
          <a:p>
            <a:endParaRPr lang="en-GB" dirty="0"/>
          </a:p>
          <a:p>
            <a:endParaRPr lang="en-GB" dirty="0"/>
          </a:p>
          <a:p>
            <a:r>
              <a:rPr lang="en-GB" dirty="0"/>
              <a:t>In performance report demonstrate the changes compared to previous period(s)</a:t>
            </a:r>
          </a:p>
          <a:p>
            <a:r>
              <a:rPr lang="en-GB" dirty="0"/>
              <a:t>Present the results to the management, but also to other colleagues</a:t>
            </a:r>
          </a:p>
          <a:p>
            <a:r>
              <a:rPr lang="en-GB" dirty="0"/>
              <a:t>Consider external communication of the report</a:t>
            </a:r>
          </a:p>
          <a:p>
            <a:r>
              <a:rPr lang="en-GB" dirty="0"/>
              <a:t>Consider different options for communication</a:t>
            </a:r>
          </a:p>
        </p:txBody>
      </p:sp>
      <p:sp>
        <p:nvSpPr>
          <p:cNvPr id="4" name="Freeform: Shape 3">
            <a:extLst>
              <a:ext uri="{FF2B5EF4-FFF2-40B4-BE49-F238E27FC236}">
                <a16:creationId xmlns:a16="http://schemas.microsoft.com/office/drawing/2014/main" id="{EBC7AA11-31D9-4142-B969-CA249A2CE14D}"/>
              </a:ext>
            </a:extLst>
          </p:cNvPr>
          <p:cNvSpPr/>
          <p:nvPr/>
        </p:nvSpPr>
        <p:spPr>
          <a:xfrm>
            <a:off x="712519" y="1974453"/>
            <a:ext cx="2588821" cy="1564393"/>
          </a:xfrm>
          <a:custGeom>
            <a:avLst/>
            <a:gdLst>
              <a:gd name="connsiteX0" fmla="*/ 0 w 1804801"/>
              <a:gd name="connsiteY0" fmla="*/ 108288 h 1082880"/>
              <a:gd name="connsiteX1" fmla="*/ 108288 w 1804801"/>
              <a:gd name="connsiteY1" fmla="*/ 0 h 1082880"/>
              <a:gd name="connsiteX2" fmla="*/ 1696513 w 1804801"/>
              <a:gd name="connsiteY2" fmla="*/ 0 h 1082880"/>
              <a:gd name="connsiteX3" fmla="*/ 1804801 w 1804801"/>
              <a:gd name="connsiteY3" fmla="*/ 108288 h 1082880"/>
              <a:gd name="connsiteX4" fmla="*/ 1804801 w 1804801"/>
              <a:gd name="connsiteY4" fmla="*/ 974592 h 1082880"/>
              <a:gd name="connsiteX5" fmla="*/ 1696513 w 1804801"/>
              <a:gd name="connsiteY5" fmla="*/ 1082880 h 1082880"/>
              <a:gd name="connsiteX6" fmla="*/ 108288 w 1804801"/>
              <a:gd name="connsiteY6" fmla="*/ 1082880 h 1082880"/>
              <a:gd name="connsiteX7" fmla="*/ 0 w 1804801"/>
              <a:gd name="connsiteY7" fmla="*/ 974592 h 1082880"/>
              <a:gd name="connsiteX8" fmla="*/ 0 w 1804801"/>
              <a:gd name="connsiteY8" fmla="*/ 108288 h 1082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04801" h="1082880">
                <a:moveTo>
                  <a:pt x="0" y="108288"/>
                </a:moveTo>
                <a:cubicBezTo>
                  <a:pt x="0" y="48482"/>
                  <a:pt x="48482" y="0"/>
                  <a:pt x="108288" y="0"/>
                </a:cubicBezTo>
                <a:lnTo>
                  <a:pt x="1696513" y="0"/>
                </a:lnTo>
                <a:cubicBezTo>
                  <a:pt x="1756319" y="0"/>
                  <a:pt x="1804801" y="48482"/>
                  <a:pt x="1804801" y="108288"/>
                </a:cubicBezTo>
                <a:lnTo>
                  <a:pt x="1804801" y="974592"/>
                </a:lnTo>
                <a:cubicBezTo>
                  <a:pt x="1804801" y="1034398"/>
                  <a:pt x="1756319" y="1082880"/>
                  <a:pt x="1696513" y="1082880"/>
                </a:cubicBezTo>
                <a:lnTo>
                  <a:pt x="108288" y="1082880"/>
                </a:lnTo>
                <a:cubicBezTo>
                  <a:pt x="48482" y="1082880"/>
                  <a:pt x="0" y="1034398"/>
                  <a:pt x="0" y="974592"/>
                </a:cubicBezTo>
                <a:lnTo>
                  <a:pt x="0" y="108288"/>
                </a:lnTo>
                <a:close/>
              </a:path>
            </a:pathLst>
          </a:custGeom>
          <a:scene3d>
            <a:camera prst="orthographicFront"/>
            <a:lightRig rig="flat" dir="t"/>
          </a:scene3d>
          <a:sp3d prstMaterial="dkEdge">
            <a:bevelT w="8200" h="38100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2">
            <a:schemeClr val="accent3">
              <a:hueOff val="0"/>
              <a:satOff val="0"/>
              <a:lumOff val="0"/>
              <a:alphaOff val="0"/>
            </a:schemeClr>
          </a:fillRef>
          <a:effectRef idx="1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dk1"/>
          </a:fontRef>
        </p:style>
        <p:txBody>
          <a:bodyPr spcFirstLastPara="0" vert="horz" wrap="square" lIns="92676" tIns="92676" rIns="92676" bIns="92676" numCol="1" spcCol="1270" anchor="ctr" anchorCtr="0">
            <a:noAutofit/>
          </a:bodyPr>
          <a:lstStyle/>
          <a:p>
            <a:pPr marL="0" lvl="0" indent="0" algn="ctr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GB" sz="2000" b="1" kern="1200" noProof="0" dirty="0"/>
              <a:t>7. </a:t>
            </a:r>
            <a:r>
              <a:rPr lang="en-GB" sz="2000" b="1" kern="1200" dirty="0"/>
              <a:t>Monitoring and measuring</a:t>
            </a:r>
          </a:p>
          <a:p>
            <a:pPr marL="0" lvl="0" indent="0" algn="ctr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GB" sz="2000" b="1" kern="1200" dirty="0"/>
              <a:t>Evaluation</a:t>
            </a:r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652C9873-7CBC-426F-B368-5C13B8F997F4}"/>
              </a:ext>
            </a:extLst>
          </p:cNvPr>
          <p:cNvSpPr/>
          <p:nvPr/>
        </p:nvSpPr>
        <p:spPr>
          <a:xfrm>
            <a:off x="712519" y="4282711"/>
            <a:ext cx="2588821" cy="1714327"/>
          </a:xfrm>
          <a:custGeom>
            <a:avLst/>
            <a:gdLst>
              <a:gd name="connsiteX0" fmla="*/ 0 w 1804801"/>
              <a:gd name="connsiteY0" fmla="*/ 108288 h 1082880"/>
              <a:gd name="connsiteX1" fmla="*/ 108288 w 1804801"/>
              <a:gd name="connsiteY1" fmla="*/ 0 h 1082880"/>
              <a:gd name="connsiteX2" fmla="*/ 1696513 w 1804801"/>
              <a:gd name="connsiteY2" fmla="*/ 0 h 1082880"/>
              <a:gd name="connsiteX3" fmla="*/ 1804801 w 1804801"/>
              <a:gd name="connsiteY3" fmla="*/ 108288 h 1082880"/>
              <a:gd name="connsiteX4" fmla="*/ 1804801 w 1804801"/>
              <a:gd name="connsiteY4" fmla="*/ 974592 h 1082880"/>
              <a:gd name="connsiteX5" fmla="*/ 1696513 w 1804801"/>
              <a:gd name="connsiteY5" fmla="*/ 1082880 h 1082880"/>
              <a:gd name="connsiteX6" fmla="*/ 108288 w 1804801"/>
              <a:gd name="connsiteY6" fmla="*/ 1082880 h 1082880"/>
              <a:gd name="connsiteX7" fmla="*/ 0 w 1804801"/>
              <a:gd name="connsiteY7" fmla="*/ 974592 h 1082880"/>
              <a:gd name="connsiteX8" fmla="*/ 0 w 1804801"/>
              <a:gd name="connsiteY8" fmla="*/ 108288 h 1082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04801" h="1082880">
                <a:moveTo>
                  <a:pt x="0" y="108288"/>
                </a:moveTo>
                <a:cubicBezTo>
                  <a:pt x="0" y="48482"/>
                  <a:pt x="48482" y="0"/>
                  <a:pt x="108288" y="0"/>
                </a:cubicBezTo>
                <a:lnTo>
                  <a:pt x="1696513" y="0"/>
                </a:lnTo>
                <a:cubicBezTo>
                  <a:pt x="1756319" y="0"/>
                  <a:pt x="1804801" y="48482"/>
                  <a:pt x="1804801" y="108288"/>
                </a:cubicBezTo>
                <a:lnTo>
                  <a:pt x="1804801" y="974592"/>
                </a:lnTo>
                <a:cubicBezTo>
                  <a:pt x="1804801" y="1034398"/>
                  <a:pt x="1756319" y="1082880"/>
                  <a:pt x="1696513" y="1082880"/>
                </a:cubicBezTo>
                <a:lnTo>
                  <a:pt x="108288" y="1082880"/>
                </a:lnTo>
                <a:cubicBezTo>
                  <a:pt x="48482" y="1082880"/>
                  <a:pt x="0" y="1034398"/>
                  <a:pt x="0" y="974592"/>
                </a:cubicBezTo>
                <a:lnTo>
                  <a:pt x="0" y="108288"/>
                </a:ln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scene3d>
            <a:camera prst="orthographicFront"/>
            <a:lightRig rig="flat" dir="t"/>
          </a:scene3d>
          <a:sp3d prstMaterial="dkEdge">
            <a:bevelT w="8200" h="38100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2">
            <a:schemeClr val="accent4">
              <a:hueOff val="0"/>
              <a:satOff val="0"/>
              <a:lumOff val="0"/>
              <a:alphaOff val="0"/>
            </a:schemeClr>
          </a:fillRef>
          <a:effectRef idx="1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dk1"/>
          </a:fontRef>
        </p:style>
        <p:txBody>
          <a:bodyPr spcFirstLastPara="0" vert="horz" wrap="square" lIns="92676" tIns="92676" rIns="92676" bIns="92676" numCol="1" spcCol="1270" anchor="ctr" anchorCtr="0">
            <a:noAutofit/>
          </a:bodyPr>
          <a:lstStyle/>
          <a:p>
            <a:pPr marL="0" lvl="0" indent="0" algn="ctr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GB" sz="2000" b="1" kern="1200" noProof="0" dirty="0"/>
              <a:t>8. Performance report Communication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40070FA-6B6F-456A-A918-C569E08BE7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INTOSAI WGEA training on Greening the SAIs, 5th August 2019, Bangkok</a:t>
            </a:r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1420728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5424</TotalTime>
  <Words>516</Words>
  <Application>Microsoft Office PowerPoint</Application>
  <PresentationFormat>Widescreen</PresentationFormat>
  <Paragraphs>71</Paragraphs>
  <Slides>7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Office Theme</vt:lpstr>
      <vt:lpstr>Session 9  Continuous improvement</vt:lpstr>
      <vt:lpstr>PowerPoint Presentation</vt:lpstr>
      <vt:lpstr>Contents</vt:lpstr>
      <vt:lpstr>9.1 Discussion</vt:lpstr>
      <vt:lpstr>9.2 Continuous improvement </vt:lpstr>
      <vt:lpstr>9.3 Recommendations (1)</vt:lpstr>
      <vt:lpstr>9.3 Recommendations (2)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What is „greening“?</dc:title>
  <dc:creator>Viire Viss</dc:creator>
  <cp:lastModifiedBy>Viire Viss</cp:lastModifiedBy>
  <cp:revision>49</cp:revision>
  <dcterms:created xsi:type="dcterms:W3CDTF">2018-07-12T12:28:07Z</dcterms:created>
  <dcterms:modified xsi:type="dcterms:W3CDTF">2019-08-02T13:13:30Z</dcterms:modified>
</cp:coreProperties>
</file>