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56" r:id="rId2"/>
    <p:sldId id="419" r:id="rId3"/>
    <p:sldId id="420" r:id="rId4"/>
    <p:sldId id="422" r:id="rId5"/>
    <p:sldId id="421" r:id="rId6"/>
    <p:sldId id="415" r:id="rId7"/>
    <p:sldId id="423" r:id="rId8"/>
    <p:sldId id="427" r:id="rId9"/>
    <p:sldId id="417" r:id="rId10"/>
    <p:sldId id="424" r:id="rId11"/>
    <p:sldId id="425" r:id="rId12"/>
    <p:sldId id="414" r:id="rId13"/>
    <p:sldId id="416" r:id="rId14"/>
    <p:sldId id="426" r:id="rId15"/>
  </p:sldIdLst>
  <p:sldSz cx="12192000" cy="6858000"/>
  <p:notesSz cx="6858000" cy="9144000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6357" autoAdjust="0"/>
  </p:normalViewPr>
  <p:slideViewPr>
    <p:cSldViewPr snapToGrid="0">
      <p:cViewPr varScale="1">
        <p:scale>
          <a:sx n="63" d="100"/>
          <a:sy n="63" d="100"/>
        </p:scale>
        <p:origin x="7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D9F779-7966-464F-B3DD-9679BFC8A729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t-EE"/>
        </a:p>
      </dgm:t>
    </dgm:pt>
    <dgm:pt modelId="{EC0CCD2D-7121-45AB-9BB3-B8E4E044CB2F}">
      <dgm:prSet phldrT="[Text]"/>
      <dgm:spPr/>
      <dgm:t>
        <a:bodyPr/>
        <a:lstStyle/>
        <a:p>
          <a:r>
            <a:rPr lang="et-EE" dirty="0" err="1"/>
            <a:t>Activity</a:t>
          </a:r>
          <a:endParaRPr lang="et-EE" dirty="0"/>
        </a:p>
      </dgm:t>
    </dgm:pt>
    <dgm:pt modelId="{FBD4345B-3740-436D-BD72-36A736DB4B91}" type="parTrans" cxnId="{9F6CCCE0-2635-493D-8381-0153AFACBBF1}">
      <dgm:prSet/>
      <dgm:spPr/>
      <dgm:t>
        <a:bodyPr/>
        <a:lstStyle/>
        <a:p>
          <a:endParaRPr lang="et-EE"/>
        </a:p>
      </dgm:t>
    </dgm:pt>
    <dgm:pt modelId="{2EDF8128-AD13-4CA2-B0CC-7E473125FC6F}" type="sibTrans" cxnId="{9F6CCCE0-2635-493D-8381-0153AFACBBF1}">
      <dgm:prSet/>
      <dgm:spPr/>
      <dgm:t>
        <a:bodyPr/>
        <a:lstStyle/>
        <a:p>
          <a:endParaRPr lang="et-EE"/>
        </a:p>
      </dgm:t>
    </dgm:pt>
    <dgm:pt modelId="{5A0617FA-80C5-43CD-9157-C1C7F99C5691}">
      <dgm:prSet phldrT="[Text]"/>
      <dgm:spPr/>
      <dgm:t>
        <a:bodyPr/>
        <a:lstStyle/>
        <a:p>
          <a:r>
            <a:rPr lang="et-EE" dirty="0"/>
            <a:t>Heating</a:t>
          </a:r>
        </a:p>
      </dgm:t>
    </dgm:pt>
    <dgm:pt modelId="{8A06C472-88AA-4151-ADEE-5AC844ACC45E}" type="parTrans" cxnId="{DCDD7898-DFB9-44EA-A8EB-5605FA5E19D9}">
      <dgm:prSet/>
      <dgm:spPr/>
      <dgm:t>
        <a:bodyPr/>
        <a:lstStyle/>
        <a:p>
          <a:endParaRPr lang="et-EE"/>
        </a:p>
      </dgm:t>
    </dgm:pt>
    <dgm:pt modelId="{F8B8E96D-748E-4D43-BE37-EB48BF90FE56}" type="sibTrans" cxnId="{DCDD7898-DFB9-44EA-A8EB-5605FA5E19D9}">
      <dgm:prSet/>
      <dgm:spPr/>
      <dgm:t>
        <a:bodyPr/>
        <a:lstStyle/>
        <a:p>
          <a:endParaRPr lang="et-EE"/>
        </a:p>
      </dgm:t>
    </dgm:pt>
    <dgm:pt modelId="{6B8D4E9F-1A6F-43C7-8306-F4CD99705901}">
      <dgm:prSet phldrT="[Text]"/>
      <dgm:spPr/>
      <dgm:t>
        <a:bodyPr/>
        <a:lstStyle/>
        <a:p>
          <a:r>
            <a:rPr lang="et-EE" dirty="0" err="1"/>
            <a:t>Aspect</a:t>
          </a:r>
          <a:endParaRPr lang="et-EE" dirty="0"/>
        </a:p>
      </dgm:t>
    </dgm:pt>
    <dgm:pt modelId="{2A368963-FD90-41C2-9132-69668E209536}" type="parTrans" cxnId="{E0F12462-EA22-4A43-B0B9-67F2CE3F8692}">
      <dgm:prSet/>
      <dgm:spPr/>
      <dgm:t>
        <a:bodyPr/>
        <a:lstStyle/>
        <a:p>
          <a:endParaRPr lang="et-EE"/>
        </a:p>
      </dgm:t>
    </dgm:pt>
    <dgm:pt modelId="{3FE34AED-C0AB-49EE-B71D-AD632905273D}" type="sibTrans" cxnId="{E0F12462-EA22-4A43-B0B9-67F2CE3F8692}">
      <dgm:prSet/>
      <dgm:spPr/>
      <dgm:t>
        <a:bodyPr/>
        <a:lstStyle/>
        <a:p>
          <a:endParaRPr lang="et-EE"/>
        </a:p>
      </dgm:t>
    </dgm:pt>
    <dgm:pt modelId="{934ECAD7-6606-4BB4-99BE-A3A4E3390AF6}">
      <dgm:prSet phldrT="[Text]"/>
      <dgm:spPr/>
      <dgm:t>
        <a:bodyPr/>
        <a:lstStyle/>
        <a:p>
          <a:r>
            <a:rPr lang="et-EE" dirty="0" err="1"/>
            <a:t>Use</a:t>
          </a:r>
          <a:r>
            <a:rPr lang="et-EE" dirty="0"/>
            <a:t> of </a:t>
          </a:r>
          <a:r>
            <a:rPr lang="et-EE" dirty="0" err="1"/>
            <a:t>fossile</a:t>
          </a:r>
          <a:r>
            <a:rPr lang="et-EE" dirty="0"/>
            <a:t> </a:t>
          </a:r>
          <a:r>
            <a:rPr lang="et-EE" dirty="0" err="1"/>
            <a:t>fuels</a:t>
          </a:r>
          <a:endParaRPr lang="et-EE" dirty="0"/>
        </a:p>
      </dgm:t>
    </dgm:pt>
    <dgm:pt modelId="{87C09C20-D832-4C55-92E5-42D051B7DEE0}" type="parTrans" cxnId="{E0A4C851-4313-4A5B-ADEC-448A372D15B8}">
      <dgm:prSet/>
      <dgm:spPr/>
      <dgm:t>
        <a:bodyPr/>
        <a:lstStyle/>
        <a:p>
          <a:endParaRPr lang="et-EE"/>
        </a:p>
      </dgm:t>
    </dgm:pt>
    <dgm:pt modelId="{43F57C19-DF8E-431F-98E8-9847A8889532}" type="sibTrans" cxnId="{E0A4C851-4313-4A5B-ADEC-448A372D15B8}">
      <dgm:prSet/>
      <dgm:spPr/>
      <dgm:t>
        <a:bodyPr/>
        <a:lstStyle/>
        <a:p>
          <a:endParaRPr lang="et-EE"/>
        </a:p>
      </dgm:t>
    </dgm:pt>
    <dgm:pt modelId="{6920EBDA-EAA7-4C4C-AB29-B4B15AB2755A}">
      <dgm:prSet phldrT="[Text]"/>
      <dgm:spPr/>
      <dgm:t>
        <a:bodyPr/>
        <a:lstStyle/>
        <a:p>
          <a:r>
            <a:rPr lang="et-EE" dirty="0" err="1"/>
            <a:t>Impact</a:t>
          </a:r>
          <a:endParaRPr lang="et-EE" dirty="0"/>
        </a:p>
      </dgm:t>
    </dgm:pt>
    <dgm:pt modelId="{9D622304-3E05-46C0-A874-EE8DDBB16FD3}" type="parTrans" cxnId="{31F5A8B1-1E2C-411C-BC8A-F42CA539E514}">
      <dgm:prSet/>
      <dgm:spPr/>
      <dgm:t>
        <a:bodyPr/>
        <a:lstStyle/>
        <a:p>
          <a:endParaRPr lang="et-EE"/>
        </a:p>
      </dgm:t>
    </dgm:pt>
    <dgm:pt modelId="{7A7AB715-893B-41E3-B5AD-C1A59C7D65F3}" type="sibTrans" cxnId="{31F5A8B1-1E2C-411C-BC8A-F42CA539E514}">
      <dgm:prSet/>
      <dgm:spPr/>
      <dgm:t>
        <a:bodyPr/>
        <a:lstStyle/>
        <a:p>
          <a:endParaRPr lang="et-EE"/>
        </a:p>
      </dgm:t>
    </dgm:pt>
    <dgm:pt modelId="{BD22A4C3-1871-4CA8-A976-E09462B6F95F}">
      <dgm:prSet phldrT="[Text]"/>
      <dgm:spPr/>
      <dgm:t>
        <a:bodyPr/>
        <a:lstStyle/>
        <a:p>
          <a:r>
            <a:rPr lang="et-EE" dirty="0" err="1"/>
            <a:t>Emissions</a:t>
          </a:r>
          <a:endParaRPr lang="et-EE" dirty="0"/>
        </a:p>
      </dgm:t>
    </dgm:pt>
    <dgm:pt modelId="{3DD62BCD-AA9F-4A98-B180-561C67A84216}" type="parTrans" cxnId="{0C8720DA-D67A-4507-BFF5-A6B7AE21B03C}">
      <dgm:prSet/>
      <dgm:spPr/>
      <dgm:t>
        <a:bodyPr/>
        <a:lstStyle/>
        <a:p>
          <a:endParaRPr lang="et-EE"/>
        </a:p>
      </dgm:t>
    </dgm:pt>
    <dgm:pt modelId="{377F6325-7D9B-4566-802B-7BC131AE0583}" type="sibTrans" cxnId="{0C8720DA-D67A-4507-BFF5-A6B7AE21B03C}">
      <dgm:prSet/>
      <dgm:spPr/>
      <dgm:t>
        <a:bodyPr/>
        <a:lstStyle/>
        <a:p>
          <a:endParaRPr lang="et-EE"/>
        </a:p>
      </dgm:t>
    </dgm:pt>
    <dgm:pt modelId="{F0531CA3-CE1D-4CC9-B5D1-C9E323D4E6E5}">
      <dgm:prSet phldrT="[Text]"/>
      <dgm:spPr/>
      <dgm:t>
        <a:bodyPr/>
        <a:lstStyle/>
        <a:p>
          <a:r>
            <a:rPr lang="et-EE" dirty="0" err="1"/>
            <a:t>Degradation</a:t>
          </a:r>
          <a:r>
            <a:rPr lang="et-EE" dirty="0"/>
            <a:t> of </a:t>
          </a:r>
          <a:r>
            <a:rPr lang="et-EE" dirty="0" err="1"/>
            <a:t>land</a:t>
          </a:r>
          <a:endParaRPr lang="et-EE" dirty="0"/>
        </a:p>
      </dgm:t>
    </dgm:pt>
    <dgm:pt modelId="{876973A1-1D65-471B-9F5D-1493A0827464}" type="parTrans" cxnId="{9CA01B86-38FB-4F3F-B834-F8E4E10E1399}">
      <dgm:prSet/>
      <dgm:spPr/>
      <dgm:t>
        <a:bodyPr/>
        <a:lstStyle/>
        <a:p>
          <a:endParaRPr lang="et-EE"/>
        </a:p>
      </dgm:t>
    </dgm:pt>
    <dgm:pt modelId="{9D72DEE4-2F91-40A2-AC77-26D62A5829A6}" type="sibTrans" cxnId="{9CA01B86-38FB-4F3F-B834-F8E4E10E1399}">
      <dgm:prSet/>
      <dgm:spPr/>
      <dgm:t>
        <a:bodyPr/>
        <a:lstStyle/>
        <a:p>
          <a:endParaRPr lang="et-EE"/>
        </a:p>
      </dgm:t>
    </dgm:pt>
    <dgm:pt modelId="{BEFD18BD-B0CD-4837-A260-DF4C22C140D2}" type="pres">
      <dgm:prSet presAssocID="{C6D9F779-7966-464F-B3DD-9679BFC8A729}" presName="linearFlow" presStyleCnt="0">
        <dgm:presLayoutVars>
          <dgm:dir/>
          <dgm:animLvl val="lvl"/>
          <dgm:resizeHandles val="exact"/>
        </dgm:presLayoutVars>
      </dgm:prSet>
      <dgm:spPr/>
    </dgm:pt>
    <dgm:pt modelId="{1BD43C11-8B81-4C26-A64E-D6754AA15D08}" type="pres">
      <dgm:prSet presAssocID="{EC0CCD2D-7121-45AB-9BB3-B8E4E044CB2F}" presName="composite" presStyleCnt="0"/>
      <dgm:spPr/>
    </dgm:pt>
    <dgm:pt modelId="{5578E9D4-E8B5-4549-BE15-486B07BDA712}" type="pres">
      <dgm:prSet presAssocID="{EC0CCD2D-7121-45AB-9BB3-B8E4E044CB2F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1F598C7A-3EA7-4C75-BAA4-82802D43A5BF}" type="pres">
      <dgm:prSet presAssocID="{EC0CCD2D-7121-45AB-9BB3-B8E4E044CB2F}" presName="parSh" presStyleLbl="node1" presStyleIdx="0" presStyleCnt="3"/>
      <dgm:spPr/>
    </dgm:pt>
    <dgm:pt modelId="{EEA73C72-0A9D-4946-9979-30E92FF98A30}" type="pres">
      <dgm:prSet presAssocID="{EC0CCD2D-7121-45AB-9BB3-B8E4E044CB2F}" presName="desTx" presStyleLbl="fgAcc1" presStyleIdx="0" presStyleCnt="3">
        <dgm:presLayoutVars>
          <dgm:bulletEnabled val="1"/>
        </dgm:presLayoutVars>
      </dgm:prSet>
      <dgm:spPr/>
    </dgm:pt>
    <dgm:pt modelId="{57D4F41A-80EF-45F6-A4EB-947BF771C2C7}" type="pres">
      <dgm:prSet presAssocID="{2EDF8128-AD13-4CA2-B0CC-7E473125FC6F}" presName="sibTrans" presStyleLbl="sibTrans2D1" presStyleIdx="0" presStyleCnt="2"/>
      <dgm:spPr/>
    </dgm:pt>
    <dgm:pt modelId="{DC0092FE-60CC-4AED-9ABB-AC4073CBFC58}" type="pres">
      <dgm:prSet presAssocID="{2EDF8128-AD13-4CA2-B0CC-7E473125FC6F}" presName="connTx" presStyleLbl="sibTrans2D1" presStyleIdx="0" presStyleCnt="2"/>
      <dgm:spPr/>
    </dgm:pt>
    <dgm:pt modelId="{24ED68F9-E768-4706-A6E4-2EE6B5C0E727}" type="pres">
      <dgm:prSet presAssocID="{6B8D4E9F-1A6F-43C7-8306-F4CD99705901}" presName="composite" presStyleCnt="0"/>
      <dgm:spPr/>
    </dgm:pt>
    <dgm:pt modelId="{8CA45C56-42FA-4D9E-AD32-A0D47656F88A}" type="pres">
      <dgm:prSet presAssocID="{6B8D4E9F-1A6F-43C7-8306-F4CD99705901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EBDA30A4-9F87-4474-8CD8-A8710F27FA7F}" type="pres">
      <dgm:prSet presAssocID="{6B8D4E9F-1A6F-43C7-8306-F4CD99705901}" presName="parSh" presStyleLbl="node1" presStyleIdx="1" presStyleCnt="3"/>
      <dgm:spPr/>
    </dgm:pt>
    <dgm:pt modelId="{4A4A8868-FB50-4F59-B4D6-DD248F6E57C9}" type="pres">
      <dgm:prSet presAssocID="{6B8D4E9F-1A6F-43C7-8306-F4CD99705901}" presName="desTx" presStyleLbl="fgAcc1" presStyleIdx="1" presStyleCnt="3">
        <dgm:presLayoutVars>
          <dgm:bulletEnabled val="1"/>
        </dgm:presLayoutVars>
      </dgm:prSet>
      <dgm:spPr/>
    </dgm:pt>
    <dgm:pt modelId="{32353343-3777-460D-8140-B8DDEA2E4ADD}" type="pres">
      <dgm:prSet presAssocID="{3FE34AED-C0AB-49EE-B71D-AD632905273D}" presName="sibTrans" presStyleLbl="sibTrans2D1" presStyleIdx="1" presStyleCnt="2"/>
      <dgm:spPr/>
    </dgm:pt>
    <dgm:pt modelId="{6C00F681-325E-4A35-884C-9B5FAC08109B}" type="pres">
      <dgm:prSet presAssocID="{3FE34AED-C0AB-49EE-B71D-AD632905273D}" presName="connTx" presStyleLbl="sibTrans2D1" presStyleIdx="1" presStyleCnt="2"/>
      <dgm:spPr/>
    </dgm:pt>
    <dgm:pt modelId="{96D042AB-DE98-4397-9E26-6A1797E8D5B7}" type="pres">
      <dgm:prSet presAssocID="{6920EBDA-EAA7-4C4C-AB29-B4B15AB2755A}" presName="composite" presStyleCnt="0"/>
      <dgm:spPr/>
    </dgm:pt>
    <dgm:pt modelId="{DB0117B2-807E-452E-9BB2-83B0955DDA11}" type="pres">
      <dgm:prSet presAssocID="{6920EBDA-EAA7-4C4C-AB29-B4B15AB2755A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8B8C2887-B5BE-4753-8E54-BF4636EA05D9}" type="pres">
      <dgm:prSet presAssocID="{6920EBDA-EAA7-4C4C-AB29-B4B15AB2755A}" presName="parSh" presStyleLbl="node1" presStyleIdx="2" presStyleCnt="3"/>
      <dgm:spPr/>
    </dgm:pt>
    <dgm:pt modelId="{E38ED0B8-333C-4279-9714-64D6F521CC34}" type="pres">
      <dgm:prSet presAssocID="{6920EBDA-EAA7-4C4C-AB29-B4B15AB2755A}" presName="desTx" presStyleLbl="fgAcc1" presStyleIdx="2" presStyleCnt="3">
        <dgm:presLayoutVars>
          <dgm:bulletEnabled val="1"/>
        </dgm:presLayoutVars>
      </dgm:prSet>
      <dgm:spPr/>
    </dgm:pt>
  </dgm:ptLst>
  <dgm:cxnLst>
    <dgm:cxn modelId="{25D06C05-B8EA-40DE-A28C-A3A60305521B}" type="presOf" srcId="{BD22A4C3-1871-4CA8-A976-E09462B6F95F}" destId="{E38ED0B8-333C-4279-9714-64D6F521CC34}" srcOrd="0" destOrd="0" presId="urn:microsoft.com/office/officeart/2005/8/layout/process3"/>
    <dgm:cxn modelId="{FFAF5C06-1878-4F28-A055-120B6E38F1DE}" type="presOf" srcId="{3FE34AED-C0AB-49EE-B71D-AD632905273D}" destId="{32353343-3777-460D-8140-B8DDEA2E4ADD}" srcOrd="0" destOrd="0" presId="urn:microsoft.com/office/officeart/2005/8/layout/process3"/>
    <dgm:cxn modelId="{90EB1C3D-EB16-4499-B535-24036EB6465C}" type="presOf" srcId="{6920EBDA-EAA7-4C4C-AB29-B4B15AB2755A}" destId="{DB0117B2-807E-452E-9BB2-83B0955DDA11}" srcOrd="0" destOrd="0" presId="urn:microsoft.com/office/officeart/2005/8/layout/process3"/>
    <dgm:cxn modelId="{1B635A3E-BD83-4448-A6DC-2EBE7D1F9BE8}" type="presOf" srcId="{5A0617FA-80C5-43CD-9157-C1C7F99C5691}" destId="{EEA73C72-0A9D-4946-9979-30E92FF98A30}" srcOrd="0" destOrd="0" presId="urn:microsoft.com/office/officeart/2005/8/layout/process3"/>
    <dgm:cxn modelId="{E0F12462-EA22-4A43-B0B9-67F2CE3F8692}" srcId="{C6D9F779-7966-464F-B3DD-9679BFC8A729}" destId="{6B8D4E9F-1A6F-43C7-8306-F4CD99705901}" srcOrd="1" destOrd="0" parTransId="{2A368963-FD90-41C2-9132-69668E209536}" sibTransId="{3FE34AED-C0AB-49EE-B71D-AD632905273D}"/>
    <dgm:cxn modelId="{FE5FEF49-C2C3-4DEB-BC81-30F2B04E38E2}" type="presOf" srcId="{934ECAD7-6606-4BB4-99BE-A3A4E3390AF6}" destId="{4A4A8868-FB50-4F59-B4D6-DD248F6E57C9}" srcOrd="0" destOrd="0" presId="urn:microsoft.com/office/officeart/2005/8/layout/process3"/>
    <dgm:cxn modelId="{E0A4C851-4313-4A5B-ADEC-448A372D15B8}" srcId="{6B8D4E9F-1A6F-43C7-8306-F4CD99705901}" destId="{934ECAD7-6606-4BB4-99BE-A3A4E3390AF6}" srcOrd="0" destOrd="0" parTransId="{87C09C20-D832-4C55-92E5-42D051B7DEE0}" sibTransId="{43F57C19-DF8E-431F-98E8-9847A8889532}"/>
    <dgm:cxn modelId="{D368EC55-34D8-4CB5-9C06-0E3C5069ACEF}" type="presOf" srcId="{EC0CCD2D-7121-45AB-9BB3-B8E4E044CB2F}" destId="{5578E9D4-E8B5-4549-BE15-486B07BDA712}" srcOrd="0" destOrd="0" presId="urn:microsoft.com/office/officeart/2005/8/layout/process3"/>
    <dgm:cxn modelId="{EE595C80-60EB-4319-A62C-AF1B78E94D33}" type="presOf" srcId="{2EDF8128-AD13-4CA2-B0CC-7E473125FC6F}" destId="{DC0092FE-60CC-4AED-9ABB-AC4073CBFC58}" srcOrd="1" destOrd="0" presId="urn:microsoft.com/office/officeart/2005/8/layout/process3"/>
    <dgm:cxn modelId="{9CA01B86-38FB-4F3F-B834-F8E4E10E1399}" srcId="{6920EBDA-EAA7-4C4C-AB29-B4B15AB2755A}" destId="{F0531CA3-CE1D-4CC9-B5D1-C9E323D4E6E5}" srcOrd="1" destOrd="0" parTransId="{876973A1-1D65-471B-9F5D-1493A0827464}" sibTransId="{9D72DEE4-2F91-40A2-AC77-26D62A5829A6}"/>
    <dgm:cxn modelId="{DCDD7898-DFB9-44EA-A8EB-5605FA5E19D9}" srcId="{EC0CCD2D-7121-45AB-9BB3-B8E4E044CB2F}" destId="{5A0617FA-80C5-43CD-9157-C1C7F99C5691}" srcOrd="0" destOrd="0" parTransId="{8A06C472-88AA-4151-ADEE-5AC844ACC45E}" sibTransId="{F8B8E96D-748E-4D43-BE37-EB48BF90FE56}"/>
    <dgm:cxn modelId="{E561EB9C-7C8E-4B69-8B62-1CAB37A6E19A}" type="presOf" srcId="{6920EBDA-EAA7-4C4C-AB29-B4B15AB2755A}" destId="{8B8C2887-B5BE-4753-8E54-BF4636EA05D9}" srcOrd="1" destOrd="0" presId="urn:microsoft.com/office/officeart/2005/8/layout/process3"/>
    <dgm:cxn modelId="{0ACDD19E-C077-45C6-9819-BD551770B344}" type="presOf" srcId="{F0531CA3-CE1D-4CC9-B5D1-C9E323D4E6E5}" destId="{E38ED0B8-333C-4279-9714-64D6F521CC34}" srcOrd="0" destOrd="1" presId="urn:microsoft.com/office/officeart/2005/8/layout/process3"/>
    <dgm:cxn modelId="{31F5A8B1-1E2C-411C-BC8A-F42CA539E514}" srcId="{C6D9F779-7966-464F-B3DD-9679BFC8A729}" destId="{6920EBDA-EAA7-4C4C-AB29-B4B15AB2755A}" srcOrd="2" destOrd="0" parTransId="{9D622304-3E05-46C0-A874-EE8DDBB16FD3}" sibTransId="{7A7AB715-893B-41E3-B5AD-C1A59C7D65F3}"/>
    <dgm:cxn modelId="{8A60D7C0-B024-43D2-89B9-89219BB39B72}" type="presOf" srcId="{EC0CCD2D-7121-45AB-9BB3-B8E4E044CB2F}" destId="{1F598C7A-3EA7-4C75-BAA4-82802D43A5BF}" srcOrd="1" destOrd="0" presId="urn:microsoft.com/office/officeart/2005/8/layout/process3"/>
    <dgm:cxn modelId="{A051F5C1-DF84-4A9E-B4BA-14AC1D2BF120}" type="presOf" srcId="{3FE34AED-C0AB-49EE-B71D-AD632905273D}" destId="{6C00F681-325E-4A35-884C-9B5FAC08109B}" srcOrd="1" destOrd="0" presId="urn:microsoft.com/office/officeart/2005/8/layout/process3"/>
    <dgm:cxn modelId="{3CB285CC-6143-42E8-90CE-2C457EDCECA0}" type="presOf" srcId="{C6D9F779-7966-464F-B3DD-9679BFC8A729}" destId="{BEFD18BD-B0CD-4837-A260-DF4C22C140D2}" srcOrd="0" destOrd="0" presId="urn:microsoft.com/office/officeart/2005/8/layout/process3"/>
    <dgm:cxn modelId="{8F861ED6-B20A-443C-B10F-1F3204B34858}" type="presOf" srcId="{6B8D4E9F-1A6F-43C7-8306-F4CD99705901}" destId="{EBDA30A4-9F87-4474-8CD8-A8710F27FA7F}" srcOrd="1" destOrd="0" presId="urn:microsoft.com/office/officeart/2005/8/layout/process3"/>
    <dgm:cxn modelId="{0C8720DA-D67A-4507-BFF5-A6B7AE21B03C}" srcId="{6920EBDA-EAA7-4C4C-AB29-B4B15AB2755A}" destId="{BD22A4C3-1871-4CA8-A976-E09462B6F95F}" srcOrd="0" destOrd="0" parTransId="{3DD62BCD-AA9F-4A98-B180-561C67A84216}" sibTransId="{377F6325-7D9B-4566-802B-7BC131AE0583}"/>
    <dgm:cxn modelId="{9F6CCCE0-2635-493D-8381-0153AFACBBF1}" srcId="{C6D9F779-7966-464F-B3DD-9679BFC8A729}" destId="{EC0CCD2D-7121-45AB-9BB3-B8E4E044CB2F}" srcOrd="0" destOrd="0" parTransId="{FBD4345B-3740-436D-BD72-36A736DB4B91}" sibTransId="{2EDF8128-AD13-4CA2-B0CC-7E473125FC6F}"/>
    <dgm:cxn modelId="{AA71AFF0-76B2-41DD-A131-203BAC40865A}" type="presOf" srcId="{2EDF8128-AD13-4CA2-B0CC-7E473125FC6F}" destId="{57D4F41A-80EF-45F6-A4EB-947BF771C2C7}" srcOrd="0" destOrd="0" presId="urn:microsoft.com/office/officeart/2005/8/layout/process3"/>
    <dgm:cxn modelId="{236B33FB-D5B1-4F59-89AD-8543703708BE}" type="presOf" srcId="{6B8D4E9F-1A6F-43C7-8306-F4CD99705901}" destId="{8CA45C56-42FA-4D9E-AD32-A0D47656F88A}" srcOrd="0" destOrd="0" presId="urn:microsoft.com/office/officeart/2005/8/layout/process3"/>
    <dgm:cxn modelId="{E31EDFBD-3128-441F-9425-2F85DC85C0BD}" type="presParOf" srcId="{BEFD18BD-B0CD-4837-A260-DF4C22C140D2}" destId="{1BD43C11-8B81-4C26-A64E-D6754AA15D08}" srcOrd="0" destOrd="0" presId="urn:microsoft.com/office/officeart/2005/8/layout/process3"/>
    <dgm:cxn modelId="{34C83DD3-9395-41AE-842E-659D79FB0595}" type="presParOf" srcId="{1BD43C11-8B81-4C26-A64E-D6754AA15D08}" destId="{5578E9D4-E8B5-4549-BE15-486B07BDA712}" srcOrd="0" destOrd="0" presId="urn:microsoft.com/office/officeart/2005/8/layout/process3"/>
    <dgm:cxn modelId="{D672FC11-E167-45F7-B325-002B4C5D0DF3}" type="presParOf" srcId="{1BD43C11-8B81-4C26-A64E-D6754AA15D08}" destId="{1F598C7A-3EA7-4C75-BAA4-82802D43A5BF}" srcOrd="1" destOrd="0" presId="urn:microsoft.com/office/officeart/2005/8/layout/process3"/>
    <dgm:cxn modelId="{153A168F-14E6-4E68-9679-798E4443F448}" type="presParOf" srcId="{1BD43C11-8B81-4C26-A64E-D6754AA15D08}" destId="{EEA73C72-0A9D-4946-9979-30E92FF98A30}" srcOrd="2" destOrd="0" presId="urn:microsoft.com/office/officeart/2005/8/layout/process3"/>
    <dgm:cxn modelId="{64FFC9EB-6F8A-4B20-B7DF-3E5009BE253E}" type="presParOf" srcId="{BEFD18BD-B0CD-4837-A260-DF4C22C140D2}" destId="{57D4F41A-80EF-45F6-A4EB-947BF771C2C7}" srcOrd="1" destOrd="0" presId="urn:microsoft.com/office/officeart/2005/8/layout/process3"/>
    <dgm:cxn modelId="{02FD2445-6E35-487F-B172-249F6489875D}" type="presParOf" srcId="{57D4F41A-80EF-45F6-A4EB-947BF771C2C7}" destId="{DC0092FE-60CC-4AED-9ABB-AC4073CBFC58}" srcOrd="0" destOrd="0" presId="urn:microsoft.com/office/officeart/2005/8/layout/process3"/>
    <dgm:cxn modelId="{CC4DC940-5E6C-4C47-891C-70BCF534B4E7}" type="presParOf" srcId="{BEFD18BD-B0CD-4837-A260-DF4C22C140D2}" destId="{24ED68F9-E768-4706-A6E4-2EE6B5C0E727}" srcOrd="2" destOrd="0" presId="urn:microsoft.com/office/officeart/2005/8/layout/process3"/>
    <dgm:cxn modelId="{3E708A11-CFB9-4EEB-80BE-A08CED6D7425}" type="presParOf" srcId="{24ED68F9-E768-4706-A6E4-2EE6B5C0E727}" destId="{8CA45C56-42FA-4D9E-AD32-A0D47656F88A}" srcOrd="0" destOrd="0" presId="urn:microsoft.com/office/officeart/2005/8/layout/process3"/>
    <dgm:cxn modelId="{432862C9-78CE-4658-86FC-A2328F696B28}" type="presParOf" srcId="{24ED68F9-E768-4706-A6E4-2EE6B5C0E727}" destId="{EBDA30A4-9F87-4474-8CD8-A8710F27FA7F}" srcOrd="1" destOrd="0" presId="urn:microsoft.com/office/officeart/2005/8/layout/process3"/>
    <dgm:cxn modelId="{E7CBC69A-3638-46C5-94CD-96819F32A7CC}" type="presParOf" srcId="{24ED68F9-E768-4706-A6E4-2EE6B5C0E727}" destId="{4A4A8868-FB50-4F59-B4D6-DD248F6E57C9}" srcOrd="2" destOrd="0" presId="urn:microsoft.com/office/officeart/2005/8/layout/process3"/>
    <dgm:cxn modelId="{696C8BF5-B9BF-4411-A297-AC6AD5F16379}" type="presParOf" srcId="{BEFD18BD-B0CD-4837-A260-DF4C22C140D2}" destId="{32353343-3777-460D-8140-B8DDEA2E4ADD}" srcOrd="3" destOrd="0" presId="urn:microsoft.com/office/officeart/2005/8/layout/process3"/>
    <dgm:cxn modelId="{6648AEF9-6C9B-4D5E-9183-C5F3D22308EB}" type="presParOf" srcId="{32353343-3777-460D-8140-B8DDEA2E4ADD}" destId="{6C00F681-325E-4A35-884C-9B5FAC08109B}" srcOrd="0" destOrd="0" presId="urn:microsoft.com/office/officeart/2005/8/layout/process3"/>
    <dgm:cxn modelId="{0B7414DB-1A60-41A1-B5B4-B1299F5D85D8}" type="presParOf" srcId="{BEFD18BD-B0CD-4837-A260-DF4C22C140D2}" destId="{96D042AB-DE98-4397-9E26-6A1797E8D5B7}" srcOrd="4" destOrd="0" presId="urn:microsoft.com/office/officeart/2005/8/layout/process3"/>
    <dgm:cxn modelId="{D2D6C811-66C1-4354-AA18-AC2C48699BE7}" type="presParOf" srcId="{96D042AB-DE98-4397-9E26-6A1797E8D5B7}" destId="{DB0117B2-807E-452E-9BB2-83B0955DDA11}" srcOrd="0" destOrd="0" presId="urn:microsoft.com/office/officeart/2005/8/layout/process3"/>
    <dgm:cxn modelId="{68D6E36A-1361-44F3-8A2F-D2022475A902}" type="presParOf" srcId="{96D042AB-DE98-4397-9E26-6A1797E8D5B7}" destId="{8B8C2887-B5BE-4753-8E54-BF4636EA05D9}" srcOrd="1" destOrd="0" presId="urn:microsoft.com/office/officeart/2005/8/layout/process3"/>
    <dgm:cxn modelId="{54CC41AC-6815-45BD-89E4-0F8BD1254D29}" type="presParOf" srcId="{96D042AB-DE98-4397-9E26-6A1797E8D5B7}" destId="{E38ED0B8-333C-4279-9714-64D6F521CC34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5B4D09-A0EB-495C-B001-BDD4F981940D}" type="doc">
      <dgm:prSet loTypeId="urn:microsoft.com/office/officeart/2005/8/layout/defaul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t-EE"/>
        </a:p>
      </dgm:t>
    </dgm:pt>
    <dgm:pt modelId="{016FCBA1-9B19-48F0-B36A-770296213AAC}">
      <dgm:prSet phldrT="[Text]"/>
      <dgm:spPr/>
      <dgm:t>
        <a:bodyPr/>
        <a:lstStyle/>
        <a:p>
          <a:r>
            <a:rPr lang="et-EE" dirty="0" err="1"/>
            <a:t>Paper</a:t>
          </a:r>
          <a:r>
            <a:rPr lang="et-EE" dirty="0"/>
            <a:t>, </a:t>
          </a:r>
          <a:r>
            <a:rPr lang="et-EE" dirty="0" err="1"/>
            <a:t>furniture</a:t>
          </a:r>
          <a:r>
            <a:rPr lang="et-EE" dirty="0"/>
            <a:t>, etc</a:t>
          </a:r>
        </a:p>
      </dgm:t>
    </dgm:pt>
    <dgm:pt modelId="{4FFDFAE0-B868-4C48-8BE8-8D9BCB1E6376}" type="parTrans" cxnId="{ED86D5BF-DC46-4FCA-A420-2C9FF130D42B}">
      <dgm:prSet/>
      <dgm:spPr/>
      <dgm:t>
        <a:bodyPr/>
        <a:lstStyle/>
        <a:p>
          <a:endParaRPr lang="et-EE"/>
        </a:p>
      </dgm:t>
    </dgm:pt>
    <dgm:pt modelId="{139C5411-96D6-4C4C-83C3-863337FAD6B7}" type="sibTrans" cxnId="{ED86D5BF-DC46-4FCA-A420-2C9FF130D42B}">
      <dgm:prSet/>
      <dgm:spPr/>
      <dgm:t>
        <a:bodyPr/>
        <a:lstStyle/>
        <a:p>
          <a:endParaRPr lang="et-EE"/>
        </a:p>
      </dgm:t>
    </dgm:pt>
    <dgm:pt modelId="{DA2878C6-7770-4EAB-A20B-BE9B4E6BF170}">
      <dgm:prSet phldrT="[Text]" custT="1"/>
      <dgm:spPr/>
      <dgm:t>
        <a:bodyPr/>
        <a:lstStyle/>
        <a:p>
          <a:r>
            <a:rPr lang="et-EE" sz="4400" dirty="0"/>
            <a:t>Transport</a:t>
          </a:r>
          <a:r>
            <a:rPr lang="et-EE" sz="3200" dirty="0"/>
            <a:t>, </a:t>
          </a:r>
          <a:r>
            <a:rPr lang="et-EE" sz="4400" dirty="0" err="1"/>
            <a:t>mobility</a:t>
          </a:r>
          <a:endParaRPr lang="et-EE" sz="4400" dirty="0"/>
        </a:p>
      </dgm:t>
    </dgm:pt>
    <dgm:pt modelId="{821134BD-9362-4081-A0A8-8E820227CD92}" type="parTrans" cxnId="{85FEFB31-5A1A-4410-82B9-6A1E3EBD7614}">
      <dgm:prSet/>
      <dgm:spPr/>
      <dgm:t>
        <a:bodyPr/>
        <a:lstStyle/>
        <a:p>
          <a:endParaRPr lang="et-EE"/>
        </a:p>
      </dgm:t>
    </dgm:pt>
    <dgm:pt modelId="{342EE964-3FE5-4EB3-91A4-8C74CABE3EB4}" type="sibTrans" cxnId="{85FEFB31-5A1A-4410-82B9-6A1E3EBD7614}">
      <dgm:prSet/>
      <dgm:spPr/>
      <dgm:t>
        <a:bodyPr/>
        <a:lstStyle/>
        <a:p>
          <a:endParaRPr lang="et-EE"/>
        </a:p>
      </dgm:t>
    </dgm:pt>
    <dgm:pt modelId="{C4EDEEFC-66F6-4BE5-A888-F5D099BC67EB}">
      <dgm:prSet phldrT="[Text]" custT="1"/>
      <dgm:spPr>
        <a:effectLst/>
        <a:scene3d>
          <a:camera prst="orthographicFront"/>
          <a:lightRig rig="flat" dir="t"/>
        </a:scene3d>
      </dgm:spPr>
      <dgm:t>
        <a:bodyPr/>
        <a:lstStyle/>
        <a:p>
          <a:r>
            <a:rPr lang="et-EE" sz="4400" dirty="0"/>
            <a:t>Energy</a:t>
          </a:r>
        </a:p>
      </dgm:t>
    </dgm:pt>
    <dgm:pt modelId="{006B6EF7-DAE7-42B2-BB3E-FCD0F1338802}" type="parTrans" cxnId="{3DB528D9-30C2-4434-8B79-6773CE0E8ADB}">
      <dgm:prSet/>
      <dgm:spPr/>
      <dgm:t>
        <a:bodyPr/>
        <a:lstStyle/>
        <a:p>
          <a:endParaRPr lang="et-EE"/>
        </a:p>
      </dgm:t>
    </dgm:pt>
    <dgm:pt modelId="{D6FFB0E5-9B5B-433F-9390-A07C6CBED2D7}" type="sibTrans" cxnId="{3DB528D9-30C2-4434-8B79-6773CE0E8ADB}">
      <dgm:prSet/>
      <dgm:spPr/>
      <dgm:t>
        <a:bodyPr/>
        <a:lstStyle/>
        <a:p>
          <a:endParaRPr lang="et-EE"/>
        </a:p>
      </dgm:t>
    </dgm:pt>
    <dgm:pt modelId="{837D3BC3-9569-4004-A9E4-2E25EA526F98}">
      <dgm:prSet phldrT="[Text]" custT="1"/>
      <dgm:spPr/>
      <dgm:t>
        <a:bodyPr/>
        <a:lstStyle/>
        <a:p>
          <a:r>
            <a:rPr lang="et-EE" sz="4400" dirty="0" err="1"/>
            <a:t>Water</a:t>
          </a:r>
          <a:endParaRPr lang="et-EE" sz="4400" dirty="0"/>
        </a:p>
      </dgm:t>
    </dgm:pt>
    <dgm:pt modelId="{59113115-4C0B-49BB-9747-F357377E2D6A}" type="parTrans" cxnId="{EC8BAF3A-1C12-453A-9323-E502CA706DEB}">
      <dgm:prSet/>
      <dgm:spPr/>
      <dgm:t>
        <a:bodyPr/>
        <a:lstStyle/>
        <a:p>
          <a:endParaRPr lang="et-EE"/>
        </a:p>
      </dgm:t>
    </dgm:pt>
    <dgm:pt modelId="{E594E0B8-0CAD-45DF-95A0-F49CB8AA188F}" type="sibTrans" cxnId="{EC8BAF3A-1C12-453A-9323-E502CA706DEB}">
      <dgm:prSet/>
      <dgm:spPr/>
      <dgm:t>
        <a:bodyPr/>
        <a:lstStyle/>
        <a:p>
          <a:endParaRPr lang="et-EE"/>
        </a:p>
      </dgm:t>
    </dgm:pt>
    <dgm:pt modelId="{CF937AAE-B736-47D8-85D3-3D3302FE09CB}">
      <dgm:prSet phldrT="[Text]" custT="1"/>
      <dgm:spPr/>
      <dgm:t>
        <a:bodyPr/>
        <a:lstStyle/>
        <a:p>
          <a:r>
            <a:rPr lang="et-EE" sz="4400" dirty="0" err="1"/>
            <a:t>Waste</a:t>
          </a:r>
          <a:endParaRPr lang="et-EE" sz="4400" dirty="0"/>
        </a:p>
      </dgm:t>
    </dgm:pt>
    <dgm:pt modelId="{F2ACF064-0BF4-4F99-95C8-7A8EE85BCAAF}" type="parTrans" cxnId="{2C0E4F11-3907-46D0-A0C4-CCC1AC031402}">
      <dgm:prSet/>
      <dgm:spPr/>
      <dgm:t>
        <a:bodyPr/>
        <a:lstStyle/>
        <a:p>
          <a:endParaRPr lang="et-EE"/>
        </a:p>
      </dgm:t>
    </dgm:pt>
    <dgm:pt modelId="{59545118-1A51-4D7A-87A2-ECE80915DCE3}" type="sibTrans" cxnId="{2C0E4F11-3907-46D0-A0C4-CCC1AC031402}">
      <dgm:prSet/>
      <dgm:spPr/>
      <dgm:t>
        <a:bodyPr/>
        <a:lstStyle/>
        <a:p>
          <a:endParaRPr lang="et-EE"/>
        </a:p>
      </dgm:t>
    </dgm:pt>
    <dgm:pt modelId="{A43FF975-9357-4354-87B3-A3084C7876E7}">
      <dgm:prSet phldrT="[Text]" custT="1"/>
      <dgm:spPr/>
      <dgm:t>
        <a:bodyPr/>
        <a:lstStyle/>
        <a:p>
          <a:r>
            <a:rPr lang="et-EE" sz="3200" dirty="0"/>
            <a:t>Events</a:t>
          </a:r>
        </a:p>
      </dgm:t>
    </dgm:pt>
    <dgm:pt modelId="{EF276D74-070E-41D7-86BB-D171425EA614}" type="parTrans" cxnId="{BD14D50D-8881-4685-AF1D-B76F22DC113F}">
      <dgm:prSet/>
      <dgm:spPr/>
      <dgm:t>
        <a:bodyPr/>
        <a:lstStyle/>
        <a:p>
          <a:endParaRPr lang="et-EE"/>
        </a:p>
      </dgm:t>
    </dgm:pt>
    <dgm:pt modelId="{3BCE3E17-1CDF-48B1-9017-DDD494022B75}" type="sibTrans" cxnId="{BD14D50D-8881-4685-AF1D-B76F22DC113F}">
      <dgm:prSet/>
      <dgm:spPr/>
      <dgm:t>
        <a:bodyPr/>
        <a:lstStyle/>
        <a:p>
          <a:endParaRPr lang="et-EE"/>
        </a:p>
      </dgm:t>
    </dgm:pt>
    <dgm:pt modelId="{BE4B5D44-9E96-4153-A881-B92E1105F203}" type="pres">
      <dgm:prSet presAssocID="{2B5B4D09-A0EB-495C-B001-BDD4F981940D}" presName="diagram" presStyleCnt="0">
        <dgm:presLayoutVars>
          <dgm:dir/>
          <dgm:resizeHandles val="exact"/>
        </dgm:presLayoutVars>
      </dgm:prSet>
      <dgm:spPr/>
    </dgm:pt>
    <dgm:pt modelId="{B6BEB4AB-4FB0-4FB1-97F3-F9373A303BEA}" type="pres">
      <dgm:prSet presAssocID="{016FCBA1-9B19-48F0-B36A-770296213AAC}" presName="node" presStyleLbl="node1" presStyleIdx="0" presStyleCnt="6" custScaleX="79573" custScaleY="57378" custLinFactX="24827" custLinFactY="28792" custLinFactNeighborX="100000" custLinFactNeighborY="100000">
        <dgm:presLayoutVars>
          <dgm:bulletEnabled val="1"/>
        </dgm:presLayoutVars>
      </dgm:prSet>
      <dgm:spPr>
        <a:prstGeom prst="roundRect">
          <a:avLst/>
        </a:prstGeom>
      </dgm:spPr>
    </dgm:pt>
    <dgm:pt modelId="{C0E159DE-E158-47AC-8072-C29A4C8369CD}" type="pres">
      <dgm:prSet presAssocID="{139C5411-96D6-4C4C-83C3-863337FAD6B7}" presName="sibTrans" presStyleCnt="0"/>
      <dgm:spPr/>
    </dgm:pt>
    <dgm:pt modelId="{EDC5A0BB-59CC-4769-AF8C-3DC7C2FE73FD}" type="pres">
      <dgm:prSet presAssocID="{DA2878C6-7770-4EAB-A20B-BE9B4E6BF170}" presName="node" presStyleLbl="node1" presStyleIdx="1" presStyleCnt="6" custLinFactNeighborX="11256" custLinFactNeighborY="9901">
        <dgm:presLayoutVars>
          <dgm:bulletEnabled val="1"/>
        </dgm:presLayoutVars>
      </dgm:prSet>
      <dgm:spPr>
        <a:prstGeom prst="roundRect">
          <a:avLst/>
        </a:prstGeom>
      </dgm:spPr>
    </dgm:pt>
    <dgm:pt modelId="{14B2CCB1-AF2A-412B-8C45-654840AF589B}" type="pres">
      <dgm:prSet presAssocID="{342EE964-3FE5-4EB3-91A4-8C74CABE3EB4}" presName="sibTrans" presStyleCnt="0"/>
      <dgm:spPr/>
    </dgm:pt>
    <dgm:pt modelId="{FF91DF5C-0372-42D0-A47B-B618FDA0CA8C}" type="pres">
      <dgm:prSet presAssocID="{C4EDEEFC-66F6-4BE5-A888-F5D099BC67EB}" presName="node" presStyleLbl="node1" presStyleIdx="2" presStyleCnt="6" custLinFactX="-100000" custLinFactNeighborX="-123248" custLinFactNeighborY="8199">
        <dgm:presLayoutVars>
          <dgm:bulletEnabled val="1"/>
        </dgm:presLayoutVars>
      </dgm:prSet>
      <dgm:spPr>
        <a:prstGeom prst="roundRect">
          <a:avLst/>
        </a:prstGeom>
      </dgm:spPr>
    </dgm:pt>
    <dgm:pt modelId="{A3FDD7B3-027E-414B-9C7B-983A32B0CD9D}" type="pres">
      <dgm:prSet presAssocID="{D6FFB0E5-9B5B-433F-9390-A07C6CBED2D7}" presName="sibTrans" presStyleCnt="0"/>
      <dgm:spPr/>
    </dgm:pt>
    <dgm:pt modelId="{8FC77D4D-DB6D-4509-AE5B-18CE20F99C86}" type="pres">
      <dgm:prSet presAssocID="{837D3BC3-9569-4004-A9E4-2E25EA526F98}" presName="node" presStyleLbl="node1" presStyleIdx="3" presStyleCnt="6">
        <dgm:presLayoutVars>
          <dgm:bulletEnabled val="1"/>
        </dgm:presLayoutVars>
      </dgm:prSet>
      <dgm:spPr>
        <a:prstGeom prst="roundRect">
          <a:avLst/>
        </a:prstGeom>
      </dgm:spPr>
    </dgm:pt>
    <dgm:pt modelId="{85CD281B-F8D9-468A-803F-528204E9B4F1}" type="pres">
      <dgm:prSet presAssocID="{E594E0B8-0CAD-45DF-95A0-F49CB8AA188F}" presName="sibTrans" presStyleCnt="0"/>
      <dgm:spPr/>
    </dgm:pt>
    <dgm:pt modelId="{D2A7A9ED-BA74-4F07-BC57-843396CE24EE}" type="pres">
      <dgm:prSet presAssocID="{CF937AAE-B736-47D8-85D3-3D3302FE09CB}" presName="node" presStyleLbl="node1" presStyleIdx="4" presStyleCnt="6" custLinFactX="50" custLinFactY="-2661" custLinFactNeighborX="100000" custLinFactNeighborY="-100000">
        <dgm:presLayoutVars>
          <dgm:bulletEnabled val="1"/>
        </dgm:presLayoutVars>
      </dgm:prSet>
      <dgm:spPr>
        <a:prstGeom prst="roundRect">
          <a:avLst/>
        </a:prstGeom>
      </dgm:spPr>
    </dgm:pt>
    <dgm:pt modelId="{1DE1902D-7CB9-46AC-ADAD-1D03451E765C}" type="pres">
      <dgm:prSet presAssocID="{59545118-1A51-4D7A-87A2-ECE80915DCE3}" presName="sibTrans" presStyleCnt="0"/>
      <dgm:spPr/>
    </dgm:pt>
    <dgm:pt modelId="{B1D597B7-87C5-4FE9-AC65-1BB000A34DB8}" type="pres">
      <dgm:prSet presAssocID="{A43FF975-9357-4354-87B3-A3084C7876E7}" presName="node" presStyleLbl="node1" presStyleIdx="5" presStyleCnt="6" custScaleX="66999" custScaleY="59184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BD14D50D-8881-4685-AF1D-B76F22DC113F}" srcId="{2B5B4D09-A0EB-495C-B001-BDD4F981940D}" destId="{A43FF975-9357-4354-87B3-A3084C7876E7}" srcOrd="5" destOrd="0" parTransId="{EF276D74-070E-41D7-86BB-D171425EA614}" sibTransId="{3BCE3E17-1CDF-48B1-9017-DDD494022B75}"/>
    <dgm:cxn modelId="{2C0E4F11-3907-46D0-A0C4-CCC1AC031402}" srcId="{2B5B4D09-A0EB-495C-B001-BDD4F981940D}" destId="{CF937AAE-B736-47D8-85D3-3D3302FE09CB}" srcOrd="4" destOrd="0" parTransId="{F2ACF064-0BF4-4F99-95C8-7A8EE85BCAAF}" sibTransId="{59545118-1A51-4D7A-87A2-ECE80915DCE3}"/>
    <dgm:cxn modelId="{6D2D8F1C-A2E4-4FFB-9CA1-D12A72A6FC93}" type="presOf" srcId="{DA2878C6-7770-4EAB-A20B-BE9B4E6BF170}" destId="{EDC5A0BB-59CC-4769-AF8C-3DC7C2FE73FD}" srcOrd="0" destOrd="0" presId="urn:microsoft.com/office/officeart/2005/8/layout/default"/>
    <dgm:cxn modelId="{3EC9C628-317A-4F67-841C-A6AD5072931F}" type="presOf" srcId="{2B5B4D09-A0EB-495C-B001-BDD4F981940D}" destId="{BE4B5D44-9E96-4153-A881-B92E1105F203}" srcOrd="0" destOrd="0" presId="urn:microsoft.com/office/officeart/2005/8/layout/default"/>
    <dgm:cxn modelId="{85FEFB31-5A1A-4410-82B9-6A1E3EBD7614}" srcId="{2B5B4D09-A0EB-495C-B001-BDD4F981940D}" destId="{DA2878C6-7770-4EAB-A20B-BE9B4E6BF170}" srcOrd="1" destOrd="0" parTransId="{821134BD-9362-4081-A0A8-8E820227CD92}" sibTransId="{342EE964-3FE5-4EB3-91A4-8C74CABE3EB4}"/>
    <dgm:cxn modelId="{EC8BAF3A-1C12-453A-9323-E502CA706DEB}" srcId="{2B5B4D09-A0EB-495C-B001-BDD4F981940D}" destId="{837D3BC3-9569-4004-A9E4-2E25EA526F98}" srcOrd="3" destOrd="0" parTransId="{59113115-4C0B-49BB-9747-F357377E2D6A}" sibTransId="{E594E0B8-0CAD-45DF-95A0-F49CB8AA188F}"/>
    <dgm:cxn modelId="{F5267862-0011-44A1-8D57-FDA2B9BAD9BD}" type="presOf" srcId="{016FCBA1-9B19-48F0-B36A-770296213AAC}" destId="{B6BEB4AB-4FB0-4FB1-97F3-F9373A303BEA}" srcOrd="0" destOrd="0" presId="urn:microsoft.com/office/officeart/2005/8/layout/default"/>
    <dgm:cxn modelId="{1551AC54-19BE-4ED8-98AD-5C84DEBF2253}" type="presOf" srcId="{C4EDEEFC-66F6-4BE5-A888-F5D099BC67EB}" destId="{FF91DF5C-0372-42D0-A47B-B618FDA0CA8C}" srcOrd="0" destOrd="0" presId="urn:microsoft.com/office/officeart/2005/8/layout/default"/>
    <dgm:cxn modelId="{C19E7286-6936-421A-BF19-94105C14A3A2}" type="presOf" srcId="{A43FF975-9357-4354-87B3-A3084C7876E7}" destId="{B1D597B7-87C5-4FE9-AC65-1BB000A34DB8}" srcOrd="0" destOrd="0" presId="urn:microsoft.com/office/officeart/2005/8/layout/default"/>
    <dgm:cxn modelId="{FEAC2D90-E84B-42BA-8533-5C96EF0B4064}" type="presOf" srcId="{837D3BC3-9569-4004-A9E4-2E25EA526F98}" destId="{8FC77D4D-DB6D-4509-AE5B-18CE20F99C86}" srcOrd="0" destOrd="0" presId="urn:microsoft.com/office/officeart/2005/8/layout/default"/>
    <dgm:cxn modelId="{D5F0CBB3-2460-4163-9118-A0878D769A41}" type="presOf" srcId="{CF937AAE-B736-47D8-85D3-3D3302FE09CB}" destId="{D2A7A9ED-BA74-4F07-BC57-843396CE24EE}" srcOrd="0" destOrd="0" presId="urn:microsoft.com/office/officeart/2005/8/layout/default"/>
    <dgm:cxn modelId="{ED86D5BF-DC46-4FCA-A420-2C9FF130D42B}" srcId="{2B5B4D09-A0EB-495C-B001-BDD4F981940D}" destId="{016FCBA1-9B19-48F0-B36A-770296213AAC}" srcOrd="0" destOrd="0" parTransId="{4FFDFAE0-B868-4C48-8BE8-8D9BCB1E6376}" sibTransId="{139C5411-96D6-4C4C-83C3-863337FAD6B7}"/>
    <dgm:cxn modelId="{3DB528D9-30C2-4434-8B79-6773CE0E8ADB}" srcId="{2B5B4D09-A0EB-495C-B001-BDD4F981940D}" destId="{C4EDEEFC-66F6-4BE5-A888-F5D099BC67EB}" srcOrd="2" destOrd="0" parTransId="{006B6EF7-DAE7-42B2-BB3E-FCD0F1338802}" sibTransId="{D6FFB0E5-9B5B-433F-9390-A07C6CBED2D7}"/>
    <dgm:cxn modelId="{41AE64AD-AEFD-4B0C-90B9-1D1FADB6C0E5}" type="presParOf" srcId="{BE4B5D44-9E96-4153-A881-B92E1105F203}" destId="{B6BEB4AB-4FB0-4FB1-97F3-F9373A303BEA}" srcOrd="0" destOrd="0" presId="urn:microsoft.com/office/officeart/2005/8/layout/default"/>
    <dgm:cxn modelId="{4D7F5803-6F37-4020-AC97-29A9D547DEFF}" type="presParOf" srcId="{BE4B5D44-9E96-4153-A881-B92E1105F203}" destId="{C0E159DE-E158-47AC-8072-C29A4C8369CD}" srcOrd="1" destOrd="0" presId="urn:microsoft.com/office/officeart/2005/8/layout/default"/>
    <dgm:cxn modelId="{402C8318-14CD-4D22-8F38-6F37C70FEEF9}" type="presParOf" srcId="{BE4B5D44-9E96-4153-A881-B92E1105F203}" destId="{EDC5A0BB-59CC-4769-AF8C-3DC7C2FE73FD}" srcOrd="2" destOrd="0" presId="urn:microsoft.com/office/officeart/2005/8/layout/default"/>
    <dgm:cxn modelId="{963D3C43-E240-4195-A87C-19D344C85571}" type="presParOf" srcId="{BE4B5D44-9E96-4153-A881-B92E1105F203}" destId="{14B2CCB1-AF2A-412B-8C45-654840AF589B}" srcOrd="3" destOrd="0" presId="urn:microsoft.com/office/officeart/2005/8/layout/default"/>
    <dgm:cxn modelId="{4B036A89-FD6D-440B-8A89-BBD9B2E1F744}" type="presParOf" srcId="{BE4B5D44-9E96-4153-A881-B92E1105F203}" destId="{FF91DF5C-0372-42D0-A47B-B618FDA0CA8C}" srcOrd="4" destOrd="0" presId="urn:microsoft.com/office/officeart/2005/8/layout/default"/>
    <dgm:cxn modelId="{0BA46E16-62A4-4F07-9B67-F89AB317390D}" type="presParOf" srcId="{BE4B5D44-9E96-4153-A881-B92E1105F203}" destId="{A3FDD7B3-027E-414B-9C7B-983A32B0CD9D}" srcOrd="5" destOrd="0" presId="urn:microsoft.com/office/officeart/2005/8/layout/default"/>
    <dgm:cxn modelId="{4D63C35C-1285-462C-BE8E-16D453D5F3B0}" type="presParOf" srcId="{BE4B5D44-9E96-4153-A881-B92E1105F203}" destId="{8FC77D4D-DB6D-4509-AE5B-18CE20F99C86}" srcOrd="6" destOrd="0" presId="urn:microsoft.com/office/officeart/2005/8/layout/default"/>
    <dgm:cxn modelId="{9DED0DC8-5719-4BC9-B451-C1C7B8855B9F}" type="presParOf" srcId="{BE4B5D44-9E96-4153-A881-B92E1105F203}" destId="{85CD281B-F8D9-468A-803F-528204E9B4F1}" srcOrd="7" destOrd="0" presId="urn:microsoft.com/office/officeart/2005/8/layout/default"/>
    <dgm:cxn modelId="{91CE4D4F-AED8-4DC2-893D-E922B76A69B2}" type="presParOf" srcId="{BE4B5D44-9E96-4153-A881-B92E1105F203}" destId="{D2A7A9ED-BA74-4F07-BC57-843396CE24EE}" srcOrd="8" destOrd="0" presId="urn:microsoft.com/office/officeart/2005/8/layout/default"/>
    <dgm:cxn modelId="{1645D17C-0F18-410D-A97D-21B214530BB8}" type="presParOf" srcId="{BE4B5D44-9E96-4153-A881-B92E1105F203}" destId="{1DE1902D-7CB9-46AC-ADAD-1D03451E765C}" srcOrd="9" destOrd="0" presId="urn:microsoft.com/office/officeart/2005/8/layout/default"/>
    <dgm:cxn modelId="{D389C090-568B-48D1-8D66-5C1D9E7FE761}" type="presParOf" srcId="{BE4B5D44-9E96-4153-A881-B92E1105F203}" destId="{B1D597B7-87C5-4FE9-AC65-1BB000A34DB8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598C7A-3EA7-4C75-BAA4-82802D43A5BF}">
      <dsp:nvSpPr>
        <dsp:cNvPr id="0" name=""/>
        <dsp:cNvSpPr/>
      </dsp:nvSpPr>
      <dsp:spPr>
        <a:xfrm>
          <a:off x="5307" y="42310"/>
          <a:ext cx="2413350" cy="1123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t-EE" sz="2600" kern="1200" dirty="0" err="1"/>
            <a:t>Activity</a:t>
          </a:r>
          <a:endParaRPr lang="et-EE" sz="2600" kern="1200" dirty="0"/>
        </a:p>
      </dsp:txBody>
      <dsp:txXfrm>
        <a:off x="5307" y="42310"/>
        <a:ext cx="2413350" cy="748800"/>
      </dsp:txXfrm>
    </dsp:sp>
    <dsp:sp modelId="{EEA73C72-0A9D-4946-9979-30E92FF98A30}">
      <dsp:nvSpPr>
        <dsp:cNvPr id="0" name=""/>
        <dsp:cNvSpPr/>
      </dsp:nvSpPr>
      <dsp:spPr>
        <a:xfrm>
          <a:off x="499608" y="791110"/>
          <a:ext cx="2413350" cy="1638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t-EE" sz="2600" kern="1200" dirty="0"/>
            <a:t>Heating</a:t>
          </a:r>
        </a:p>
      </dsp:txBody>
      <dsp:txXfrm>
        <a:off x="547583" y="839085"/>
        <a:ext cx="2317400" cy="1542050"/>
      </dsp:txXfrm>
    </dsp:sp>
    <dsp:sp modelId="{57D4F41A-80EF-45F6-A4EB-947BF771C2C7}">
      <dsp:nvSpPr>
        <dsp:cNvPr id="0" name=""/>
        <dsp:cNvSpPr/>
      </dsp:nvSpPr>
      <dsp:spPr>
        <a:xfrm>
          <a:off x="2784513" y="116282"/>
          <a:ext cx="775613" cy="6008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t-EE" sz="2100" kern="1200"/>
        </a:p>
      </dsp:txBody>
      <dsp:txXfrm>
        <a:off x="2784513" y="236453"/>
        <a:ext cx="595357" cy="360512"/>
      </dsp:txXfrm>
    </dsp:sp>
    <dsp:sp modelId="{EBDA30A4-9F87-4474-8CD8-A8710F27FA7F}">
      <dsp:nvSpPr>
        <dsp:cNvPr id="0" name=""/>
        <dsp:cNvSpPr/>
      </dsp:nvSpPr>
      <dsp:spPr>
        <a:xfrm>
          <a:off x="3882079" y="42310"/>
          <a:ext cx="2413350" cy="1123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t-EE" sz="2600" kern="1200" dirty="0" err="1"/>
            <a:t>Aspect</a:t>
          </a:r>
          <a:endParaRPr lang="et-EE" sz="2600" kern="1200" dirty="0"/>
        </a:p>
      </dsp:txBody>
      <dsp:txXfrm>
        <a:off x="3882079" y="42310"/>
        <a:ext cx="2413350" cy="748800"/>
      </dsp:txXfrm>
    </dsp:sp>
    <dsp:sp modelId="{4A4A8868-FB50-4F59-B4D6-DD248F6E57C9}">
      <dsp:nvSpPr>
        <dsp:cNvPr id="0" name=""/>
        <dsp:cNvSpPr/>
      </dsp:nvSpPr>
      <dsp:spPr>
        <a:xfrm>
          <a:off x="4376380" y="791110"/>
          <a:ext cx="2413350" cy="1638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t-EE" sz="2600" kern="1200" dirty="0" err="1"/>
            <a:t>Use</a:t>
          </a:r>
          <a:r>
            <a:rPr lang="et-EE" sz="2600" kern="1200" dirty="0"/>
            <a:t> of </a:t>
          </a:r>
          <a:r>
            <a:rPr lang="et-EE" sz="2600" kern="1200" dirty="0" err="1"/>
            <a:t>fossile</a:t>
          </a:r>
          <a:r>
            <a:rPr lang="et-EE" sz="2600" kern="1200" dirty="0"/>
            <a:t> </a:t>
          </a:r>
          <a:r>
            <a:rPr lang="et-EE" sz="2600" kern="1200" dirty="0" err="1"/>
            <a:t>fuels</a:t>
          </a:r>
          <a:endParaRPr lang="et-EE" sz="2600" kern="1200" dirty="0"/>
        </a:p>
      </dsp:txBody>
      <dsp:txXfrm>
        <a:off x="4424355" y="839085"/>
        <a:ext cx="2317400" cy="1542050"/>
      </dsp:txXfrm>
    </dsp:sp>
    <dsp:sp modelId="{32353343-3777-460D-8140-B8DDEA2E4ADD}">
      <dsp:nvSpPr>
        <dsp:cNvPr id="0" name=""/>
        <dsp:cNvSpPr/>
      </dsp:nvSpPr>
      <dsp:spPr>
        <a:xfrm>
          <a:off x="6661285" y="116282"/>
          <a:ext cx="775613" cy="6008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t-EE" sz="2100" kern="1200"/>
        </a:p>
      </dsp:txBody>
      <dsp:txXfrm>
        <a:off x="6661285" y="236453"/>
        <a:ext cx="595357" cy="360512"/>
      </dsp:txXfrm>
    </dsp:sp>
    <dsp:sp modelId="{8B8C2887-B5BE-4753-8E54-BF4636EA05D9}">
      <dsp:nvSpPr>
        <dsp:cNvPr id="0" name=""/>
        <dsp:cNvSpPr/>
      </dsp:nvSpPr>
      <dsp:spPr>
        <a:xfrm>
          <a:off x="7758850" y="42310"/>
          <a:ext cx="2413350" cy="1123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t-EE" sz="2600" kern="1200" dirty="0" err="1"/>
            <a:t>Impact</a:t>
          </a:r>
          <a:endParaRPr lang="et-EE" sz="2600" kern="1200" dirty="0"/>
        </a:p>
      </dsp:txBody>
      <dsp:txXfrm>
        <a:off x="7758850" y="42310"/>
        <a:ext cx="2413350" cy="748800"/>
      </dsp:txXfrm>
    </dsp:sp>
    <dsp:sp modelId="{E38ED0B8-333C-4279-9714-64D6F521CC34}">
      <dsp:nvSpPr>
        <dsp:cNvPr id="0" name=""/>
        <dsp:cNvSpPr/>
      </dsp:nvSpPr>
      <dsp:spPr>
        <a:xfrm>
          <a:off x="8253151" y="791110"/>
          <a:ext cx="2413350" cy="1638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t-EE" sz="2600" kern="1200" dirty="0" err="1"/>
            <a:t>Emissions</a:t>
          </a:r>
          <a:endParaRPr lang="et-EE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t-EE" sz="2600" kern="1200" dirty="0" err="1"/>
            <a:t>Degradation</a:t>
          </a:r>
          <a:r>
            <a:rPr lang="et-EE" sz="2600" kern="1200" dirty="0"/>
            <a:t> of </a:t>
          </a:r>
          <a:r>
            <a:rPr lang="et-EE" sz="2600" kern="1200" dirty="0" err="1"/>
            <a:t>land</a:t>
          </a:r>
          <a:endParaRPr lang="et-EE" sz="2600" kern="1200" dirty="0"/>
        </a:p>
      </dsp:txBody>
      <dsp:txXfrm>
        <a:off x="8301126" y="839085"/>
        <a:ext cx="2317400" cy="15420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BEB4AB-4FB0-4FB1-97F3-F9373A303BEA}">
      <dsp:nvSpPr>
        <dsp:cNvPr id="0" name=""/>
        <dsp:cNvSpPr/>
      </dsp:nvSpPr>
      <dsp:spPr>
        <a:xfrm>
          <a:off x="4580731" y="2995764"/>
          <a:ext cx="2644415" cy="114409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t-EE" sz="2900" kern="1200" dirty="0" err="1"/>
            <a:t>Paper</a:t>
          </a:r>
          <a:r>
            <a:rPr lang="et-EE" sz="2900" kern="1200" dirty="0"/>
            <a:t>, </a:t>
          </a:r>
          <a:r>
            <a:rPr lang="et-EE" sz="2900" kern="1200" dirty="0" err="1"/>
            <a:t>furniture</a:t>
          </a:r>
          <a:r>
            <a:rPr lang="et-EE" sz="2900" kern="1200" dirty="0"/>
            <a:t>, etc</a:t>
          </a:r>
        </a:p>
      </dsp:txBody>
      <dsp:txXfrm>
        <a:off x="4636581" y="3051614"/>
        <a:ext cx="2532715" cy="1032391"/>
      </dsp:txXfrm>
    </dsp:sp>
    <dsp:sp modelId="{EDC5A0BB-59CC-4769-AF8C-3DC7C2FE73FD}">
      <dsp:nvSpPr>
        <dsp:cNvPr id="0" name=""/>
        <dsp:cNvSpPr/>
      </dsp:nvSpPr>
      <dsp:spPr>
        <a:xfrm>
          <a:off x="3783216" y="200200"/>
          <a:ext cx="3323257" cy="199395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t-EE" sz="4400" kern="1200" dirty="0"/>
            <a:t>Transport</a:t>
          </a:r>
          <a:r>
            <a:rPr lang="et-EE" sz="3200" kern="1200" dirty="0"/>
            <a:t>, </a:t>
          </a:r>
          <a:r>
            <a:rPr lang="et-EE" sz="4400" kern="1200" dirty="0" err="1"/>
            <a:t>mobility</a:t>
          </a:r>
          <a:endParaRPr lang="et-EE" sz="4400" kern="1200" dirty="0"/>
        </a:p>
      </dsp:txBody>
      <dsp:txXfrm>
        <a:off x="3880553" y="297537"/>
        <a:ext cx="3128583" cy="1799280"/>
      </dsp:txXfrm>
    </dsp:sp>
    <dsp:sp modelId="{FF91DF5C-0372-42D0-A47B-B618FDA0CA8C}">
      <dsp:nvSpPr>
        <dsp:cNvPr id="0" name=""/>
        <dsp:cNvSpPr/>
      </dsp:nvSpPr>
      <dsp:spPr>
        <a:xfrm>
          <a:off x="0" y="166263"/>
          <a:ext cx="3323257" cy="1993954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t-EE" sz="4400" kern="1200" dirty="0"/>
            <a:t>Energy</a:t>
          </a:r>
        </a:p>
      </dsp:txBody>
      <dsp:txXfrm>
        <a:off x="97337" y="263600"/>
        <a:ext cx="3128583" cy="1799280"/>
      </dsp:txXfrm>
    </dsp:sp>
    <dsp:sp modelId="{8FC77D4D-DB6D-4509-AE5B-18CE20F99C86}">
      <dsp:nvSpPr>
        <dsp:cNvPr id="0" name=""/>
        <dsp:cNvSpPr/>
      </dsp:nvSpPr>
      <dsp:spPr>
        <a:xfrm>
          <a:off x="641341" y="2329059"/>
          <a:ext cx="3323257" cy="199395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t-EE" sz="4400" kern="1200" dirty="0" err="1"/>
            <a:t>Water</a:t>
          </a:r>
          <a:endParaRPr lang="et-EE" sz="4400" kern="1200" dirty="0"/>
        </a:p>
      </dsp:txBody>
      <dsp:txXfrm>
        <a:off x="738678" y="2426396"/>
        <a:ext cx="3128583" cy="1799280"/>
      </dsp:txXfrm>
    </dsp:sp>
    <dsp:sp modelId="{D2A7A9ED-BA74-4F07-BC57-843396CE24EE}">
      <dsp:nvSpPr>
        <dsp:cNvPr id="0" name=""/>
        <dsp:cNvSpPr/>
      </dsp:nvSpPr>
      <dsp:spPr>
        <a:xfrm>
          <a:off x="7497142" y="282045"/>
          <a:ext cx="3323257" cy="1993954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t-EE" sz="4400" kern="1200" dirty="0" err="1"/>
            <a:t>Waste</a:t>
          </a:r>
          <a:endParaRPr lang="et-EE" sz="4400" kern="1200" dirty="0"/>
        </a:p>
      </dsp:txBody>
      <dsp:txXfrm>
        <a:off x="7594479" y="379382"/>
        <a:ext cx="3128583" cy="1799280"/>
      </dsp:txXfrm>
    </dsp:sp>
    <dsp:sp modelId="{B1D597B7-87C5-4FE9-AC65-1BB000A34DB8}">
      <dsp:nvSpPr>
        <dsp:cNvPr id="0" name=""/>
        <dsp:cNvSpPr/>
      </dsp:nvSpPr>
      <dsp:spPr>
        <a:xfrm>
          <a:off x="7952508" y="2735985"/>
          <a:ext cx="2226549" cy="118010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t-EE" sz="3200" kern="1200" dirty="0"/>
            <a:t>Events</a:t>
          </a:r>
        </a:p>
      </dsp:txBody>
      <dsp:txXfrm>
        <a:off x="8010116" y="2793593"/>
        <a:ext cx="2111333" cy="10648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DDDEF6-737A-482A-BB79-6F30D5BD693F}" type="datetimeFigureOut">
              <a:rPr lang="et-EE" smtClean="0"/>
              <a:t>04.08.2019</a:t>
            </a:fld>
            <a:endParaRPr lang="et-E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t-E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400EA-9D86-40C5-94C4-6481E884502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053110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C400EA-9D86-40C5-94C4-6481E884502C}" type="slidenum">
              <a:rPr lang="et-EE" smtClean="0"/>
              <a:t>1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118122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C400EA-9D86-40C5-94C4-6481E884502C}" type="slidenum">
              <a:rPr lang="et-EE" smtClean="0"/>
              <a:t>2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809145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Aspects and impacts</a:t>
            </a:r>
          </a:p>
          <a:p>
            <a:r>
              <a:rPr lang="en-US" dirty="0"/>
              <a:t>The aspect is the cause of the impact, that is the change to the environment, or the effect.</a:t>
            </a:r>
          </a:p>
          <a:p>
            <a:endParaRPr lang="en-US" dirty="0"/>
          </a:p>
          <a:p>
            <a:r>
              <a:rPr lang="en-US" dirty="0"/>
              <a:t>For example, global warming is a change to the environment, hence an impact. One of the causes is burning fossil fuels that release carbon dioxide. </a:t>
            </a:r>
            <a:r>
              <a:rPr lang="et-EE" dirty="0"/>
              <a:t>In </a:t>
            </a:r>
            <a:r>
              <a:rPr lang="et-EE" dirty="0" err="1"/>
              <a:t>the</a:t>
            </a:r>
            <a:r>
              <a:rPr lang="et-EE" dirty="0"/>
              <a:t> </a:t>
            </a:r>
            <a:r>
              <a:rPr lang="et-EE" dirty="0" err="1"/>
              <a:t>office</a:t>
            </a:r>
            <a:r>
              <a:rPr lang="et-EE" dirty="0"/>
              <a:t> </a:t>
            </a:r>
            <a:r>
              <a:rPr lang="et-EE" dirty="0" err="1"/>
              <a:t>it</a:t>
            </a:r>
            <a:r>
              <a:rPr lang="et-EE" dirty="0"/>
              <a:t> </a:t>
            </a:r>
            <a:r>
              <a:rPr lang="et-EE" dirty="0" err="1"/>
              <a:t>can</a:t>
            </a:r>
            <a:r>
              <a:rPr lang="et-EE" dirty="0"/>
              <a:t> </a:t>
            </a:r>
            <a:r>
              <a:rPr lang="et-EE" dirty="0" err="1"/>
              <a:t>be</a:t>
            </a:r>
            <a:r>
              <a:rPr lang="et-EE" dirty="0"/>
              <a:t> </a:t>
            </a:r>
            <a:r>
              <a:rPr lang="en-US" dirty="0"/>
              <a:t>heating systems, electricity use (someone else does the burning at the power station), transport fuel and so on. </a:t>
            </a:r>
            <a:endParaRPr lang="et-EE" dirty="0"/>
          </a:p>
          <a:p>
            <a:endParaRPr lang="et-EE" dirty="0"/>
          </a:p>
          <a:p>
            <a:r>
              <a:rPr lang="en-US" dirty="0"/>
              <a:t>The principal types of impacts are:</a:t>
            </a:r>
          </a:p>
          <a:p>
            <a:r>
              <a:rPr lang="en-US" dirty="0"/>
              <a:t>◾those associated with inputs, </a:t>
            </a:r>
            <a:r>
              <a:rPr lang="en-US" dirty="0" err="1"/>
              <a:t>eg</a:t>
            </a:r>
            <a:r>
              <a:rPr lang="en-US" dirty="0"/>
              <a:t> extracted resources used in the form of raw materials and energy — that can give rise to land degradation and depletion of natural resources</a:t>
            </a:r>
          </a:p>
          <a:p>
            <a:r>
              <a:rPr lang="en-US" dirty="0"/>
              <a:t>◾those associated with outputs, </a:t>
            </a:r>
            <a:r>
              <a:rPr lang="en-US" dirty="0" err="1"/>
              <a:t>eg</a:t>
            </a:r>
            <a:r>
              <a:rPr lang="en-US" dirty="0"/>
              <a:t> emissions to air, discharges to water and waste arisings — that may cause pollution</a:t>
            </a:r>
          </a:p>
          <a:p>
            <a:r>
              <a:rPr lang="en-US" dirty="0"/>
              <a:t>◾those associated with on-site activities and processes, </a:t>
            </a:r>
            <a:r>
              <a:rPr lang="en-US" dirty="0" err="1"/>
              <a:t>eg</a:t>
            </a:r>
            <a:r>
              <a:rPr lang="en-US" dirty="0"/>
              <a:t> storage, cleaning, assembly and packaging — that can also cause pollution or loss of materials and other resources</a:t>
            </a:r>
            <a:endParaRPr lang="et-EE" dirty="0"/>
          </a:p>
          <a:p>
            <a:endParaRPr lang="et-EE" dirty="0"/>
          </a:p>
          <a:p>
            <a:r>
              <a:rPr lang="en-US" dirty="0"/>
              <a:t>Identifying environmental aspects should take account of whether a particular activity</a:t>
            </a:r>
            <a:r>
              <a:rPr lang="et-EE" dirty="0"/>
              <a:t> </a:t>
            </a:r>
            <a:r>
              <a:rPr lang="en-US" dirty="0"/>
              <a:t>causes: </a:t>
            </a:r>
          </a:p>
          <a:p>
            <a:r>
              <a:rPr lang="en-US" dirty="0"/>
              <a:t>◾air emissions</a:t>
            </a:r>
          </a:p>
          <a:p>
            <a:r>
              <a:rPr lang="en-US" dirty="0"/>
              <a:t>◾effluent discharges</a:t>
            </a:r>
          </a:p>
          <a:p>
            <a:r>
              <a:rPr lang="en-US" dirty="0"/>
              <a:t>◾waste arisings</a:t>
            </a:r>
          </a:p>
          <a:p>
            <a:r>
              <a:rPr lang="en-US" dirty="0"/>
              <a:t>◾land contamination</a:t>
            </a:r>
          </a:p>
          <a:p>
            <a:r>
              <a:rPr lang="en-US" dirty="0"/>
              <a:t>◾use of resources (</a:t>
            </a:r>
            <a:r>
              <a:rPr lang="en-US" dirty="0" err="1"/>
              <a:t>eg</a:t>
            </a:r>
            <a:r>
              <a:rPr lang="en-US" dirty="0"/>
              <a:t>, water, fuel and natural resources).</a:t>
            </a:r>
            <a:endParaRPr lang="et-EE" dirty="0"/>
          </a:p>
          <a:p>
            <a:endParaRPr lang="et-EE" dirty="0"/>
          </a:p>
          <a:p>
            <a:r>
              <a:rPr lang="et-EE" dirty="0" err="1"/>
              <a:t>Impacts</a:t>
            </a:r>
            <a:r>
              <a:rPr lang="et-EE" dirty="0"/>
              <a:t> </a:t>
            </a:r>
            <a:r>
              <a:rPr lang="et-EE" dirty="0" err="1"/>
              <a:t>can</a:t>
            </a:r>
            <a:r>
              <a:rPr lang="et-EE" dirty="0"/>
              <a:t> </a:t>
            </a:r>
            <a:r>
              <a:rPr lang="et-EE" dirty="0" err="1"/>
              <a:t>be</a:t>
            </a:r>
            <a:r>
              <a:rPr lang="et-EE" dirty="0"/>
              <a:t> </a:t>
            </a:r>
            <a:r>
              <a:rPr lang="et-EE" dirty="0" err="1"/>
              <a:t>also</a:t>
            </a:r>
            <a:r>
              <a:rPr lang="et-EE" dirty="0"/>
              <a:t> </a:t>
            </a:r>
            <a:r>
              <a:rPr lang="et-EE" dirty="0" err="1"/>
              <a:t>divided</a:t>
            </a:r>
            <a:r>
              <a:rPr lang="et-EE" dirty="0"/>
              <a:t> </a:t>
            </a:r>
            <a:r>
              <a:rPr lang="et-EE" dirty="0" err="1"/>
              <a:t>to</a:t>
            </a:r>
            <a:r>
              <a:rPr lang="et-EE" dirty="0"/>
              <a:t> </a:t>
            </a:r>
            <a:r>
              <a:rPr lang="et-EE" dirty="0" err="1"/>
              <a:t>direct</a:t>
            </a:r>
            <a:r>
              <a:rPr lang="et-EE" dirty="0"/>
              <a:t> (</a:t>
            </a:r>
            <a:r>
              <a:rPr lang="et-EE" dirty="0" err="1"/>
              <a:t>over</a:t>
            </a:r>
            <a:r>
              <a:rPr lang="et-EE" dirty="0"/>
              <a:t> </a:t>
            </a:r>
            <a:r>
              <a:rPr lang="et-EE" dirty="0" err="1"/>
              <a:t>which</a:t>
            </a:r>
            <a:r>
              <a:rPr lang="et-EE" dirty="0"/>
              <a:t> </a:t>
            </a:r>
            <a:r>
              <a:rPr lang="et-EE" dirty="0" err="1"/>
              <a:t>the</a:t>
            </a:r>
            <a:r>
              <a:rPr lang="et-EE" dirty="0"/>
              <a:t> </a:t>
            </a:r>
            <a:r>
              <a:rPr lang="et-EE" dirty="0" err="1"/>
              <a:t>organisation</a:t>
            </a:r>
            <a:r>
              <a:rPr lang="et-EE" dirty="0"/>
              <a:t> </a:t>
            </a:r>
            <a:r>
              <a:rPr lang="et-EE" dirty="0" err="1"/>
              <a:t>has</a:t>
            </a:r>
            <a:r>
              <a:rPr lang="et-EE" dirty="0"/>
              <a:t> </a:t>
            </a:r>
            <a:r>
              <a:rPr lang="et-EE" dirty="0" err="1"/>
              <a:t>control</a:t>
            </a:r>
            <a:r>
              <a:rPr lang="et-EE" dirty="0"/>
              <a:t> </a:t>
            </a:r>
            <a:r>
              <a:rPr lang="et-EE" dirty="0" err="1"/>
              <a:t>or</a:t>
            </a:r>
            <a:r>
              <a:rPr lang="et-EE" dirty="0"/>
              <a:t> </a:t>
            </a:r>
            <a:r>
              <a:rPr lang="et-EE" dirty="0" err="1"/>
              <a:t>influence</a:t>
            </a:r>
            <a:r>
              <a:rPr lang="et-EE" dirty="0"/>
              <a:t>) and </a:t>
            </a:r>
            <a:r>
              <a:rPr lang="et-EE" dirty="0" err="1"/>
              <a:t>indirect</a:t>
            </a:r>
            <a:r>
              <a:rPr lang="et-EE" dirty="0"/>
              <a:t> (</a:t>
            </a:r>
            <a:r>
              <a:rPr lang="et-EE" dirty="0" err="1"/>
              <a:t>impact</a:t>
            </a:r>
            <a:r>
              <a:rPr lang="et-EE" dirty="0"/>
              <a:t> </a:t>
            </a:r>
            <a:r>
              <a:rPr lang="et-EE" dirty="0" err="1"/>
              <a:t>is</a:t>
            </a:r>
            <a:r>
              <a:rPr lang="et-EE" dirty="0"/>
              <a:t> </a:t>
            </a:r>
            <a:r>
              <a:rPr lang="et-EE" dirty="0" err="1"/>
              <a:t>caused</a:t>
            </a:r>
            <a:r>
              <a:rPr lang="et-EE" dirty="0"/>
              <a:t> by </a:t>
            </a:r>
            <a:r>
              <a:rPr lang="et-EE" dirty="0" err="1"/>
              <a:t>others</a:t>
            </a:r>
            <a:r>
              <a:rPr lang="et-EE" dirty="0"/>
              <a:t> </a:t>
            </a:r>
            <a:r>
              <a:rPr lang="en-US" dirty="0"/>
              <a:t>e.g., how your subcontractor manages waste on your site</a:t>
            </a:r>
            <a:r>
              <a:rPr lang="et-EE" dirty="0"/>
              <a:t>)</a:t>
            </a:r>
          </a:p>
          <a:p>
            <a:endParaRPr lang="et-EE" dirty="0"/>
          </a:p>
          <a:p>
            <a:r>
              <a:rPr lang="et-EE" dirty="0" err="1"/>
              <a:t>Significant</a:t>
            </a:r>
            <a:r>
              <a:rPr lang="et-EE" dirty="0"/>
              <a:t> </a:t>
            </a:r>
            <a:r>
              <a:rPr lang="et-EE" dirty="0" err="1"/>
              <a:t>aspect</a:t>
            </a:r>
            <a:r>
              <a:rPr lang="et-EE" dirty="0"/>
              <a:t> - </a:t>
            </a:r>
            <a:r>
              <a:rPr lang="et-EE" dirty="0" err="1"/>
              <a:t>what</a:t>
            </a:r>
            <a:r>
              <a:rPr lang="et-EE" dirty="0"/>
              <a:t> </a:t>
            </a:r>
            <a:r>
              <a:rPr lang="et-EE" dirty="0" err="1"/>
              <a:t>matters</a:t>
            </a:r>
            <a:r>
              <a:rPr lang="et-EE" dirty="0"/>
              <a:t> </a:t>
            </a:r>
            <a:r>
              <a:rPr lang="et-EE" dirty="0" err="1"/>
              <a:t>the</a:t>
            </a:r>
            <a:r>
              <a:rPr lang="et-EE" dirty="0"/>
              <a:t> </a:t>
            </a:r>
            <a:r>
              <a:rPr lang="et-EE" dirty="0" err="1"/>
              <a:t>most</a:t>
            </a:r>
            <a:r>
              <a:rPr lang="et-EE" dirty="0"/>
              <a:t>. The </a:t>
            </a:r>
            <a:r>
              <a:rPr lang="et-EE" dirty="0" err="1"/>
              <a:t>activities</a:t>
            </a:r>
            <a:r>
              <a:rPr lang="et-EE" dirty="0"/>
              <a:t> </a:t>
            </a:r>
            <a:r>
              <a:rPr lang="et-EE" dirty="0" err="1"/>
              <a:t>shoul</a:t>
            </a:r>
            <a:r>
              <a:rPr lang="et-EE" dirty="0"/>
              <a:t> </a:t>
            </a:r>
            <a:r>
              <a:rPr lang="et-EE" dirty="0" err="1"/>
              <a:t>dbe</a:t>
            </a:r>
            <a:r>
              <a:rPr lang="et-EE" dirty="0"/>
              <a:t> </a:t>
            </a:r>
            <a:r>
              <a:rPr lang="et-EE" dirty="0" err="1"/>
              <a:t>focused</a:t>
            </a:r>
            <a:r>
              <a:rPr lang="et-EE" dirty="0"/>
              <a:t> on </a:t>
            </a:r>
            <a:r>
              <a:rPr lang="et-EE" dirty="0" err="1"/>
              <a:t>significant</a:t>
            </a:r>
            <a:r>
              <a:rPr lang="et-EE" dirty="0"/>
              <a:t> </a:t>
            </a:r>
            <a:r>
              <a:rPr lang="et-EE" dirty="0" err="1"/>
              <a:t>aspects</a:t>
            </a:r>
            <a:r>
              <a:rPr lang="et-EE" dirty="0"/>
              <a:t>.</a:t>
            </a:r>
            <a:endParaRPr lang="en-US" dirty="0"/>
          </a:p>
          <a:p>
            <a:endParaRPr lang="en-US" dirty="0"/>
          </a:p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C400EA-9D86-40C5-94C4-6481E884502C}" type="slidenum">
              <a:rPr lang="et-EE" smtClean="0"/>
              <a:t>4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170103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err="1"/>
              <a:t>Discussion</a:t>
            </a:r>
            <a:r>
              <a:rPr lang="et-EE" dirty="0"/>
              <a:t> </a:t>
            </a:r>
            <a:r>
              <a:rPr lang="et-EE" dirty="0" err="1"/>
              <a:t>for</a:t>
            </a:r>
            <a:r>
              <a:rPr lang="et-EE" dirty="0"/>
              <a:t> 10 minutes (</a:t>
            </a:r>
            <a:r>
              <a:rPr lang="et-EE" dirty="0" err="1"/>
              <a:t>use</a:t>
            </a:r>
            <a:r>
              <a:rPr lang="et-EE" dirty="0"/>
              <a:t> of </a:t>
            </a:r>
            <a:r>
              <a:rPr lang="et-EE" dirty="0" err="1"/>
              <a:t>flip-charts</a:t>
            </a:r>
            <a:r>
              <a:rPr lang="et-EE" dirty="0"/>
              <a:t>). </a:t>
            </a:r>
            <a:r>
              <a:rPr lang="et-EE" dirty="0" err="1"/>
              <a:t>After</a:t>
            </a:r>
            <a:r>
              <a:rPr lang="et-EE" dirty="0"/>
              <a:t> </a:t>
            </a:r>
            <a:r>
              <a:rPr lang="et-EE" dirty="0" err="1"/>
              <a:t>that</a:t>
            </a:r>
            <a:r>
              <a:rPr lang="et-EE" dirty="0"/>
              <a:t> </a:t>
            </a:r>
            <a:r>
              <a:rPr lang="et-EE" dirty="0" err="1"/>
              <a:t>presentation</a:t>
            </a:r>
            <a:r>
              <a:rPr lang="et-EE" dirty="0"/>
              <a:t> of </a:t>
            </a:r>
            <a:r>
              <a:rPr lang="et-EE" dirty="0" err="1"/>
              <a:t>results</a:t>
            </a:r>
            <a:r>
              <a:rPr lang="et-EE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C400EA-9D86-40C5-94C4-6481E884502C}" type="slidenum">
              <a:rPr lang="et-EE" smtClean="0"/>
              <a:t>5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036634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/>
              <a:t>Main </a:t>
            </a:r>
            <a:r>
              <a:rPr lang="et-EE" dirty="0" err="1"/>
              <a:t>environemntal</a:t>
            </a:r>
            <a:r>
              <a:rPr lang="et-EE" dirty="0"/>
              <a:t> (and </a:t>
            </a:r>
            <a:r>
              <a:rPr lang="et-EE" dirty="0" err="1"/>
              <a:t>social</a:t>
            </a:r>
            <a:r>
              <a:rPr lang="et-EE" dirty="0"/>
              <a:t> ) </a:t>
            </a:r>
            <a:r>
              <a:rPr lang="et-EE" dirty="0" err="1"/>
              <a:t>activities</a:t>
            </a:r>
            <a:r>
              <a:rPr lang="et-EE" dirty="0"/>
              <a:t>/</a:t>
            </a:r>
            <a:r>
              <a:rPr lang="et-EE" dirty="0" err="1"/>
              <a:t>aspects</a:t>
            </a:r>
            <a:r>
              <a:rPr lang="et-EE" dirty="0"/>
              <a:t> in </a:t>
            </a:r>
            <a:r>
              <a:rPr lang="et-EE" dirty="0" err="1"/>
              <a:t>the</a:t>
            </a:r>
            <a:r>
              <a:rPr lang="et-EE" dirty="0"/>
              <a:t> </a:t>
            </a:r>
            <a:r>
              <a:rPr lang="et-EE" dirty="0" err="1"/>
              <a:t>office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C400EA-9D86-40C5-94C4-6481E884502C}" type="slidenum">
              <a:rPr lang="et-EE" smtClean="0"/>
              <a:t>6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9199681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err="1"/>
              <a:t>Open</a:t>
            </a:r>
            <a:r>
              <a:rPr lang="et-EE" dirty="0"/>
              <a:t> </a:t>
            </a:r>
            <a:r>
              <a:rPr lang="et-EE" dirty="0" err="1"/>
              <a:t>question</a:t>
            </a:r>
            <a:r>
              <a:rPr lang="et-EE" dirty="0"/>
              <a:t>. The </a:t>
            </a:r>
            <a:r>
              <a:rPr lang="et-EE" dirty="0" err="1"/>
              <a:t>replies</a:t>
            </a:r>
            <a:r>
              <a:rPr lang="et-EE" dirty="0"/>
              <a:t> </a:t>
            </a:r>
            <a:r>
              <a:rPr lang="et-EE" dirty="0" err="1"/>
              <a:t>will</a:t>
            </a:r>
            <a:r>
              <a:rPr lang="et-EE" dirty="0"/>
              <a:t> </a:t>
            </a:r>
            <a:r>
              <a:rPr lang="et-EE" dirty="0" err="1"/>
              <a:t>be</a:t>
            </a:r>
            <a:r>
              <a:rPr lang="et-EE" dirty="0"/>
              <a:t> </a:t>
            </a:r>
            <a:r>
              <a:rPr lang="et-EE" dirty="0" err="1"/>
              <a:t>written</a:t>
            </a:r>
            <a:r>
              <a:rPr lang="et-EE" dirty="0"/>
              <a:t> </a:t>
            </a:r>
            <a:r>
              <a:rPr lang="et-EE" dirty="0" err="1"/>
              <a:t>down</a:t>
            </a:r>
            <a:r>
              <a:rPr lang="et-EE" dirty="0"/>
              <a:t> on </a:t>
            </a:r>
            <a:r>
              <a:rPr lang="et-EE" dirty="0" err="1"/>
              <a:t>the</a:t>
            </a:r>
            <a:r>
              <a:rPr lang="et-EE" dirty="0"/>
              <a:t> </a:t>
            </a:r>
            <a:r>
              <a:rPr lang="et-EE" dirty="0" err="1"/>
              <a:t>flip</a:t>
            </a:r>
            <a:r>
              <a:rPr lang="et-EE" dirty="0"/>
              <a:t> </a:t>
            </a:r>
            <a:r>
              <a:rPr lang="et-EE" dirty="0" err="1"/>
              <a:t>chart</a:t>
            </a:r>
            <a:r>
              <a:rPr lang="et-EE" dirty="0"/>
              <a:t>.</a:t>
            </a:r>
          </a:p>
          <a:p>
            <a:endParaRPr lang="et-EE" dirty="0"/>
          </a:p>
          <a:p>
            <a:r>
              <a:rPr lang="et-EE" dirty="0" err="1"/>
              <a:t>Participants</a:t>
            </a:r>
            <a:r>
              <a:rPr lang="et-EE" dirty="0"/>
              <a:t> </a:t>
            </a:r>
            <a:r>
              <a:rPr lang="et-EE" dirty="0" err="1"/>
              <a:t>were</a:t>
            </a:r>
            <a:r>
              <a:rPr lang="et-EE" dirty="0"/>
              <a:t> </a:t>
            </a:r>
            <a:r>
              <a:rPr lang="et-EE" dirty="0" err="1"/>
              <a:t>asked</a:t>
            </a:r>
            <a:r>
              <a:rPr lang="et-EE" dirty="0"/>
              <a:t> (in </a:t>
            </a:r>
            <a:r>
              <a:rPr lang="et-EE" dirty="0" err="1"/>
              <a:t>invitation</a:t>
            </a:r>
            <a:r>
              <a:rPr lang="et-EE" dirty="0"/>
              <a:t> </a:t>
            </a:r>
            <a:r>
              <a:rPr lang="et-EE" dirty="0" err="1"/>
              <a:t>letter</a:t>
            </a:r>
            <a:r>
              <a:rPr lang="et-EE" dirty="0"/>
              <a:t>) </a:t>
            </a:r>
            <a:r>
              <a:rPr lang="et-EE" dirty="0" err="1"/>
              <a:t>to</a:t>
            </a:r>
            <a:r>
              <a:rPr lang="et-EE" dirty="0"/>
              <a:t> </a:t>
            </a:r>
            <a:r>
              <a:rPr lang="et-EE" dirty="0" err="1"/>
              <a:t>bring</a:t>
            </a:r>
            <a:r>
              <a:rPr lang="et-EE" dirty="0"/>
              <a:t> </a:t>
            </a:r>
            <a:r>
              <a:rPr lang="et-EE" dirty="0" err="1"/>
              <a:t>with</a:t>
            </a:r>
            <a:r>
              <a:rPr lang="et-EE" dirty="0"/>
              <a:t> </a:t>
            </a:r>
            <a:r>
              <a:rPr lang="et-EE" dirty="0" err="1"/>
              <a:t>them</a:t>
            </a:r>
            <a:r>
              <a:rPr lang="et-EE" dirty="0"/>
              <a:t> </a:t>
            </a:r>
            <a:r>
              <a:rPr lang="et-EE" dirty="0" err="1"/>
              <a:t>information</a:t>
            </a:r>
            <a:r>
              <a:rPr lang="et-EE" dirty="0"/>
              <a:t> </a:t>
            </a:r>
            <a:r>
              <a:rPr lang="et-EE" dirty="0" err="1"/>
              <a:t>about</a:t>
            </a:r>
            <a:r>
              <a:rPr lang="et-EE" dirty="0"/>
              <a:t> </a:t>
            </a:r>
            <a:r>
              <a:rPr lang="et-EE" dirty="0" err="1"/>
              <a:t>their</a:t>
            </a:r>
            <a:r>
              <a:rPr lang="et-EE" dirty="0"/>
              <a:t> </a:t>
            </a:r>
            <a:r>
              <a:rPr lang="et-EE" dirty="0" err="1"/>
              <a:t>office</a:t>
            </a:r>
            <a:r>
              <a:rPr lang="et-EE" dirty="0"/>
              <a:t>. </a:t>
            </a:r>
            <a:r>
              <a:rPr lang="et-EE" dirty="0" err="1"/>
              <a:t>From</a:t>
            </a:r>
            <a:r>
              <a:rPr lang="et-EE" dirty="0"/>
              <a:t> </a:t>
            </a:r>
            <a:r>
              <a:rPr lang="et-EE" dirty="0" err="1"/>
              <a:t>where</a:t>
            </a:r>
            <a:r>
              <a:rPr lang="et-EE" dirty="0"/>
              <a:t> and </a:t>
            </a:r>
            <a:r>
              <a:rPr lang="et-EE" dirty="0" err="1"/>
              <a:t>how</a:t>
            </a:r>
            <a:r>
              <a:rPr lang="et-EE" dirty="0"/>
              <a:t> </a:t>
            </a:r>
            <a:r>
              <a:rPr lang="et-EE" dirty="0" err="1"/>
              <a:t>did</a:t>
            </a:r>
            <a:r>
              <a:rPr lang="et-EE" dirty="0"/>
              <a:t> </a:t>
            </a:r>
            <a:r>
              <a:rPr lang="et-EE" dirty="0" err="1"/>
              <a:t>they</a:t>
            </a:r>
            <a:r>
              <a:rPr lang="et-EE" dirty="0"/>
              <a:t> </a:t>
            </a:r>
            <a:r>
              <a:rPr lang="et-EE" dirty="0" err="1"/>
              <a:t>collect</a:t>
            </a:r>
            <a:r>
              <a:rPr lang="et-EE" dirty="0"/>
              <a:t> </a:t>
            </a:r>
            <a:r>
              <a:rPr lang="et-EE" dirty="0" err="1"/>
              <a:t>this</a:t>
            </a:r>
            <a:r>
              <a:rPr lang="et-EE" dirty="0"/>
              <a:t> </a:t>
            </a:r>
            <a:r>
              <a:rPr lang="et-EE" dirty="0" err="1"/>
              <a:t>information</a:t>
            </a:r>
            <a:r>
              <a:rPr lang="et-EE" dirty="0"/>
              <a:t>? </a:t>
            </a:r>
            <a:r>
              <a:rPr lang="et-EE" dirty="0" err="1"/>
              <a:t>Was</a:t>
            </a:r>
            <a:r>
              <a:rPr lang="et-EE" dirty="0"/>
              <a:t> </a:t>
            </a:r>
            <a:r>
              <a:rPr lang="et-EE" dirty="0" err="1"/>
              <a:t>it</a:t>
            </a:r>
            <a:r>
              <a:rPr lang="et-EE" dirty="0"/>
              <a:t> </a:t>
            </a:r>
            <a:r>
              <a:rPr lang="et-EE" dirty="0" err="1"/>
              <a:t>complicated</a:t>
            </a:r>
            <a:r>
              <a:rPr lang="et-EE" dirty="0"/>
              <a:t>?</a:t>
            </a:r>
          </a:p>
          <a:p>
            <a:endParaRPr lang="et-EE" dirty="0"/>
          </a:p>
          <a:p>
            <a:r>
              <a:rPr lang="en-US" i="1" dirty="0"/>
              <a:t>Please collect following information in advance to the training and take it with you:</a:t>
            </a:r>
          </a:p>
          <a:p>
            <a:r>
              <a:rPr lang="en-US" i="1" dirty="0"/>
              <a:t>•	Number of employees in your office</a:t>
            </a:r>
          </a:p>
          <a:p>
            <a:r>
              <a:rPr lang="en-US" i="1" dirty="0"/>
              <a:t>•	Office area (</a:t>
            </a:r>
            <a:r>
              <a:rPr lang="en-US" i="1" dirty="0" err="1"/>
              <a:t>sq</a:t>
            </a:r>
            <a:r>
              <a:rPr lang="en-US" i="1" dirty="0"/>
              <a:t> meters)</a:t>
            </a:r>
          </a:p>
          <a:p>
            <a:r>
              <a:rPr lang="en-US" i="1" dirty="0"/>
              <a:t>•	Energy use yearly (for heating/cooling/lightning)</a:t>
            </a:r>
          </a:p>
          <a:p>
            <a:r>
              <a:rPr lang="en-US" i="1" dirty="0"/>
              <a:t>•	Use of paper/printing yearly</a:t>
            </a:r>
          </a:p>
          <a:p>
            <a:r>
              <a:rPr lang="en-US" i="1" dirty="0"/>
              <a:t>•	Water use yearly (cubic meters or </a:t>
            </a:r>
            <a:r>
              <a:rPr lang="en-US" i="1" dirty="0" err="1"/>
              <a:t>tonnes</a:t>
            </a:r>
            <a:r>
              <a:rPr lang="en-US" i="1" dirty="0"/>
              <a:t>)</a:t>
            </a:r>
          </a:p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54D09A-4E74-47E2-91E1-CF4D606EBE0F}" type="slidenum">
              <a:rPr lang="et-EE" smtClean="0"/>
              <a:t>7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190134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C400EA-9D86-40C5-94C4-6481E884502C}" type="slidenum">
              <a:rPr lang="et-EE" smtClean="0"/>
              <a:t>11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856063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D4D40F-72A1-4EF9-8A6F-9C16C5A8AEC9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61436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C400EA-9D86-40C5-94C4-6481E884502C}" type="slidenum">
              <a:rPr lang="et-EE" smtClean="0"/>
              <a:t>14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851969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2769C-3536-4B71-A1C3-0FC13D034A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D7EE66-7EBA-412B-B2CD-3643CAB867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CEA5DA-9D7D-4588-B6D5-5EDC9B84B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31737-F817-4730-A463-B62E2C8998D8}" type="datetime1">
              <a:rPr lang="et-EE" smtClean="0"/>
              <a:t>04.08.2019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22B12-044C-443E-AC77-E3D08B525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B0946E-D8FB-4A79-AFCF-E08765FE8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81303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C3419-9241-45AB-B196-D3B5D6411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E6A2ED-9B5A-4B6E-A47D-9F52F0349A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0FABD-5E28-47F6-94A8-D96CDD7C6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13CBE-F15E-47CF-977D-5C2E4357E4E3}" type="datetime1">
              <a:rPr lang="et-EE" smtClean="0"/>
              <a:t>04.08.2019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4EC55D-5E07-41C6-B184-62F2D5372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669E62-3756-4874-AE20-00DD98CA5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786227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991032-C308-4160-B731-6A69FC6CA7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51470E-F177-4445-8EE8-51EBD073B5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11682-E2EC-4EE4-84B1-57845E91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49E7-BE0E-4F87-AF4D-FCDED292F9F6}" type="datetime1">
              <a:rPr lang="et-EE" smtClean="0"/>
              <a:t>04.08.2019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2818B-D562-4CE7-A1B2-21ACF7071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033A3-A226-4986-BD4C-DCABAB901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538441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AC7FA-FACF-4B6F-B029-7DAC644AB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8A197-3482-4F28-8C27-9F75EE65AC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1133F-6613-4E01-9DA3-4DA9011A2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09682-73F6-453F-868D-449930DBFC92}" type="datetime1">
              <a:rPr lang="et-EE" smtClean="0"/>
              <a:t>04.08.2019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AA66B6-B880-49E3-BB62-F83AAC131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1E3FAD-0058-449F-8E75-4D7F0C2F8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580022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F0DE7-81A5-4F0D-A407-7B1F7F76A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408203-087E-48AD-87A1-7B251E148E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EFF73C-BF69-4E5F-AC66-40356348D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8144F-97B2-49CE-855A-B575AE6CC8C4}" type="datetime1">
              <a:rPr lang="et-EE" smtClean="0"/>
              <a:t>04.08.2019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553DB8-3EFD-4A23-B1BB-36F1E557A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A93391-2EED-4522-ADAE-B8AA76297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988312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F4793-092D-47D9-8492-0D4A63BCC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275282-F8F4-4D20-A0E2-657ED08E52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17E731-693B-4086-ACB4-6617587ABD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0C8447-E4FB-4F95-ACCA-F292E157A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2D70E-C38D-48E4-AA8D-B08DB5909D45}" type="datetime1">
              <a:rPr lang="et-EE" smtClean="0"/>
              <a:t>04.08.2019</a:t>
            </a:fld>
            <a:endParaRPr lang="et-E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9AC8D1-4871-412A-B20D-10CD24A33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EAF8-FE20-4536-B0AB-6A3BE725A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50668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3015B-73FF-47B6-BD60-78B26D84C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21669-5E68-4F94-AB1B-F3DBA75348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A6F429-4EFA-4F5E-9E8C-1583057D2B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988C9E-373F-4882-94F8-B0C3B7BE9A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5788A8-527C-46CE-9C90-DF0ED9F9D0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616618-4DC5-4E06-9203-7C3D4EEF6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8989-1726-41A9-804B-CF5B59D7B5E1}" type="datetime1">
              <a:rPr lang="et-EE" smtClean="0"/>
              <a:t>04.08.2019</a:t>
            </a:fld>
            <a:endParaRPr lang="et-E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2705DF-C5A6-413A-A431-F72323ADE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740ED0-E638-4CDF-90F9-39C3799F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871622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1A168-E91B-4957-B8CF-3FCE28BDE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374C9C-45C8-467B-8B3D-3139A3FA6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4608-0C49-4C8C-AE35-A72AE117FF71}" type="datetime1">
              <a:rPr lang="et-EE" smtClean="0"/>
              <a:t>04.08.2019</a:t>
            </a:fld>
            <a:endParaRPr lang="et-E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A0914C-212C-4A61-889A-F78434471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2DC779-A55C-46A4-A861-43E11E52B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330414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B3B6D9-DC55-4EDA-B55B-DBE204D9B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7D8F9-FC72-4CFC-9A14-9A36193B91EB}" type="datetime1">
              <a:rPr lang="et-EE" smtClean="0"/>
              <a:t>04.08.2019</a:t>
            </a:fld>
            <a:endParaRPr lang="et-E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E5F911-0D0E-432A-A802-24A221ED6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C3023A-89E5-4BC4-BF16-EBDAF4E1D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295271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2FBC6-111A-471B-9D9E-BD44A3A7A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07537-D96B-4CC0-A08E-FC47870AF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D11FD4-F3E5-4338-900A-BC165740BF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DD4E44-D231-4526-AA87-767F04107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DD349-0E9C-4611-83A1-57FC8CFDA441}" type="datetime1">
              <a:rPr lang="et-EE" smtClean="0"/>
              <a:t>04.08.2019</a:t>
            </a:fld>
            <a:endParaRPr lang="et-E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4C1D24-EB68-4167-9590-0D4708A5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A1F184-6208-42C8-A67E-64A1B24F3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23569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DFD37-DFD9-47ED-B21B-84A4DB4EA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9661C5-2B6C-4371-905C-67A2FCF988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t-E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87F200-ED67-46F0-B6A6-1A47B2602C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C43D00-B0C9-43CB-84DB-E16F63D92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0E489-8DB0-4246-8CBD-FBE28EA8E6C6}" type="datetime1">
              <a:rPr lang="et-EE" smtClean="0"/>
              <a:t>04.08.2019</a:t>
            </a:fld>
            <a:endParaRPr lang="et-E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E4B82E-F4B9-493C-9861-336FFFF00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A1C2F-8EB4-48C5-8795-EE4FC9144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56234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0E22AD-2249-4F24-BB1C-FC7652A43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670859-DBFC-4387-8E06-A3D57E40CF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08A19C-24E7-458F-A6E4-77BC0115B2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478C9-5983-46C9-84F6-9C055D0B7672}" type="datetime1">
              <a:rPr lang="et-EE" smtClean="0"/>
              <a:t>04.08.2019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9C6BF7-E948-45CD-AF8A-F0A6BEFC65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E9CBB-0EFD-4187-93D3-51A8CE571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39160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t-E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co2.myclimate.org/en/offset_further_emission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18177-1DF0-485C-9481-7C1E354C1D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5623" y="10414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GB" sz="4800" b="1" dirty="0">
                <a:solidFill>
                  <a:srgbClr val="00B050"/>
                </a:solidFill>
              </a:rPr>
              <a:t>Session 3</a:t>
            </a:r>
            <a:br>
              <a:rPr lang="et-EE" sz="4800" dirty="0">
                <a:solidFill>
                  <a:srgbClr val="00B050"/>
                </a:solidFill>
              </a:rPr>
            </a:br>
            <a:br>
              <a:rPr lang="et-EE" sz="4800" b="1" dirty="0">
                <a:solidFill>
                  <a:srgbClr val="00B050"/>
                </a:solidFill>
              </a:rPr>
            </a:br>
            <a:r>
              <a:rPr lang="en-GB" sz="4800" b="1" dirty="0">
                <a:solidFill>
                  <a:srgbClr val="00B050"/>
                </a:solidFill>
              </a:rPr>
              <a:t>Identification of environmental aspects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CD9EA3-628C-48CF-B381-BFF999349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6300" y="221900"/>
            <a:ext cx="3811791" cy="241200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ABADDA9-A341-495E-BB3F-4C0C6EF976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9111" y="5746007"/>
            <a:ext cx="8650974" cy="890093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3D400397-C48D-4800-8D3C-642CA17979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59622"/>
            <a:ext cx="9144000" cy="1655762"/>
          </a:xfrm>
        </p:spPr>
        <p:txBody>
          <a:bodyPr/>
          <a:lstStyle/>
          <a:p>
            <a:r>
              <a:rPr lang="en-US" dirty="0"/>
              <a:t>INTOSAI WGEA training on Greening the SAIs</a:t>
            </a:r>
          </a:p>
          <a:p>
            <a:r>
              <a:rPr lang="en-US" dirty="0"/>
              <a:t>5th August 2019, Bangkok, Kingdom of Thailand</a:t>
            </a:r>
          </a:p>
          <a:p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37629024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45F2A-3C15-4B64-B848-1A85D590D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t-EE" sz="4000" b="1">
                <a:solidFill>
                  <a:srgbClr val="00B050"/>
                </a:solidFill>
              </a:rPr>
              <a:t>Transport</a:t>
            </a:r>
            <a:endParaRPr lang="et-EE" sz="40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CCF4E7-D971-4AA2-80CF-43DAF29517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8893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b="1"/>
              <a:t>Aspects: </a:t>
            </a:r>
            <a:r>
              <a:rPr lang="en-GB"/>
              <a:t>use of transport (company cars, public transport, taxis) and fuel; missions abroad; commuting between work and home etc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 b="1"/>
              <a:t>Questions to ask:</a:t>
            </a:r>
          </a:p>
          <a:p>
            <a:r>
              <a:rPr lang="en-GB"/>
              <a:t>How much fuel is used </a:t>
            </a:r>
            <a:r>
              <a:rPr lang="et-EE"/>
              <a:t>by</a:t>
            </a:r>
            <a:r>
              <a:rPr lang="en-GB"/>
              <a:t> company cars?</a:t>
            </a:r>
            <a:r>
              <a:rPr lang="et-EE"/>
              <a:t> CO2 emissions?</a:t>
            </a:r>
            <a:endParaRPr lang="en-GB"/>
          </a:p>
          <a:p>
            <a:r>
              <a:rPr lang="en-GB"/>
              <a:t>Use of di</a:t>
            </a:r>
            <a:r>
              <a:rPr lang="et-EE"/>
              <a:t>f</a:t>
            </a:r>
            <a:r>
              <a:rPr lang="en-GB"/>
              <a:t>ferent means of transport?</a:t>
            </a:r>
            <a:r>
              <a:rPr lang="et-EE"/>
              <a:t> CO2 emissions?</a:t>
            </a:r>
            <a:endParaRPr lang="en-GB"/>
          </a:p>
          <a:p>
            <a:r>
              <a:rPr lang="en-GB"/>
              <a:t>How many distance work days are used?</a:t>
            </a:r>
          </a:p>
          <a:p>
            <a:r>
              <a:rPr lang="en-GB"/>
              <a:t>How are workers commuting between home and work? </a:t>
            </a:r>
          </a:p>
          <a:p>
            <a:r>
              <a:rPr lang="et-EE"/>
              <a:t>Distance and CO2 emissions by business trips?</a:t>
            </a:r>
            <a:endParaRPr lang="en-GB"/>
          </a:p>
          <a:p>
            <a:endParaRPr lang="en-GB"/>
          </a:p>
          <a:p>
            <a:pPr marL="0" indent="0">
              <a:buNone/>
            </a:pPr>
            <a:r>
              <a:rPr lang="en-GB" b="1"/>
              <a:t>Sources: </a:t>
            </a:r>
            <a:r>
              <a:rPr lang="en-GB"/>
              <a:t>technical documents of cars, fuel consumption records, flight tickets, questionnaire for workers</a:t>
            </a:r>
            <a:r>
              <a:rPr lang="et-EE"/>
              <a:t>, CO2 calculators (e.g </a:t>
            </a:r>
            <a:r>
              <a:rPr lang="et-EE">
                <a:hlinkClick r:id="rId2"/>
              </a:rPr>
              <a:t>MyClimate</a:t>
            </a:r>
            <a:r>
              <a:rPr lang="et-EE"/>
              <a:t>)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180DB8-389A-4BB2-8A57-DEFF5258A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311340-CBEE-49CA-A778-5DD4745C3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234" y="114743"/>
            <a:ext cx="1981372" cy="14875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23EB2C-4A89-4160-8E04-9F5A556937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9680" y="3176806"/>
            <a:ext cx="3244323" cy="209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36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240DB-85BD-4D1E-8FB6-895C805B6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4000" b="1" dirty="0">
                <a:solidFill>
                  <a:srgbClr val="00B050"/>
                </a:solidFill>
              </a:rPr>
              <a:t>Waste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D946F1-1D47-4AC9-9F0C-DBE4A4B8B2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b="1" dirty="0"/>
              <a:t>Aspect: </a:t>
            </a:r>
            <a:r>
              <a:rPr lang="en-GB" dirty="0"/>
              <a:t>waste generation (paper, hazardous, electronic waste, packaging, mixed waste) from </a:t>
            </a:r>
            <a:r>
              <a:rPr lang="en-GB" dirty="0" err="1"/>
              <a:t>dif</a:t>
            </a:r>
            <a:r>
              <a:rPr lang="et-EE" dirty="0"/>
              <a:t>f</a:t>
            </a:r>
            <a:r>
              <a:rPr lang="en-GB" dirty="0" err="1"/>
              <a:t>erent</a:t>
            </a:r>
            <a:r>
              <a:rPr lang="en-GB" dirty="0"/>
              <a:t> activities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dirty="0"/>
              <a:t>Questions to ask:</a:t>
            </a:r>
          </a:p>
          <a:p>
            <a:r>
              <a:rPr lang="en-GB" dirty="0"/>
              <a:t>How much different waste we are generating?</a:t>
            </a:r>
          </a:p>
          <a:p>
            <a:r>
              <a:rPr lang="en-GB" dirty="0"/>
              <a:t>Do we use single-use products?</a:t>
            </a:r>
          </a:p>
          <a:p>
            <a:r>
              <a:rPr lang="en-GB" dirty="0"/>
              <a:t>Do we sort waste? Do we have separate waste bins?</a:t>
            </a:r>
          </a:p>
          <a:p>
            <a:r>
              <a:rPr lang="en-GB" dirty="0"/>
              <a:t>How this waste is managed?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b="1" dirty="0"/>
              <a:t>Sources: </a:t>
            </a:r>
            <a:r>
              <a:rPr lang="en-GB" dirty="0"/>
              <a:t>waste bills; agreement with waste management company; observations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045257-0578-49A4-BDA3-7F48697A5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15E707-7040-4B25-B1A1-E506F3CA5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5585" y="142983"/>
            <a:ext cx="2548349" cy="16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12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6159"/>
          </a:xfrm>
        </p:spPr>
        <p:txBody>
          <a:bodyPr>
            <a:normAutofit/>
          </a:bodyPr>
          <a:lstStyle/>
          <a:p>
            <a:pPr algn="ctr"/>
            <a:r>
              <a:rPr lang="en-GB" altLang="en-US" sz="4000" b="1" dirty="0">
                <a:solidFill>
                  <a:srgbClr val="00B050"/>
                </a:solidFill>
                <a:cs typeface="Arial" charset="0"/>
              </a:rPr>
              <a:t>Paper</a:t>
            </a:r>
            <a:endParaRPr lang="en-GB" sz="40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11284"/>
            <a:ext cx="10515600" cy="496568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2600" b="1" dirty="0"/>
              <a:t>Aspects: </a:t>
            </a:r>
            <a:r>
              <a:rPr lang="en-GB" sz="2600" dirty="0"/>
              <a:t>use of copying  paper (printing), newspapers and magazines, paper and cardboard packaging, soft paper ( </a:t>
            </a:r>
            <a:r>
              <a:rPr lang="en-GB" sz="2600" dirty="0" err="1"/>
              <a:t>e.g</a:t>
            </a:r>
            <a:r>
              <a:rPr lang="en-GB" sz="2600" dirty="0"/>
              <a:t> paper towels)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GB" sz="2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2600" b="1" dirty="0"/>
              <a:t>Questions to ask: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600" dirty="0"/>
              <a:t>How much are we printing?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600" dirty="0"/>
              <a:t>What is the amount of paper newspapers and magazines ordered?</a:t>
            </a:r>
            <a:endParaRPr lang="et-EE" sz="26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600" dirty="0"/>
              <a:t>What kind of paper we are using (recycled, </a:t>
            </a:r>
            <a:r>
              <a:rPr lang="en-US" sz="2600" dirty="0" err="1"/>
              <a:t>ecolabelled</a:t>
            </a:r>
            <a:r>
              <a:rPr lang="en-US" sz="2600" dirty="0"/>
              <a:t>)?</a:t>
            </a:r>
            <a:endParaRPr lang="en-GB" sz="26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600" dirty="0"/>
              <a:t>What is done with paper and cardboard waste?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GB" sz="2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2600" b="1" dirty="0"/>
              <a:t>Sources: </a:t>
            </a:r>
            <a:r>
              <a:rPr lang="en-GB" sz="2600" dirty="0"/>
              <a:t>IT-guys, electronic counting systems, waste management agreement and bills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E9E728-C57E-4C99-83A0-0BC490F86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3635CD-32D8-4411-A52A-F2A57A11AD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1563" y="69287"/>
            <a:ext cx="1629616" cy="122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04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F2C23-21F9-44C9-9BE0-4D77931C0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4000" b="1" dirty="0">
                <a:solidFill>
                  <a:srgbClr val="00B050"/>
                </a:solidFill>
              </a:rPr>
              <a:t>Water</a:t>
            </a:r>
            <a:r>
              <a:rPr lang="et-EE" sz="4000" b="1" dirty="0">
                <a:solidFill>
                  <a:srgbClr val="00B050"/>
                </a:solidFill>
              </a:rPr>
              <a:t> / </a:t>
            </a:r>
            <a:r>
              <a:rPr lang="et-EE" sz="4000" b="1" dirty="0" err="1">
                <a:solidFill>
                  <a:srgbClr val="00B050"/>
                </a:solidFill>
              </a:rPr>
              <a:t>Chemicals</a:t>
            </a:r>
            <a:endParaRPr lang="en-GB" sz="40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C91D2-E0FD-4B18-BBC0-121A9BA37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b="1" dirty="0"/>
              <a:t>Aspects: </a:t>
            </a:r>
            <a:r>
              <a:rPr lang="en-GB" dirty="0"/>
              <a:t>use of water, production of waste water</a:t>
            </a:r>
            <a:r>
              <a:rPr lang="et-EE" dirty="0"/>
              <a:t>; </a:t>
            </a:r>
          </a:p>
          <a:p>
            <a:pPr marL="0" indent="0">
              <a:buNone/>
            </a:pPr>
            <a:r>
              <a:rPr lang="et-EE" dirty="0" err="1"/>
              <a:t>use</a:t>
            </a:r>
            <a:r>
              <a:rPr lang="et-EE" dirty="0"/>
              <a:t> of </a:t>
            </a:r>
            <a:r>
              <a:rPr lang="et-EE" dirty="0" err="1"/>
              <a:t>chemicals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dirty="0"/>
              <a:t>Questions to ask:</a:t>
            </a:r>
          </a:p>
          <a:p>
            <a:r>
              <a:rPr lang="en-GB" dirty="0"/>
              <a:t>How much water we are using</a:t>
            </a:r>
            <a:r>
              <a:rPr lang="et-EE" dirty="0"/>
              <a:t> (</a:t>
            </a:r>
            <a:r>
              <a:rPr lang="et-EE" dirty="0" err="1"/>
              <a:t>tap</a:t>
            </a:r>
            <a:r>
              <a:rPr lang="et-EE" dirty="0"/>
              <a:t>, </a:t>
            </a:r>
            <a:r>
              <a:rPr lang="et-EE" dirty="0" err="1"/>
              <a:t>bottled</a:t>
            </a:r>
            <a:r>
              <a:rPr lang="et-EE" dirty="0"/>
              <a:t>)</a:t>
            </a:r>
            <a:r>
              <a:rPr lang="en-GB" dirty="0"/>
              <a:t>?</a:t>
            </a:r>
          </a:p>
          <a:p>
            <a:r>
              <a:rPr lang="en-GB" dirty="0"/>
              <a:t>Are our water using devices efficient (water taps, toilets, washing machine etc)?</a:t>
            </a:r>
          </a:p>
          <a:p>
            <a:r>
              <a:rPr lang="en-GB" dirty="0"/>
              <a:t>Do we use </a:t>
            </a:r>
            <a:r>
              <a:rPr lang="en-GB" dirty="0" err="1"/>
              <a:t>ecolabelled</a:t>
            </a:r>
            <a:r>
              <a:rPr lang="en-GB" dirty="0"/>
              <a:t> chemicals (which are less harmful)?</a:t>
            </a:r>
          </a:p>
          <a:p>
            <a:endParaRPr lang="en-GB" dirty="0"/>
          </a:p>
          <a:p>
            <a:r>
              <a:rPr lang="en-GB" b="1" dirty="0"/>
              <a:t>Sources: </a:t>
            </a:r>
            <a:r>
              <a:rPr lang="en-GB" dirty="0"/>
              <a:t>water bills, observations, </a:t>
            </a:r>
            <a:r>
              <a:rPr lang="et-EE" dirty="0" err="1"/>
              <a:t>labelling</a:t>
            </a:r>
            <a:r>
              <a:rPr lang="et-EE" dirty="0"/>
              <a:t> of </a:t>
            </a:r>
            <a:r>
              <a:rPr lang="et-EE" dirty="0" err="1"/>
              <a:t>products</a:t>
            </a:r>
            <a:r>
              <a:rPr lang="et-EE" dirty="0"/>
              <a:t>, </a:t>
            </a:r>
            <a:r>
              <a:rPr lang="en-GB" dirty="0"/>
              <a:t>agreement with the cleaning company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55791C-C793-4083-B8F3-4C12AC872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INTOSAI WGEA training on Greening the SAIs, 5th August 2019, Bangkok</a:t>
            </a:r>
            <a:endParaRPr lang="et-E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BFC237-DE77-430C-B6E1-12B121E49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0286" y="2589974"/>
            <a:ext cx="2250039" cy="11193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110331-96B9-4699-A4B4-B92456CD90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0793" y="143838"/>
            <a:ext cx="1726058" cy="230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0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5AEB5-E375-4E24-990A-CBAD3BD5C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t-EE" sz="4000" b="1" dirty="0">
                <a:solidFill>
                  <a:srgbClr val="00B050"/>
                </a:solidFill>
              </a:rPr>
              <a:t>3.5 </a:t>
            </a:r>
            <a:r>
              <a:rPr lang="en-GB" sz="4000" b="1" dirty="0">
                <a:solidFill>
                  <a:srgbClr val="00B050"/>
                </a:solidFill>
              </a:rPr>
              <a:t>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F6400A-7A9C-4948-9745-C63033442E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Share the tasks between working group members</a:t>
            </a:r>
          </a:p>
          <a:p>
            <a:r>
              <a:rPr lang="en-GB" dirty="0"/>
              <a:t>Communicate withe people responsible on managing the office, </a:t>
            </a:r>
            <a:r>
              <a:rPr lang="en-GB" dirty="0" err="1"/>
              <a:t>incl</a:t>
            </a:r>
            <a:r>
              <a:rPr lang="en-GB" dirty="0"/>
              <a:t> service providers</a:t>
            </a:r>
          </a:p>
          <a:p>
            <a:r>
              <a:rPr lang="en-GB" dirty="0"/>
              <a:t>Collect the facts, but also observe the behaviour and talk with the people – what do they see as a problem in the office</a:t>
            </a:r>
          </a:p>
          <a:p>
            <a:r>
              <a:rPr lang="en-GB" dirty="0"/>
              <a:t>Focus on significant aspects (energy use, transport, waste), but pay attention also to smaller aspects (</a:t>
            </a:r>
            <a:r>
              <a:rPr lang="en-GB" dirty="0" err="1"/>
              <a:t>e.g</a:t>
            </a:r>
            <a:r>
              <a:rPr lang="en-GB" dirty="0"/>
              <a:t> products used, water consumption</a:t>
            </a:r>
            <a:r>
              <a:rPr lang="et-EE" dirty="0"/>
              <a:t>, </a:t>
            </a:r>
            <a:r>
              <a:rPr lang="et-EE" dirty="0" err="1"/>
              <a:t>green</a:t>
            </a:r>
            <a:r>
              <a:rPr lang="et-EE" dirty="0"/>
              <a:t> </a:t>
            </a:r>
            <a:r>
              <a:rPr lang="et-EE" dirty="0" err="1"/>
              <a:t>areas</a:t>
            </a:r>
            <a:r>
              <a:rPr lang="et-EE" dirty="0"/>
              <a:t>, </a:t>
            </a:r>
            <a:r>
              <a:rPr lang="et-EE" dirty="0" err="1"/>
              <a:t>pleasant</a:t>
            </a:r>
            <a:r>
              <a:rPr lang="et-EE" dirty="0"/>
              <a:t> </a:t>
            </a:r>
            <a:r>
              <a:rPr lang="et-EE" dirty="0" err="1"/>
              <a:t>working</a:t>
            </a:r>
            <a:r>
              <a:rPr lang="et-EE" dirty="0"/>
              <a:t> </a:t>
            </a:r>
            <a:r>
              <a:rPr lang="et-EE" dirty="0" err="1"/>
              <a:t>environment</a:t>
            </a:r>
            <a:r>
              <a:rPr lang="en-GB" dirty="0"/>
              <a:t>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F45F3E-7C0A-42A3-BB74-E35E13303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35970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68D9A734-575C-4E00-B7CA-FBFF0706F144}"/>
              </a:ext>
            </a:extLst>
          </p:cNvPr>
          <p:cNvGrpSpPr/>
          <p:nvPr/>
        </p:nvGrpSpPr>
        <p:grpSpPr>
          <a:xfrm>
            <a:off x="1059873" y="768927"/>
            <a:ext cx="9611591" cy="5355102"/>
            <a:chOff x="1502667" y="1029124"/>
            <a:chExt cx="6879512" cy="459287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3B993B8-E2C9-457F-8A86-B49E6C203813}"/>
                </a:ext>
              </a:extLst>
            </p:cNvPr>
            <p:cNvGrpSpPr/>
            <p:nvPr/>
          </p:nvGrpSpPr>
          <p:grpSpPr>
            <a:xfrm>
              <a:off x="1502667" y="1029124"/>
              <a:ext cx="6879512" cy="4592876"/>
              <a:chOff x="1502667" y="1029124"/>
              <a:chExt cx="6879512" cy="4592876"/>
            </a:xfrm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18D3779-3FA2-479A-9FE5-2157DD458F4C}"/>
                  </a:ext>
                </a:extLst>
              </p:cNvPr>
              <p:cNvSpPr/>
              <p:nvPr/>
            </p:nvSpPr>
            <p:spPr>
              <a:xfrm>
                <a:off x="1559380" y="1029124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 w="6350">
                <a:solidFill>
                  <a:schemeClr val="accent1">
                    <a:lumMod val="75000"/>
                  </a:schemeClr>
                </a:solidFill>
              </a:ln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1. What is greening?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Commitment</a:t>
                </a: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3EC4E33E-9194-42EA-800D-C27A261C0D19}"/>
                  </a:ext>
                </a:extLst>
              </p:cNvPr>
              <p:cNvSpPr/>
              <p:nvPr/>
            </p:nvSpPr>
            <p:spPr>
              <a:xfrm>
                <a:off x="3523004" y="1346769"/>
                <a:ext cx="382617" cy="447590"/>
              </a:xfrm>
              <a:custGeom>
                <a:avLst/>
                <a:gdLst>
                  <a:gd name="connsiteX0" fmla="*/ 0 w 382617"/>
                  <a:gd name="connsiteY0" fmla="*/ 89518 h 447590"/>
                  <a:gd name="connsiteX1" fmla="*/ 191309 w 382617"/>
                  <a:gd name="connsiteY1" fmla="*/ 89518 h 447590"/>
                  <a:gd name="connsiteX2" fmla="*/ 191309 w 382617"/>
                  <a:gd name="connsiteY2" fmla="*/ 0 h 447590"/>
                  <a:gd name="connsiteX3" fmla="*/ 382617 w 382617"/>
                  <a:gd name="connsiteY3" fmla="*/ 223795 h 447590"/>
                  <a:gd name="connsiteX4" fmla="*/ 191309 w 382617"/>
                  <a:gd name="connsiteY4" fmla="*/ 447590 h 447590"/>
                  <a:gd name="connsiteX5" fmla="*/ 191309 w 382617"/>
                  <a:gd name="connsiteY5" fmla="*/ 358072 h 447590"/>
                  <a:gd name="connsiteX6" fmla="*/ 0 w 382617"/>
                  <a:gd name="connsiteY6" fmla="*/ 358072 h 447590"/>
                  <a:gd name="connsiteX7" fmla="*/ 0 w 382617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2617" h="447590">
                    <a:moveTo>
                      <a:pt x="0" y="89518"/>
                    </a:moveTo>
                    <a:lnTo>
                      <a:pt x="191309" y="89518"/>
                    </a:lnTo>
                    <a:lnTo>
                      <a:pt x="191309" y="0"/>
                    </a:lnTo>
                    <a:lnTo>
                      <a:pt x="382617" y="223795"/>
                    </a:lnTo>
                    <a:lnTo>
                      <a:pt x="191309" y="447590"/>
                    </a:lnTo>
                    <a:lnTo>
                      <a:pt x="191309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14785" bIns="89518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50624FF4-2DA0-48CE-A334-8A8C8A8A6329}"/>
                  </a:ext>
                </a:extLst>
              </p:cNvPr>
              <p:cNvSpPr/>
              <p:nvPr/>
            </p:nvSpPr>
            <p:spPr>
              <a:xfrm>
                <a:off x="4086102" y="1029124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  <a:effectLst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2. </a:t>
                </a:r>
                <a:r>
                  <a:rPr lang="en-GB" sz="1600" b="1" kern="1200" dirty="0"/>
                  <a:t>How to start</a:t>
                </a:r>
                <a:r>
                  <a:rPr lang="en-GB" sz="1600" b="1" kern="1200" noProof="0" dirty="0"/>
                  <a:t>?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dirty="0"/>
                  <a:t>Working group </a:t>
                </a:r>
                <a:endParaRPr lang="et-EE" sz="1600" b="1" dirty="0"/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dirty="0"/>
                  <a:t>Setting</a:t>
                </a:r>
                <a:r>
                  <a:rPr lang="en-GB" sz="1600" b="1" kern="1200" noProof="0" dirty="0"/>
                  <a:t> the policy</a:t>
                </a: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665BE6B-BA68-4BFC-8958-2D57BA6203FA}"/>
                  </a:ext>
                </a:extLst>
              </p:cNvPr>
              <p:cNvSpPr/>
              <p:nvPr/>
            </p:nvSpPr>
            <p:spPr>
              <a:xfrm>
                <a:off x="6040582" y="1346769"/>
                <a:ext cx="360588" cy="447590"/>
              </a:xfrm>
              <a:custGeom>
                <a:avLst/>
                <a:gdLst>
                  <a:gd name="connsiteX0" fmla="*/ 0 w 360588"/>
                  <a:gd name="connsiteY0" fmla="*/ 89518 h 447590"/>
                  <a:gd name="connsiteX1" fmla="*/ 180294 w 360588"/>
                  <a:gd name="connsiteY1" fmla="*/ 89518 h 447590"/>
                  <a:gd name="connsiteX2" fmla="*/ 180294 w 360588"/>
                  <a:gd name="connsiteY2" fmla="*/ 0 h 447590"/>
                  <a:gd name="connsiteX3" fmla="*/ 360588 w 360588"/>
                  <a:gd name="connsiteY3" fmla="*/ 223795 h 447590"/>
                  <a:gd name="connsiteX4" fmla="*/ 180294 w 360588"/>
                  <a:gd name="connsiteY4" fmla="*/ 447590 h 447590"/>
                  <a:gd name="connsiteX5" fmla="*/ 180294 w 360588"/>
                  <a:gd name="connsiteY5" fmla="*/ 358072 h 447590"/>
                  <a:gd name="connsiteX6" fmla="*/ 0 w 360588"/>
                  <a:gd name="connsiteY6" fmla="*/ 358072 h 447590"/>
                  <a:gd name="connsiteX7" fmla="*/ 0 w 360588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0588" h="447590">
                    <a:moveTo>
                      <a:pt x="0" y="89518"/>
                    </a:moveTo>
                    <a:lnTo>
                      <a:pt x="180294" y="89518"/>
                    </a:lnTo>
                    <a:lnTo>
                      <a:pt x="180294" y="0"/>
                    </a:lnTo>
                    <a:lnTo>
                      <a:pt x="360588" y="223795"/>
                    </a:lnTo>
                    <a:lnTo>
                      <a:pt x="180294" y="447590"/>
                    </a:lnTo>
                    <a:lnTo>
                      <a:pt x="180294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08176" bIns="89518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7D6D45D4-AC51-4637-B327-694F1E18E65A}"/>
                  </a:ext>
                </a:extLst>
              </p:cNvPr>
              <p:cNvSpPr/>
              <p:nvPr/>
            </p:nvSpPr>
            <p:spPr>
              <a:xfrm>
                <a:off x="6571260" y="1029124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57150">
                <a:solidFill>
                  <a:schemeClr val="accent1"/>
                </a:solidFill>
              </a:ln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rgbClr r="0" g="0" b="0"/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t-EE" sz="1600" b="1" dirty="0"/>
                  <a:t>3. </a:t>
                </a:r>
                <a:r>
                  <a:rPr lang="en-GB" sz="1600" b="1" dirty="0"/>
                  <a:t>Identifying environmental aspects</a:t>
                </a:r>
                <a:endParaRPr lang="en-GB" sz="1600" b="1" kern="1200" noProof="0" dirty="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D55B9825-DCDF-483B-9A80-0D43565110E5}"/>
                  </a:ext>
                </a:extLst>
              </p:cNvPr>
              <p:cNvSpPr/>
              <p:nvPr/>
            </p:nvSpPr>
            <p:spPr>
              <a:xfrm>
                <a:off x="7252891" y="2250958"/>
                <a:ext cx="447590" cy="334756"/>
              </a:xfrm>
              <a:custGeom>
                <a:avLst/>
                <a:gdLst>
                  <a:gd name="connsiteX0" fmla="*/ 0 w 334756"/>
                  <a:gd name="connsiteY0" fmla="*/ 89518 h 447590"/>
                  <a:gd name="connsiteX1" fmla="*/ 167378 w 334756"/>
                  <a:gd name="connsiteY1" fmla="*/ 89518 h 447590"/>
                  <a:gd name="connsiteX2" fmla="*/ 167378 w 334756"/>
                  <a:gd name="connsiteY2" fmla="*/ 0 h 447590"/>
                  <a:gd name="connsiteX3" fmla="*/ 334756 w 334756"/>
                  <a:gd name="connsiteY3" fmla="*/ 223795 h 447590"/>
                  <a:gd name="connsiteX4" fmla="*/ 167378 w 334756"/>
                  <a:gd name="connsiteY4" fmla="*/ 447590 h 447590"/>
                  <a:gd name="connsiteX5" fmla="*/ 167378 w 334756"/>
                  <a:gd name="connsiteY5" fmla="*/ 358072 h 447590"/>
                  <a:gd name="connsiteX6" fmla="*/ 0 w 334756"/>
                  <a:gd name="connsiteY6" fmla="*/ 358072 h 447590"/>
                  <a:gd name="connsiteX7" fmla="*/ 0 w 334756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756" h="447590">
                    <a:moveTo>
                      <a:pt x="267805" y="0"/>
                    </a:moveTo>
                    <a:lnTo>
                      <a:pt x="267805" y="223795"/>
                    </a:lnTo>
                    <a:lnTo>
                      <a:pt x="334756" y="223795"/>
                    </a:lnTo>
                    <a:lnTo>
                      <a:pt x="167378" y="447590"/>
                    </a:lnTo>
                    <a:lnTo>
                      <a:pt x="0" y="223795"/>
                    </a:lnTo>
                    <a:lnTo>
                      <a:pt x="66951" y="223795"/>
                    </a:lnTo>
                    <a:lnTo>
                      <a:pt x="66951" y="0"/>
                    </a:lnTo>
                    <a:lnTo>
                      <a:pt x="267805" y="0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89519" tIns="0" rIns="89517" bIns="10042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B38E8D3-EFC7-498C-9F83-EF2851FF4678}"/>
                  </a:ext>
                </a:extLst>
              </p:cNvPr>
              <p:cNvSpPr/>
              <p:nvPr/>
            </p:nvSpPr>
            <p:spPr>
              <a:xfrm>
                <a:off x="6577378" y="2743616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4. Initial environmental review</a:t>
                </a: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BAE19D8-7AB3-4DF8-B5FC-F5819DA52472}"/>
                  </a:ext>
                </a:extLst>
              </p:cNvPr>
              <p:cNvSpPr/>
              <p:nvPr/>
            </p:nvSpPr>
            <p:spPr>
              <a:xfrm rot="21604472">
                <a:off x="6080701" y="3059669"/>
                <a:ext cx="350985" cy="447591"/>
              </a:xfrm>
              <a:custGeom>
                <a:avLst/>
                <a:gdLst>
                  <a:gd name="connsiteX0" fmla="*/ 0 w 350985"/>
                  <a:gd name="connsiteY0" fmla="*/ 89518 h 447590"/>
                  <a:gd name="connsiteX1" fmla="*/ 175493 w 350985"/>
                  <a:gd name="connsiteY1" fmla="*/ 89518 h 447590"/>
                  <a:gd name="connsiteX2" fmla="*/ 175493 w 350985"/>
                  <a:gd name="connsiteY2" fmla="*/ 0 h 447590"/>
                  <a:gd name="connsiteX3" fmla="*/ 350985 w 350985"/>
                  <a:gd name="connsiteY3" fmla="*/ 223795 h 447590"/>
                  <a:gd name="connsiteX4" fmla="*/ 175493 w 350985"/>
                  <a:gd name="connsiteY4" fmla="*/ 447590 h 447590"/>
                  <a:gd name="connsiteX5" fmla="*/ 175493 w 350985"/>
                  <a:gd name="connsiteY5" fmla="*/ 358072 h 447590"/>
                  <a:gd name="connsiteX6" fmla="*/ 0 w 350985"/>
                  <a:gd name="connsiteY6" fmla="*/ 358072 h 447590"/>
                  <a:gd name="connsiteX7" fmla="*/ 0 w 350985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0985" h="447590">
                    <a:moveTo>
                      <a:pt x="350985" y="358072"/>
                    </a:moveTo>
                    <a:lnTo>
                      <a:pt x="175492" y="358072"/>
                    </a:lnTo>
                    <a:lnTo>
                      <a:pt x="175492" y="447590"/>
                    </a:lnTo>
                    <a:lnTo>
                      <a:pt x="0" y="223795"/>
                    </a:lnTo>
                    <a:lnTo>
                      <a:pt x="175492" y="0"/>
                    </a:lnTo>
                    <a:lnTo>
                      <a:pt x="175492" y="89518"/>
                    </a:lnTo>
                    <a:lnTo>
                      <a:pt x="350985" y="89518"/>
                    </a:lnTo>
                    <a:lnTo>
                      <a:pt x="350985" y="358072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05295" tIns="89518" rIns="-1" bIns="89518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A6F5C47F-93C3-4023-84EC-0E1FCE9FD196}"/>
                  </a:ext>
                </a:extLst>
              </p:cNvPr>
              <p:cNvSpPr/>
              <p:nvPr/>
            </p:nvSpPr>
            <p:spPr>
              <a:xfrm>
                <a:off x="4110341" y="2740407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5. Environmental objectives </a:t>
                </a:r>
                <a:endParaRPr lang="et-EE" sz="1600" b="1" kern="1200" noProof="0" dirty="0"/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dirty="0"/>
                  <a:t>Action </a:t>
                </a:r>
                <a:r>
                  <a:rPr lang="en-GB" sz="1600" b="1" kern="1200" noProof="0" dirty="0"/>
                  <a:t>plan</a:t>
                </a: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CABC4AD-3FD2-4097-A50E-48E60ECF25A0}"/>
                  </a:ext>
                </a:extLst>
              </p:cNvPr>
              <p:cNvSpPr/>
              <p:nvPr/>
            </p:nvSpPr>
            <p:spPr>
              <a:xfrm rot="21613915">
                <a:off x="3537725" y="3052900"/>
                <a:ext cx="404651" cy="447591"/>
              </a:xfrm>
              <a:custGeom>
                <a:avLst/>
                <a:gdLst>
                  <a:gd name="connsiteX0" fmla="*/ 0 w 404650"/>
                  <a:gd name="connsiteY0" fmla="*/ 89518 h 447590"/>
                  <a:gd name="connsiteX1" fmla="*/ 202325 w 404650"/>
                  <a:gd name="connsiteY1" fmla="*/ 89518 h 447590"/>
                  <a:gd name="connsiteX2" fmla="*/ 202325 w 404650"/>
                  <a:gd name="connsiteY2" fmla="*/ 0 h 447590"/>
                  <a:gd name="connsiteX3" fmla="*/ 404650 w 404650"/>
                  <a:gd name="connsiteY3" fmla="*/ 223795 h 447590"/>
                  <a:gd name="connsiteX4" fmla="*/ 202325 w 404650"/>
                  <a:gd name="connsiteY4" fmla="*/ 447590 h 447590"/>
                  <a:gd name="connsiteX5" fmla="*/ 202325 w 404650"/>
                  <a:gd name="connsiteY5" fmla="*/ 358072 h 447590"/>
                  <a:gd name="connsiteX6" fmla="*/ 0 w 404650"/>
                  <a:gd name="connsiteY6" fmla="*/ 358072 h 447590"/>
                  <a:gd name="connsiteX7" fmla="*/ 0 w 404650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650" h="447590">
                    <a:moveTo>
                      <a:pt x="404650" y="358072"/>
                    </a:moveTo>
                    <a:lnTo>
                      <a:pt x="202325" y="358072"/>
                    </a:lnTo>
                    <a:lnTo>
                      <a:pt x="202325" y="447590"/>
                    </a:lnTo>
                    <a:lnTo>
                      <a:pt x="0" y="223795"/>
                    </a:lnTo>
                    <a:lnTo>
                      <a:pt x="202325" y="0"/>
                    </a:lnTo>
                    <a:lnTo>
                      <a:pt x="202325" y="89518"/>
                    </a:lnTo>
                    <a:lnTo>
                      <a:pt x="404650" y="89518"/>
                    </a:lnTo>
                    <a:lnTo>
                      <a:pt x="404650" y="358072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1395" tIns="89519" rIns="0" bIns="8951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864347E7-E7D7-4B39-B560-4B7256B1893B}"/>
                  </a:ext>
                </a:extLst>
              </p:cNvPr>
              <p:cNvSpPr/>
              <p:nvPr/>
            </p:nvSpPr>
            <p:spPr>
              <a:xfrm>
                <a:off x="1525799" y="2726589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6. Implementation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Rules and involvement</a:t>
                </a: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5C09FA2-FFC5-465D-A137-C5095C980F1D}"/>
                  </a:ext>
                </a:extLst>
              </p:cNvPr>
              <p:cNvSpPr/>
              <p:nvPr/>
            </p:nvSpPr>
            <p:spPr>
              <a:xfrm rot="62913">
                <a:off x="2204404" y="3970107"/>
                <a:ext cx="447591" cy="378884"/>
              </a:xfrm>
              <a:custGeom>
                <a:avLst/>
                <a:gdLst>
                  <a:gd name="connsiteX0" fmla="*/ 0 w 378883"/>
                  <a:gd name="connsiteY0" fmla="*/ 89518 h 447590"/>
                  <a:gd name="connsiteX1" fmla="*/ 189442 w 378883"/>
                  <a:gd name="connsiteY1" fmla="*/ 89518 h 447590"/>
                  <a:gd name="connsiteX2" fmla="*/ 189442 w 378883"/>
                  <a:gd name="connsiteY2" fmla="*/ 0 h 447590"/>
                  <a:gd name="connsiteX3" fmla="*/ 378883 w 378883"/>
                  <a:gd name="connsiteY3" fmla="*/ 223795 h 447590"/>
                  <a:gd name="connsiteX4" fmla="*/ 189442 w 378883"/>
                  <a:gd name="connsiteY4" fmla="*/ 447590 h 447590"/>
                  <a:gd name="connsiteX5" fmla="*/ 189442 w 378883"/>
                  <a:gd name="connsiteY5" fmla="*/ 358072 h 447590"/>
                  <a:gd name="connsiteX6" fmla="*/ 0 w 378883"/>
                  <a:gd name="connsiteY6" fmla="*/ 358072 h 447590"/>
                  <a:gd name="connsiteX7" fmla="*/ 0 w 378883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8883" h="447590">
                    <a:moveTo>
                      <a:pt x="303106" y="1"/>
                    </a:moveTo>
                    <a:lnTo>
                      <a:pt x="303106" y="223796"/>
                    </a:lnTo>
                    <a:lnTo>
                      <a:pt x="378883" y="223796"/>
                    </a:lnTo>
                    <a:lnTo>
                      <a:pt x="189442" y="447589"/>
                    </a:lnTo>
                    <a:lnTo>
                      <a:pt x="0" y="223796"/>
                    </a:lnTo>
                    <a:lnTo>
                      <a:pt x="75777" y="223796"/>
                    </a:lnTo>
                    <a:lnTo>
                      <a:pt x="75777" y="1"/>
                    </a:lnTo>
                    <a:lnTo>
                      <a:pt x="303106" y="1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89518" tIns="0" rIns="89518" bIns="113665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6C318008-DC1C-4793-AB8A-EC245E21ACA7}"/>
                  </a:ext>
                </a:extLst>
              </p:cNvPr>
              <p:cNvSpPr/>
              <p:nvPr/>
            </p:nvSpPr>
            <p:spPr>
              <a:xfrm>
                <a:off x="1502667" y="4505270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7. </a:t>
                </a:r>
                <a:r>
                  <a:rPr lang="en-GB" sz="1600" b="1" kern="1200" dirty="0"/>
                  <a:t>Monitoring and measuring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dirty="0"/>
                  <a:t>Evaluation</a:t>
                </a: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692A5E62-EEBB-4EC0-9236-E4096FD4E98E}"/>
                  </a:ext>
                </a:extLst>
              </p:cNvPr>
              <p:cNvSpPr/>
              <p:nvPr/>
            </p:nvSpPr>
            <p:spPr>
              <a:xfrm rot="67309">
                <a:off x="3500456" y="4871017"/>
                <a:ext cx="449490" cy="447590"/>
              </a:xfrm>
              <a:custGeom>
                <a:avLst/>
                <a:gdLst>
                  <a:gd name="connsiteX0" fmla="*/ 0 w 449490"/>
                  <a:gd name="connsiteY0" fmla="*/ 89518 h 447590"/>
                  <a:gd name="connsiteX1" fmla="*/ 225695 w 449490"/>
                  <a:gd name="connsiteY1" fmla="*/ 89518 h 447590"/>
                  <a:gd name="connsiteX2" fmla="*/ 225695 w 449490"/>
                  <a:gd name="connsiteY2" fmla="*/ 0 h 447590"/>
                  <a:gd name="connsiteX3" fmla="*/ 449490 w 449490"/>
                  <a:gd name="connsiteY3" fmla="*/ 223795 h 447590"/>
                  <a:gd name="connsiteX4" fmla="*/ 225695 w 449490"/>
                  <a:gd name="connsiteY4" fmla="*/ 447590 h 447590"/>
                  <a:gd name="connsiteX5" fmla="*/ 225695 w 449490"/>
                  <a:gd name="connsiteY5" fmla="*/ 358072 h 447590"/>
                  <a:gd name="connsiteX6" fmla="*/ 0 w 449490"/>
                  <a:gd name="connsiteY6" fmla="*/ 358072 h 447590"/>
                  <a:gd name="connsiteX7" fmla="*/ 0 w 449490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9490" h="447590">
                    <a:moveTo>
                      <a:pt x="0" y="89518"/>
                    </a:moveTo>
                    <a:lnTo>
                      <a:pt x="225695" y="89518"/>
                    </a:lnTo>
                    <a:lnTo>
                      <a:pt x="225695" y="0"/>
                    </a:lnTo>
                    <a:lnTo>
                      <a:pt x="449490" y="223795"/>
                    </a:lnTo>
                    <a:lnTo>
                      <a:pt x="225695" y="447590"/>
                    </a:lnTo>
                    <a:lnTo>
                      <a:pt x="225695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34276" bIns="8951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FE7684EB-98C9-474E-936D-A3115BC252AD}"/>
                  </a:ext>
                </a:extLst>
              </p:cNvPr>
              <p:cNvSpPr/>
              <p:nvPr/>
            </p:nvSpPr>
            <p:spPr>
              <a:xfrm>
                <a:off x="4108903" y="4527648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8. Performance report Communication</a:t>
                </a: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9D6EFC36-D5BC-445C-823C-17614AD627F9}"/>
                  </a:ext>
                </a:extLst>
              </p:cNvPr>
              <p:cNvSpPr/>
              <p:nvPr/>
            </p:nvSpPr>
            <p:spPr>
              <a:xfrm rot="21553200">
                <a:off x="6105654" y="4880782"/>
                <a:ext cx="334850" cy="447590"/>
              </a:xfrm>
              <a:custGeom>
                <a:avLst/>
                <a:gdLst>
                  <a:gd name="connsiteX0" fmla="*/ 0 w 334850"/>
                  <a:gd name="connsiteY0" fmla="*/ 89518 h 447590"/>
                  <a:gd name="connsiteX1" fmla="*/ 167425 w 334850"/>
                  <a:gd name="connsiteY1" fmla="*/ 89518 h 447590"/>
                  <a:gd name="connsiteX2" fmla="*/ 167425 w 334850"/>
                  <a:gd name="connsiteY2" fmla="*/ 0 h 447590"/>
                  <a:gd name="connsiteX3" fmla="*/ 334850 w 334850"/>
                  <a:gd name="connsiteY3" fmla="*/ 223795 h 447590"/>
                  <a:gd name="connsiteX4" fmla="*/ 167425 w 334850"/>
                  <a:gd name="connsiteY4" fmla="*/ 447590 h 447590"/>
                  <a:gd name="connsiteX5" fmla="*/ 167425 w 334850"/>
                  <a:gd name="connsiteY5" fmla="*/ 358072 h 447590"/>
                  <a:gd name="connsiteX6" fmla="*/ 0 w 334850"/>
                  <a:gd name="connsiteY6" fmla="*/ 358072 h 447590"/>
                  <a:gd name="connsiteX7" fmla="*/ 0 w 334850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850" h="447590">
                    <a:moveTo>
                      <a:pt x="0" y="89518"/>
                    </a:moveTo>
                    <a:lnTo>
                      <a:pt x="167425" y="89518"/>
                    </a:lnTo>
                    <a:lnTo>
                      <a:pt x="167425" y="0"/>
                    </a:lnTo>
                    <a:lnTo>
                      <a:pt x="334850" y="223795"/>
                    </a:lnTo>
                    <a:lnTo>
                      <a:pt x="167425" y="447590"/>
                    </a:lnTo>
                    <a:lnTo>
                      <a:pt x="167425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00454" bIns="8951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976C3EF7-0426-4731-89C4-F05097174155}"/>
                  </a:ext>
                </a:extLst>
              </p:cNvPr>
              <p:cNvSpPr/>
              <p:nvPr/>
            </p:nvSpPr>
            <p:spPr>
              <a:xfrm>
                <a:off x="6577378" y="4539120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9. Continuous improvement </a:t>
                </a:r>
              </a:p>
            </p:txBody>
          </p:sp>
        </p:grp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673FADAF-44D1-47A4-BA74-C4BA624632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7408838" y="4002564"/>
              <a:ext cx="371019" cy="414564"/>
            </a:xfrm>
            <a:prstGeom prst="rect">
              <a:avLst/>
            </a:prstGeom>
          </p:spPr>
        </p:pic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E42A373-6D81-456A-A066-CDB2137F1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468123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AD812-95EE-4913-9AB9-89C80CC9C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291" y="136545"/>
            <a:ext cx="10515600" cy="1325563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rgbClr val="00B050"/>
                </a:solidFill>
              </a:rPr>
              <a:t>Content</a:t>
            </a:r>
            <a:r>
              <a:rPr lang="et-EE" sz="4000" b="1" dirty="0">
                <a:solidFill>
                  <a:srgbClr val="00B050"/>
                </a:solidFill>
              </a:rPr>
              <a:t>s</a:t>
            </a:r>
            <a:endParaRPr lang="en-GB" sz="40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3A94D-72CC-4DFE-B5BA-7C43EF9853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0665"/>
            <a:ext cx="10515600" cy="50322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3.1  What is environmental aspect and impact? </a:t>
            </a:r>
          </a:p>
          <a:p>
            <a:pPr marL="0" indent="0">
              <a:buNone/>
            </a:pPr>
            <a:r>
              <a:rPr lang="en-GB" dirty="0"/>
              <a:t>3.2 Question for discussion: What are the significant environmental aspects of your office?</a:t>
            </a:r>
          </a:p>
          <a:p>
            <a:pPr marL="0" indent="0">
              <a:buNone/>
            </a:pPr>
            <a:r>
              <a:rPr lang="en-GB" dirty="0"/>
              <a:t>3.3 Methods for collecting information</a:t>
            </a:r>
            <a:endParaRPr lang="et-EE" dirty="0"/>
          </a:p>
          <a:p>
            <a:pPr marL="0" indent="0">
              <a:buNone/>
            </a:pPr>
            <a:r>
              <a:rPr lang="en-GB" dirty="0"/>
              <a:t>3.</a:t>
            </a:r>
            <a:r>
              <a:rPr lang="et-EE" dirty="0"/>
              <a:t>4 </a:t>
            </a:r>
            <a:r>
              <a:rPr lang="en-GB" dirty="0"/>
              <a:t>Most significant environmental aspects in offices. Questions to ask.</a:t>
            </a:r>
          </a:p>
          <a:p>
            <a:pPr lvl="1"/>
            <a:r>
              <a:rPr lang="en-GB" dirty="0"/>
              <a:t>Energy</a:t>
            </a:r>
          </a:p>
          <a:p>
            <a:pPr lvl="1"/>
            <a:r>
              <a:rPr lang="en-GB" dirty="0"/>
              <a:t>Transport</a:t>
            </a:r>
          </a:p>
          <a:p>
            <a:pPr lvl="1"/>
            <a:r>
              <a:rPr lang="en-GB" dirty="0"/>
              <a:t>Waste </a:t>
            </a:r>
          </a:p>
          <a:p>
            <a:pPr lvl="1"/>
            <a:r>
              <a:rPr lang="en-GB" dirty="0"/>
              <a:t>Paper</a:t>
            </a:r>
            <a:endParaRPr lang="et-EE" dirty="0"/>
          </a:p>
          <a:p>
            <a:pPr lvl="1"/>
            <a:r>
              <a:rPr lang="et-EE" dirty="0" err="1"/>
              <a:t>Water</a:t>
            </a:r>
            <a:r>
              <a:rPr lang="et-EE" dirty="0"/>
              <a:t> / </a:t>
            </a:r>
            <a:r>
              <a:rPr lang="et-EE"/>
              <a:t>chemicals</a:t>
            </a:r>
            <a:endParaRPr lang="et-EE" dirty="0"/>
          </a:p>
          <a:p>
            <a:pPr marL="0" indent="0">
              <a:buNone/>
            </a:pPr>
            <a:r>
              <a:rPr lang="et-EE" dirty="0"/>
              <a:t>3.5 </a:t>
            </a:r>
            <a:r>
              <a:rPr lang="en-GB" dirty="0"/>
              <a:t>Recommendations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t-E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936FE4-6873-48E8-B79C-C1EACB0F6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470354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4FBF4-34DA-437E-8F35-981F381E6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>
                <a:solidFill>
                  <a:srgbClr val="00B050"/>
                </a:solidFill>
              </a:rPr>
              <a:t>3.1 Environmental aspect and impact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C89C3-6B33-4708-B099-1176E72139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Environmental aspect - the way your activity interacts with the environment</a:t>
            </a:r>
          </a:p>
          <a:p>
            <a:pPr marL="0" indent="0">
              <a:buNone/>
            </a:pPr>
            <a:r>
              <a:rPr lang="en-GB" dirty="0"/>
              <a:t>Environmental impact - a change to the environment. Environmental impacts are caused by environmental aspects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EDEF423-890D-4CD5-83E6-A8B647E816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7861936"/>
              </p:ext>
            </p:extLst>
          </p:nvPr>
        </p:nvGraphicFramePr>
        <p:xfrm>
          <a:off x="838200" y="3840480"/>
          <a:ext cx="10671810" cy="2471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EC0CFA-F6F9-4624-B1C9-59064D5BB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511660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20DB9-1201-49B6-83BB-B75E38664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>
                <a:solidFill>
                  <a:srgbClr val="00B050"/>
                </a:solidFill>
              </a:rPr>
              <a:t>3.2 Question for discussion: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F8F77D-958E-449F-8B35-A786B605C6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/>
              <a:t>What are the significant environmental aspects of your office?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5E3C30-CEA8-41A5-A753-B2043316A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75853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DDD7353-3B97-4B41-BB31-0FCC1FDF85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5628035"/>
              </p:ext>
            </p:extLst>
          </p:nvPr>
        </p:nvGraphicFramePr>
        <p:xfrm>
          <a:off x="838200" y="1825625"/>
          <a:ext cx="10820400" cy="43257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03C22C81-748C-4EA6-BBE7-BA4DEC55C557}"/>
              </a:ext>
            </a:extLst>
          </p:cNvPr>
          <p:cNvGrpSpPr/>
          <p:nvPr/>
        </p:nvGrpSpPr>
        <p:grpSpPr>
          <a:xfrm>
            <a:off x="6096000" y="365125"/>
            <a:ext cx="2226549" cy="1182333"/>
            <a:chOff x="7952508" y="2735985"/>
            <a:chExt cx="2226549" cy="1182333"/>
          </a:xfrm>
          <a:scene3d>
            <a:camera prst="orthographicFront"/>
            <a:lightRig rig="flat" dir="t"/>
          </a:scene3d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6C71F80-D126-4CC4-B494-C4678B2D4A6D}"/>
                </a:ext>
              </a:extLst>
            </p:cNvPr>
            <p:cNvSpPr/>
            <p:nvPr/>
          </p:nvSpPr>
          <p:spPr>
            <a:xfrm>
              <a:off x="7952508" y="2735985"/>
              <a:ext cx="2226549" cy="1180102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4103127-9F4D-48E7-8C6D-BF2D15273982}"/>
                </a:ext>
              </a:extLst>
            </p:cNvPr>
            <p:cNvSpPr txBox="1"/>
            <p:nvPr/>
          </p:nvSpPr>
          <p:spPr>
            <a:xfrm>
              <a:off x="7952508" y="2738216"/>
              <a:ext cx="2226549" cy="1180102"/>
            </a:xfrm>
            <a:prstGeom prst="rect">
              <a:avLst/>
            </a:prstGeom>
            <a:effectLst>
              <a:softEdge rad="1016000"/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t-EE" sz="2800" dirty="0" err="1"/>
                <a:t>Cleaning</a:t>
              </a:r>
              <a:r>
                <a:rPr lang="et-EE" sz="2800" dirty="0"/>
                <a:t> and ohter </a:t>
              </a:r>
              <a:r>
                <a:rPr lang="et-EE" sz="2800" dirty="0" err="1"/>
                <a:t>services</a:t>
              </a:r>
              <a:endParaRPr lang="et-EE" sz="2800" kern="1200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79E7CCC-F9A5-4EB2-83E0-33F4169DB250}"/>
              </a:ext>
            </a:extLst>
          </p:cNvPr>
          <p:cNvGrpSpPr/>
          <p:nvPr/>
        </p:nvGrpSpPr>
        <p:grpSpPr>
          <a:xfrm>
            <a:off x="9071264" y="365125"/>
            <a:ext cx="2548247" cy="1280771"/>
            <a:chOff x="641341" y="2329059"/>
            <a:chExt cx="3323257" cy="1993954"/>
          </a:xfrm>
          <a:scene3d>
            <a:camera prst="orthographicFront"/>
            <a:lightRig rig="flat" dir="t"/>
          </a:scene3d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BB7BD8E-14B8-4BC9-A241-107A00C238E8}"/>
                </a:ext>
              </a:extLst>
            </p:cNvPr>
            <p:cNvSpPr/>
            <p:nvPr/>
          </p:nvSpPr>
          <p:spPr>
            <a:xfrm>
              <a:off x="641341" y="2329059"/>
              <a:ext cx="3323257" cy="1993954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B0B22EF-EF61-4797-A6AF-75D33A7FBE32}"/>
                </a:ext>
              </a:extLst>
            </p:cNvPr>
            <p:cNvSpPr txBox="1"/>
            <p:nvPr/>
          </p:nvSpPr>
          <p:spPr>
            <a:xfrm>
              <a:off x="641341" y="2329059"/>
              <a:ext cx="3323257" cy="199395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t-EE" sz="3200" dirty="0"/>
                <a:t>Procurement</a:t>
              </a:r>
              <a:endParaRPr lang="et-EE" sz="3200" kern="1200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EC3D56C-FC88-4E1E-8A71-5FA40B938E94}"/>
              </a:ext>
            </a:extLst>
          </p:cNvPr>
          <p:cNvGrpSpPr/>
          <p:nvPr/>
        </p:nvGrpSpPr>
        <p:grpSpPr>
          <a:xfrm>
            <a:off x="2275610" y="115329"/>
            <a:ext cx="2593347" cy="1620432"/>
            <a:chOff x="7497142" y="282045"/>
            <a:chExt cx="3323257" cy="199395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063521A-E485-420F-85F3-E57CEFD2B1BD}"/>
                </a:ext>
              </a:extLst>
            </p:cNvPr>
            <p:cNvSpPr/>
            <p:nvPr/>
          </p:nvSpPr>
          <p:spPr>
            <a:xfrm>
              <a:off x="7497142" y="282045"/>
              <a:ext cx="3323257" cy="1993954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66BBCD8-E44F-4945-9DB2-B924F3671388}"/>
                </a:ext>
              </a:extLst>
            </p:cNvPr>
            <p:cNvSpPr txBox="1"/>
            <p:nvPr/>
          </p:nvSpPr>
          <p:spPr>
            <a:xfrm>
              <a:off x="7497142" y="282045"/>
              <a:ext cx="3323257" cy="1993954"/>
            </a:xfrm>
            <a:prstGeom prst="rect">
              <a:avLst/>
            </a:prstGeom>
            <a:effectLst>
              <a:softEdge rad="34290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t-EE" sz="3200" kern="1200" dirty="0"/>
                <a:t>Health and </a:t>
              </a:r>
              <a:r>
                <a:rPr lang="et-EE" sz="3200" kern="1200" dirty="0" err="1"/>
                <a:t>safety</a:t>
              </a:r>
              <a:endParaRPr lang="et-EE" sz="3200" kern="1200" dirty="0"/>
            </a:p>
          </p:txBody>
        </p:sp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8D5958A-1A82-4B80-BB41-07A3D0844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51262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4F626-FD4D-4E62-91ED-A8C2E0604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sz="4000" b="1" dirty="0">
                <a:solidFill>
                  <a:srgbClr val="00B050"/>
                </a:solidFill>
              </a:rPr>
              <a:t>3.3 </a:t>
            </a:r>
            <a:r>
              <a:rPr lang="en-GB" sz="4000" b="1" dirty="0">
                <a:solidFill>
                  <a:srgbClr val="00B050"/>
                </a:solidFill>
              </a:rPr>
              <a:t>Methods for collecting information</a:t>
            </a:r>
            <a:br>
              <a:rPr lang="en-GB" dirty="0"/>
            </a:br>
            <a:endParaRPr lang="et-E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1BB9D-614D-45CC-8A3C-019E66398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814" y="1481959"/>
            <a:ext cx="10515600" cy="4747556"/>
          </a:xfrm>
        </p:spPr>
        <p:txBody>
          <a:bodyPr/>
          <a:lstStyle/>
          <a:p>
            <a:pPr marL="0" indent="0">
              <a:buNone/>
            </a:pPr>
            <a:r>
              <a:rPr lang="en-GB" sz="4400" dirty="0"/>
              <a:t>What are the main sources for information? What methods to use for collecting information? Who to ask?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Main methods for collecting information:</a:t>
            </a:r>
          </a:p>
          <a:p>
            <a:r>
              <a:rPr lang="en-GB" dirty="0"/>
              <a:t>Documentation</a:t>
            </a:r>
          </a:p>
          <a:p>
            <a:r>
              <a:rPr lang="en-GB" dirty="0"/>
              <a:t>Questionnaires/ interviews</a:t>
            </a:r>
          </a:p>
          <a:p>
            <a:r>
              <a:rPr lang="en-GB" dirty="0"/>
              <a:t>Observations</a:t>
            </a:r>
          </a:p>
          <a:p>
            <a:pPr marL="0" indent="0">
              <a:buNone/>
            </a:pPr>
            <a:endParaRPr lang="et-EE" b="1" dirty="0"/>
          </a:p>
          <a:p>
            <a:pPr marL="0" indent="0">
              <a:buNone/>
            </a:pPr>
            <a:endParaRPr lang="et-E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DD577A-92C8-44DB-843C-C54AA5E22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81351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143E5-532A-4BF1-BDA4-5DED1A18D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3752" y="301998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00B050"/>
                </a:solidFill>
              </a:rPr>
              <a:t>3.</a:t>
            </a:r>
            <a:r>
              <a:rPr lang="et-EE" sz="4000" b="1" dirty="0">
                <a:solidFill>
                  <a:srgbClr val="00B050"/>
                </a:solidFill>
              </a:rPr>
              <a:t>4</a:t>
            </a:r>
            <a:r>
              <a:rPr lang="en-US" sz="4000" b="1" dirty="0">
                <a:solidFill>
                  <a:srgbClr val="00B050"/>
                </a:solidFill>
              </a:rPr>
              <a:t> Most significant environmental aspects in offices</a:t>
            </a:r>
            <a:endParaRPr lang="et-EE" sz="4000" b="1" dirty="0">
              <a:solidFill>
                <a:srgbClr val="00B05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0EE2F7-1A79-42C4-B76F-2938A4C52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5AEE12-110D-462A-8EAC-FCACF827F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733" y="1042583"/>
            <a:ext cx="4512945" cy="25410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484E4A-C5F8-4787-9A91-41AE189859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0207" y="3893930"/>
            <a:ext cx="4928171" cy="27720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9CD09AF-426F-48E4-AEBE-A6D634338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6072" y="1566745"/>
            <a:ext cx="2744234" cy="48786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7F97151-CC2B-4C75-B3D7-F9D15E01C0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5484" y="1268566"/>
            <a:ext cx="2810447" cy="49963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9B0CEBD-C979-4B2E-AAA7-A8F85C4D8C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088" y="4115884"/>
            <a:ext cx="3901778" cy="21947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CE969AC-7DBB-4226-A296-5848B03BAA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89722" y="1566745"/>
            <a:ext cx="2969009" cy="39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311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AF995-7320-4CD7-9521-C6F4972BA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3654"/>
          </a:xfrm>
        </p:spPr>
        <p:txBody>
          <a:bodyPr>
            <a:normAutofit/>
          </a:bodyPr>
          <a:lstStyle/>
          <a:p>
            <a:pPr algn="ctr"/>
            <a:r>
              <a:rPr lang="et-EE" sz="4000" b="1">
                <a:solidFill>
                  <a:srgbClr val="00B050"/>
                </a:solidFill>
              </a:rPr>
              <a:t>Energy</a:t>
            </a:r>
            <a:endParaRPr lang="et-EE" sz="40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D021E3-CBA1-4F1B-9E5C-473843886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5658"/>
            <a:ext cx="10515600" cy="500130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/>
              <a:t>Aspects: </a:t>
            </a:r>
            <a:r>
              <a:rPr lang="en-GB"/>
              <a:t>heating and cooling, use of electricity, energy consuming devices </a:t>
            </a:r>
          </a:p>
          <a:p>
            <a:pPr marL="0" indent="0">
              <a:buNone/>
            </a:pPr>
            <a:r>
              <a:rPr lang="en-GB" b="1"/>
              <a:t>Questions to ask:</a:t>
            </a:r>
          </a:p>
          <a:p>
            <a:r>
              <a:rPr lang="en-GB"/>
              <a:t>How much we are using energy (electricity, heat/cooling) and for what?</a:t>
            </a:r>
          </a:p>
          <a:p>
            <a:r>
              <a:rPr lang="en-GB"/>
              <a:t>What is the source for electricity and cooling/heating? (renewables, non-renewables)</a:t>
            </a:r>
          </a:p>
          <a:p>
            <a:r>
              <a:rPr lang="en-GB"/>
              <a:t>Are energy efficient devices used?</a:t>
            </a:r>
          </a:p>
          <a:p>
            <a:r>
              <a:rPr lang="en-GB"/>
              <a:t>What’s the behaviour of people? (e.g switching lights and devices off)</a:t>
            </a:r>
          </a:p>
          <a:p>
            <a:pPr marL="0" indent="0">
              <a:buNone/>
            </a:pPr>
            <a:r>
              <a:rPr lang="en-GB" b="1"/>
              <a:t>Sources:</a:t>
            </a:r>
            <a:r>
              <a:rPr lang="en-GB"/>
              <a:t> bills, interview with building maintenance staff, technical reports/documentation, observations (behaviour), procurement of devices, etc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6B546C-AE7A-46E2-A050-54B942FE1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29B2CD-879F-49A3-8684-D785650785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3768" y="98155"/>
            <a:ext cx="1646063" cy="123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19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6865</TotalTime>
  <Words>1294</Words>
  <Application>Microsoft Office PowerPoint</Application>
  <PresentationFormat>Widescreen</PresentationFormat>
  <Paragraphs>166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Session 3  Identification of environmental aspects</vt:lpstr>
      <vt:lpstr>PowerPoint Presentation</vt:lpstr>
      <vt:lpstr>Contents</vt:lpstr>
      <vt:lpstr>3.1 Environmental aspect and impact </vt:lpstr>
      <vt:lpstr>3.2 Question for discussion:</vt:lpstr>
      <vt:lpstr>PowerPoint Presentation</vt:lpstr>
      <vt:lpstr>3.3 Methods for collecting information </vt:lpstr>
      <vt:lpstr>3.4 Most significant environmental aspects in offices</vt:lpstr>
      <vt:lpstr>Energy</vt:lpstr>
      <vt:lpstr>Transport</vt:lpstr>
      <vt:lpstr>Waste</vt:lpstr>
      <vt:lpstr>Paper</vt:lpstr>
      <vt:lpstr>Water / Chemicals</vt:lpstr>
      <vt:lpstr>3.5 Recommendations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„greening“?</dc:title>
  <dc:creator>Viire Viss</dc:creator>
  <cp:lastModifiedBy>Viire Viss</cp:lastModifiedBy>
  <cp:revision>73</cp:revision>
  <dcterms:created xsi:type="dcterms:W3CDTF">2018-07-12T12:28:07Z</dcterms:created>
  <dcterms:modified xsi:type="dcterms:W3CDTF">2019-08-04T15:28:31Z</dcterms:modified>
</cp:coreProperties>
</file>