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94" r:id="rId2"/>
    <p:sldId id="265" r:id="rId3"/>
    <p:sldId id="267" r:id="rId4"/>
    <p:sldId id="273" r:id="rId5"/>
    <p:sldId id="274" r:id="rId6"/>
    <p:sldId id="275" r:id="rId7"/>
    <p:sldId id="276" r:id="rId8"/>
    <p:sldId id="280" r:id="rId9"/>
    <p:sldId id="281" r:id="rId10"/>
    <p:sldId id="262" r:id="rId11"/>
    <p:sldId id="269" r:id="rId12"/>
    <p:sldId id="293" r:id="rId13"/>
    <p:sldId id="271" r:id="rId14"/>
    <p:sldId id="268" r:id="rId15"/>
    <p:sldId id="284" r:id="rId16"/>
    <p:sldId id="286" r:id="rId17"/>
    <p:sldId id="288" r:id="rId18"/>
    <p:sldId id="290" r:id="rId19"/>
    <p:sldId id="29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lyanka Zhelezarova" initials="DZ" lastIdx="0" clrIdx="0">
    <p:extLst>
      <p:ext uri="{19B8F6BF-5375-455C-9EA6-DF929625EA0E}">
        <p15:presenceInfo xmlns:p15="http://schemas.microsoft.com/office/powerpoint/2012/main" userId="S-1-5-21-1004336348-117609710-725345543-58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5526" autoAdjust="0"/>
  </p:normalViewPr>
  <p:slideViewPr>
    <p:cSldViewPr snapToGrid="0">
      <p:cViewPr varScale="1">
        <p:scale>
          <a:sx n="37" d="100"/>
          <a:sy n="37" d="100"/>
        </p:scale>
        <p:origin x="1986"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34C49-002C-4819-AFD9-01FA3D169BC5}" type="datetimeFigureOut">
              <a:rPr lang="en-GB" smtClean="0"/>
              <a:t>08/08/2019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FFBFDA-7441-4C32-997D-43CECA0609AE}" type="slidenum">
              <a:rPr lang="en-GB" smtClean="0"/>
              <a:t>‹#›</a:t>
            </a:fld>
            <a:endParaRPr lang="en-GB"/>
          </a:p>
        </p:txBody>
      </p:sp>
    </p:spTree>
    <p:extLst>
      <p:ext uri="{BB962C8B-B14F-4D97-AF65-F5344CB8AC3E}">
        <p14:creationId xmlns:p14="http://schemas.microsoft.com/office/powerpoint/2010/main" val="2751402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5FFBFDA-7441-4C32-997D-43CECA0609AE}" type="slidenum">
              <a:rPr lang="en-GB" smtClean="0"/>
              <a:t>1</a:t>
            </a:fld>
            <a:endParaRPr lang="en-GB"/>
          </a:p>
        </p:txBody>
      </p:sp>
    </p:spTree>
    <p:extLst>
      <p:ext uri="{BB962C8B-B14F-4D97-AF65-F5344CB8AC3E}">
        <p14:creationId xmlns:p14="http://schemas.microsoft.com/office/powerpoint/2010/main" val="3309656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u="none" strike="noStrike" kern="1200" baseline="0" dirty="0">
                <a:solidFill>
                  <a:schemeClr val="tx1"/>
                </a:solidFill>
                <a:latin typeface="+mn-lt"/>
                <a:ea typeface="+mn-ea"/>
                <a:cs typeface="+mn-cs"/>
              </a:rPr>
              <a:t>An EMS is:</a:t>
            </a:r>
          </a:p>
          <a:p>
            <a:r>
              <a:rPr lang="en-GB" sz="1200" b="0" i="0" u="none" strike="noStrike" kern="1200" baseline="0" dirty="0">
                <a:solidFill>
                  <a:schemeClr val="tx1"/>
                </a:solidFill>
                <a:latin typeface="+mn-lt"/>
                <a:ea typeface="+mn-ea"/>
                <a:cs typeface="+mn-cs"/>
              </a:rPr>
              <a:t>A continual cycle of </a:t>
            </a:r>
            <a:r>
              <a:rPr lang="en-GB" sz="1200" b="1" i="0" u="none" strike="noStrike" kern="1200" baseline="0" dirty="0">
                <a:solidFill>
                  <a:schemeClr val="tx1"/>
                </a:solidFill>
                <a:latin typeface="+mn-lt"/>
                <a:ea typeface="+mn-ea"/>
                <a:cs typeface="+mn-cs"/>
              </a:rPr>
              <a:t>planning</a:t>
            </a:r>
            <a:r>
              <a:rPr lang="en-GB" sz="1200" b="0" i="0" u="none" strike="noStrike" kern="1200" baseline="0" dirty="0">
                <a:solidFill>
                  <a:schemeClr val="tx1"/>
                </a:solidFill>
                <a:latin typeface="+mn-lt"/>
                <a:ea typeface="+mn-ea"/>
                <a:cs typeface="+mn-cs"/>
              </a:rPr>
              <a:t>, </a:t>
            </a:r>
            <a:r>
              <a:rPr lang="en-GB" sz="1200" b="1" i="0" u="none" strike="noStrike" kern="1200" baseline="0" dirty="0">
                <a:solidFill>
                  <a:schemeClr val="tx1"/>
                </a:solidFill>
                <a:latin typeface="+mn-lt"/>
                <a:ea typeface="+mn-ea"/>
                <a:cs typeface="+mn-cs"/>
              </a:rPr>
              <a:t>implementing</a:t>
            </a:r>
            <a:r>
              <a:rPr lang="en-GB" sz="1200" b="0" i="0" u="none" strike="noStrike" kern="1200" baseline="0" dirty="0">
                <a:solidFill>
                  <a:schemeClr val="tx1"/>
                </a:solidFill>
                <a:latin typeface="+mn-lt"/>
                <a:ea typeface="+mn-ea"/>
                <a:cs typeface="+mn-cs"/>
              </a:rPr>
              <a:t>, </a:t>
            </a:r>
            <a:r>
              <a:rPr lang="en-GB" sz="1200" b="1" i="0" u="none" strike="noStrike" kern="1200" baseline="0" dirty="0">
                <a:solidFill>
                  <a:schemeClr val="tx1"/>
                </a:solidFill>
                <a:latin typeface="+mn-lt"/>
                <a:ea typeface="+mn-ea"/>
                <a:cs typeface="+mn-cs"/>
              </a:rPr>
              <a:t>reviewing and improving </a:t>
            </a:r>
            <a:r>
              <a:rPr lang="en-GB" sz="1200" b="0" i="0" u="none" strike="noStrike" kern="1200" baseline="0" dirty="0">
                <a:solidFill>
                  <a:schemeClr val="tx1"/>
                </a:solidFill>
                <a:latin typeface="+mn-lt"/>
                <a:ea typeface="+mn-ea"/>
                <a:cs typeface="+mn-cs"/>
              </a:rPr>
              <a:t>the processes and actions that an organization undertakes to meet its environmental obligations.</a:t>
            </a:r>
          </a:p>
          <a:p>
            <a:r>
              <a:rPr lang="en-GB" sz="1200" b="1" i="0" u="none" strike="noStrike" kern="1200" baseline="0" dirty="0">
                <a:solidFill>
                  <a:schemeClr val="tx1"/>
                </a:solidFill>
                <a:latin typeface="+mn-lt"/>
                <a:ea typeface="+mn-ea"/>
                <a:cs typeface="+mn-cs"/>
              </a:rPr>
              <a:t>Plan-Do-Check-Act </a:t>
            </a:r>
            <a:r>
              <a:rPr lang="en-GB" sz="1200" b="0" i="0" u="none" strike="noStrike" kern="1200" baseline="0" dirty="0">
                <a:solidFill>
                  <a:schemeClr val="tx1"/>
                </a:solidFill>
                <a:latin typeface="+mn-lt"/>
                <a:ea typeface="+mn-ea"/>
                <a:cs typeface="+mn-cs"/>
              </a:rPr>
              <a:t>model is an iterative process used to achieve continual improvement </a:t>
            </a:r>
          </a:p>
          <a:p>
            <a:pPr lvl="0"/>
            <a:r>
              <a:rPr lang="en-GB" dirty="0"/>
              <a:t>Plan: Establish environmental objectives and processes necessary to deliver results in accordance with the organisation’s environmental policy;</a:t>
            </a:r>
          </a:p>
          <a:p>
            <a:pPr lvl="0"/>
            <a:r>
              <a:rPr lang="en-GB" b="1" dirty="0"/>
              <a:t>Do: Implement the processes as planned incl. internal and external communication;</a:t>
            </a:r>
            <a:endParaRPr lang="en-GB" dirty="0"/>
          </a:p>
          <a:p>
            <a:pPr lvl="0"/>
            <a:r>
              <a:rPr lang="en-GB" dirty="0"/>
              <a:t>Check: monitor and measure processes against the environmental policy, including the commitments, environmental objectives and operating criteria, and report the results;</a:t>
            </a:r>
          </a:p>
          <a:p>
            <a:r>
              <a:rPr lang="en-GB" dirty="0"/>
              <a:t>Act: Take actions to continually improve;</a:t>
            </a:r>
          </a:p>
          <a:p>
            <a:endParaRPr lang="en-GB" dirty="0"/>
          </a:p>
          <a:p>
            <a:r>
              <a:rPr lang="en-GB" sz="1200" kern="1200" dirty="0">
                <a:solidFill>
                  <a:schemeClr val="tx1"/>
                </a:solidFill>
                <a:effectLst/>
                <a:latin typeface="+mn-lt"/>
                <a:ea typeface="+mn-ea"/>
                <a:cs typeface="+mn-cs"/>
              </a:rPr>
              <a:t>You can use previous step (6) to assign responsibilities to different employees when you are implementing environmental management. This module will help you to see which employee is working on which part of the implementation.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Involve your employees:  Help your staff increase their skills with environmental management by giving them information on good environmental practices. </a:t>
            </a:r>
          </a:p>
          <a:p>
            <a:r>
              <a:rPr lang="en-GB" sz="1200" kern="1200" dirty="0">
                <a:solidFill>
                  <a:schemeClr val="tx1"/>
                </a:solidFill>
                <a:effectLst/>
                <a:latin typeface="+mn-lt"/>
                <a:ea typeface="+mn-ea"/>
                <a:cs typeface="+mn-cs"/>
              </a:rPr>
              <a:t>You may want to show others how to use the steps: Awareness → Understanding → Support → Participation → Involvement = Changes</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aim of the rules and procedures is to formulate (and write down) the common understanding on how to operate environmentally friendly in the office. If possible, amend existing documents (e.g. internal rules)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Initiate training programmes and raise internal awareness to meet specific needs of both individual employees and the organisation as a whole.</a:t>
            </a:r>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10</a:t>
            </a:fld>
            <a:endParaRPr lang="en-GB"/>
          </a:p>
        </p:txBody>
      </p:sp>
    </p:spTree>
    <p:extLst>
      <p:ext uri="{BB962C8B-B14F-4D97-AF65-F5344CB8AC3E}">
        <p14:creationId xmlns:p14="http://schemas.microsoft.com/office/powerpoint/2010/main" val="4090885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1. Resources (roles, responsibilities and authority)</a:t>
            </a:r>
          </a:p>
          <a:p>
            <a:endParaRPr lang="en-GB" dirty="0">
              <a:effectLst/>
            </a:endParaRPr>
          </a:p>
          <a:p>
            <a:r>
              <a:rPr lang="en-GB" dirty="0">
                <a:effectLst/>
              </a:rPr>
              <a:t>Representatives from key management functions (such as finance, human resources, IT,</a:t>
            </a:r>
            <a:r>
              <a:rPr lang="en-GB" baseline="0" dirty="0">
                <a:effectLst/>
              </a:rPr>
              <a:t> Training, Logistics, …</a:t>
            </a:r>
            <a:r>
              <a:rPr lang="en-GB" dirty="0">
                <a:effectLst/>
              </a:rPr>
              <a:t>) can identify and assess issues, opportunities, and existing processes. </a:t>
            </a:r>
          </a:p>
          <a:p>
            <a:r>
              <a:rPr lang="en-GB" dirty="0">
                <a:effectLst/>
              </a:rPr>
              <a:t>Include/inform contractors, suppliers or other external parties, where appropriate for the GPP</a:t>
            </a:r>
            <a:r>
              <a:rPr lang="en-GB" dirty="0" smtClean="0">
                <a:effectLst/>
              </a:rPr>
              <a:t>. meet </a:t>
            </a:r>
            <a:r>
              <a:rPr lang="en-GB" dirty="0">
                <a:effectLst/>
              </a:rPr>
              <a:t>regularly, especially in the early stages of the project. </a:t>
            </a:r>
          </a:p>
          <a:p>
            <a:r>
              <a:rPr lang="en-GB" dirty="0">
                <a:effectLst/>
              </a:rPr>
              <a:t>A cross-functional team can help to ensure that procedures are practical and effective, and can build commitment to, and "ownership" of, the EMS.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action plan and budget if applicable as set in Session 5,  should be reviewed and </a:t>
            </a:r>
            <a:r>
              <a:rPr lang="en-GB" sz="1200" b="1" i="0" u="none" strike="noStrike" kern="1200" baseline="0" dirty="0">
                <a:solidFill>
                  <a:schemeClr val="tx1"/>
                </a:solidFill>
                <a:latin typeface="+mn-lt"/>
                <a:ea typeface="+mn-ea"/>
                <a:cs typeface="+mn-cs"/>
              </a:rPr>
              <a:t>approved by top management</a:t>
            </a:r>
            <a:r>
              <a:rPr lang="en-GB" sz="1200" b="0" i="0" u="none" strike="noStrike" kern="1200" baseline="0" dirty="0">
                <a:solidFill>
                  <a:schemeClr val="tx1"/>
                </a:solidFill>
                <a:latin typeface="+mn-lt"/>
                <a:ea typeface="+mn-ea"/>
                <a:cs typeface="+mn-cs"/>
              </a:rPr>
              <a:t>. In some cases, there may be </a:t>
            </a:r>
            <a:r>
              <a:rPr lang="en-GB" sz="1200" b="1" i="0" u="none" strike="noStrike" kern="1200" baseline="0" dirty="0">
                <a:solidFill>
                  <a:schemeClr val="tx1"/>
                </a:solidFill>
                <a:latin typeface="+mn-lt"/>
                <a:ea typeface="+mn-ea"/>
                <a:cs typeface="+mn-cs"/>
              </a:rPr>
              <a:t>outside funding or other types of assistance </a:t>
            </a:r>
            <a:r>
              <a:rPr lang="en-GB" sz="1200" b="0" i="0" u="none" strike="noStrike" kern="1200" baseline="0" dirty="0">
                <a:solidFill>
                  <a:schemeClr val="tx1"/>
                </a:solidFill>
                <a:latin typeface="+mn-lt"/>
                <a:ea typeface="+mn-ea"/>
                <a:cs typeface="+mn-cs"/>
              </a:rPr>
              <a:t>that you can use (from a trade association</a:t>
            </a:r>
            <a:r>
              <a:rPr lang="en-GB" sz="1200" b="0" i="0" u="none" strike="noStrike" kern="1200" baseline="0" dirty="0" smtClean="0">
                <a:solidFill>
                  <a:schemeClr val="tx1"/>
                </a:solidFill>
                <a:latin typeface="+mn-lt"/>
                <a:ea typeface="+mn-ea"/>
                <a:cs typeface="+mn-cs"/>
              </a:rPr>
              <a:t>, a </a:t>
            </a:r>
            <a:r>
              <a:rPr lang="en-GB" sz="1200" b="0" i="0" u="none" strike="noStrike" kern="1200" baseline="0" dirty="0">
                <a:solidFill>
                  <a:schemeClr val="tx1"/>
                </a:solidFill>
                <a:latin typeface="+mn-lt"/>
                <a:ea typeface="+mn-ea"/>
                <a:cs typeface="+mn-cs"/>
              </a:rPr>
              <a:t>state technical assistance office, etc.). Employees are a great source of knowledge on environmental and health &amp; safety issues related to their work areas as well as on the effectiveness of current processes and procedures. They can help the project team in drafting procedures. </a:t>
            </a:r>
          </a:p>
          <a:p>
            <a:r>
              <a:rPr lang="en-GB" sz="1200" b="0" i="0" u="none" strike="noStrike" kern="1200" baseline="0" dirty="0">
                <a:solidFill>
                  <a:schemeClr val="tx1"/>
                </a:solidFill>
                <a:latin typeface="+mn-lt"/>
                <a:ea typeface="+mn-ea"/>
                <a:cs typeface="+mn-cs"/>
              </a:rPr>
              <a:t>Ownership of the EMS</a:t>
            </a:r>
          </a:p>
          <a:p>
            <a:endParaRPr lang="en-GB" sz="1200" b="1"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2. Awareness, Training and Competency</a:t>
            </a:r>
          </a:p>
          <a:p>
            <a:endParaRPr lang="en-GB" sz="1200" b="1" i="0" u="none" strike="noStrike" kern="1200" baseline="0" dirty="0">
              <a:solidFill>
                <a:schemeClr val="tx1"/>
              </a:solidFill>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raise environmental awareness and promote good environmental practices among the staff with the aim of reducing the organisation’s environmental impact;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encourage the participation and involvement of employees in the organisation’s environmental management, and increase staff motivation and interest in the EMS project;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inform staff about the results of the organisation’s environmental performance;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consult employees on environmental matters;</a:t>
            </a:r>
          </a:p>
          <a:p>
            <a:r>
              <a:rPr lang="en-GB" sz="1200" kern="1200" dirty="0">
                <a:solidFill>
                  <a:schemeClr val="tx1"/>
                </a:solidFill>
                <a:effectLst/>
                <a:latin typeface="+mn-lt"/>
                <a:ea typeface="+mn-ea"/>
                <a:cs typeface="+mn-cs"/>
              </a:rPr>
              <a:t> </a:t>
            </a:r>
          </a:p>
          <a:p>
            <a:r>
              <a:rPr lang="en-GB" sz="1200" b="0" i="0" u="none" strike="noStrike" kern="1200" baseline="0" dirty="0">
                <a:solidFill>
                  <a:schemeClr val="tx1"/>
                </a:solidFill>
                <a:latin typeface="+mn-lt"/>
                <a:ea typeface="+mn-ea"/>
                <a:cs typeface="+mn-cs"/>
              </a:rPr>
              <a:t>Appropriate training, should be </a:t>
            </a:r>
            <a:r>
              <a:rPr lang="en-GB" sz="1200" b="1" i="0" u="none" strike="noStrike" kern="1200" baseline="0" dirty="0">
                <a:solidFill>
                  <a:schemeClr val="tx1"/>
                </a:solidFill>
                <a:latin typeface="+mn-lt"/>
                <a:ea typeface="+mn-ea"/>
                <a:cs typeface="+mn-cs"/>
              </a:rPr>
              <a:t>tailored </a:t>
            </a:r>
            <a:r>
              <a:rPr lang="en-GB" sz="1200" b="0" i="0" u="none" strike="noStrike" kern="1200" baseline="0" dirty="0">
                <a:solidFill>
                  <a:schemeClr val="tx1"/>
                </a:solidFill>
                <a:latin typeface="+mn-lt"/>
                <a:ea typeface="+mn-ea"/>
                <a:cs typeface="+mn-cs"/>
              </a:rPr>
              <a:t>to the different needs of various levels or functions in the organization.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Building internal capabilities</a:t>
            </a:r>
          </a:p>
          <a:p>
            <a:r>
              <a:rPr lang="en-GB" sz="1200" b="0" i="0" u="none" strike="noStrike" kern="1200" baseline="0" dirty="0">
                <a:solidFill>
                  <a:schemeClr val="tx1"/>
                </a:solidFill>
                <a:latin typeface="+mn-lt"/>
                <a:ea typeface="+mn-ea"/>
                <a:cs typeface="+mn-cs"/>
              </a:rPr>
              <a:t>However, training is just one element of establishing </a:t>
            </a:r>
            <a:r>
              <a:rPr lang="en-GB" sz="1200" b="1" i="0" u="none" strike="noStrike" kern="1200" baseline="0" dirty="0">
                <a:solidFill>
                  <a:schemeClr val="tx1"/>
                </a:solidFill>
                <a:latin typeface="+mn-lt"/>
                <a:ea typeface="+mn-ea"/>
                <a:cs typeface="+mn-cs"/>
              </a:rPr>
              <a:t>competence, </a:t>
            </a:r>
            <a:r>
              <a:rPr lang="en-GB" sz="1200" b="0" i="0" u="none" strike="noStrike" kern="1200" baseline="0" dirty="0">
                <a:solidFill>
                  <a:schemeClr val="tx1"/>
                </a:solidFill>
                <a:latin typeface="+mn-lt"/>
                <a:ea typeface="+mn-ea"/>
                <a:cs typeface="+mn-cs"/>
              </a:rPr>
              <a:t>which is typically based on a combination of education, training, and experience. For certain jobs (particularly tasks that can cause significant environmental impacts), you should establish criteria to measure the competence of individuals performing those tasks.</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3. Internal and external communication incl. partners</a:t>
            </a:r>
          </a:p>
          <a:p>
            <a:r>
              <a:rPr lang="en-GB" sz="1200" b="0" i="0" u="none" strike="noStrike" kern="1200" baseline="0" dirty="0">
                <a:solidFill>
                  <a:schemeClr val="tx1"/>
                </a:solidFill>
                <a:latin typeface="+mn-lt"/>
                <a:ea typeface="+mn-ea"/>
                <a:cs typeface="+mn-cs"/>
              </a:rPr>
              <a:t>Effective </a:t>
            </a:r>
            <a:r>
              <a:rPr lang="en-GB" sz="1200" b="1" i="0" u="none" strike="noStrike" kern="1200" baseline="0" dirty="0">
                <a:solidFill>
                  <a:schemeClr val="tx1"/>
                </a:solidFill>
                <a:latin typeface="+mn-lt"/>
                <a:ea typeface="+mn-ea"/>
                <a:cs typeface="+mn-cs"/>
              </a:rPr>
              <a:t>internal </a:t>
            </a:r>
            <a:r>
              <a:rPr lang="en-GB" sz="1200" b="0" i="0" u="none" strike="noStrike" kern="1200" baseline="0" dirty="0">
                <a:solidFill>
                  <a:schemeClr val="tx1"/>
                </a:solidFill>
                <a:latin typeface="+mn-lt"/>
                <a:ea typeface="+mn-ea"/>
                <a:cs typeface="+mn-cs"/>
              </a:rPr>
              <a:t>communication requires mechanisms for information to flow top-down, bottom-up and across functional lines. Since employees are on the “front lines,” they can be an excellent source of information, issues, concerns and ideas.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Proactive, two way communication with external parties is also important for an effective environmental management system. Taking steps to obtain the views of the stakeholders, which can include customers, community groups, and regulators, will help you better understand how your organization is perceived by others. These stakeholders can also bring important environmental issues to your attention that should be addressed in your EMS.</a:t>
            </a:r>
          </a:p>
          <a:p>
            <a:pPr marL="0" indent="0">
              <a:buNone/>
            </a:pPr>
            <a:endParaRPr lang="en-GB" dirty="0"/>
          </a:p>
          <a:p>
            <a:pPr marL="0" indent="0">
              <a:buNone/>
            </a:pPr>
            <a:r>
              <a:rPr lang="en-GB" dirty="0"/>
              <a:t>Examples: ECA and ENAO activities </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11</a:t>
            </a:fld>
            <a:endParaRPr lang="en-GB"/>
          </a:p>
        </p:txBody>
      </p:sp>
    </p:spTree>
    <p:extLst>
      <p:ext uri="{BB962C8B-B14F-4D97-AF65-F5344CB8AC3E}">
        <p14:creationId xmlns:p14="http://schemas.microsoft.com/office/powerpoint/2010/main" val="1443588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NAO  Estonia has organised 2 times NAOE’s Environmental Week (2017, 2018). Aim of the environmental week is to introduce the environmental activities of the office and present what has been the environmental performance of NAOE. The main task of the week is to remind to people how to perform environmentally friendly and rise the awareness o</a:t>
            </a:r>
            <a:r>
              <a:rPr lang="et-EE" noProof="0" dirty="0"/>
              <a:t>n </a:t>
            </a:r>
            <a:r>
              <a:rPr lang="et-EE" noProof="0" dirty="0" err="1"/>
              <a:t>the</a:t>
            </a:r>
            <a:r>
              <a:rPr lang="en-GB" noProof="0" dirty="0"/>
              <a:t> environmental issues. It is done in relaxed environment. Examples of activities during the week: exhibition of environmentally friendly (</a:t>
            </a:r>
            <a:r>
              <a:rPr lang="en-GB" noProof="0" dirty="0" err="1"/>
              <a:t>ecolabelled</a:t>
            </a:r>
            <a:r>
              <a:rPr lang="en-GB" noProof="0" dirty="0"/>
              <a:t>) products (chemicals, paper, office consumables); </a:t>
            </a:r>
            <a:r>
              <a:rPr lang="et-EE" noProof="0" dirty="0" err="1"/>
              <a:t>inviting</a:t>
            </a:r>
            <a:r>
              <a:rPr lang="et-EE" noProof="0" dirty="0"/>
              <a:t> </a:t>
            </a:r>
            <a:r>
              <a:rPr lang="et-EE" noProof="0" dirty="0" err="1"/>
              <a:t>experts</a:t>
            </a:r>
            <a:r>
              <a:rPr lang="et-EE" noProof="0" dirty="0"/>
              <a:t> </a:t>
            </a:r>
            <a:r>
              <a:rPr lang="et-EE" noProof="0" dirty="0" err="1"/>
              <a:t>outside</a:t>
            </a:r>
            <a:r>
              <a:rPr lang="et-EE" noProof="0" dirty="0"/>
              <a:t> </a:t>
            </a:r>
            <a:r>
              <a:rPr lang="et-EE" noProof="0" dirty="0" err="1"/>
              <a:t>the</a:t>
            </a:r>
            <a:r>
              <a:rPr lang="et-EE" noProof="0" dirty="0"/>
              <a:t> </a:t>
            </a:r>
            <a:r>
              <a:rPr lang="et-EE" noProof="0" dirty="0" err="1"/>
              <a:t>office</a:t>
            </a:r>
            <a:r>
              <a:rPr lang="et-EE" noProof="0" dirty="0"/>
              <a:t> </a:t>
            </a:r>
            <a:r>
              <a:rPr lang="et-EE" noProof="0" dirty="0" err="1"/>
              <a:t>to</a:t>
            </a:r>
            <a:r>
              <a:rPr lang="et-EE" noProof="0" dirty="0"/>
              <a:t> talk </a:t>
            </a:r>
            <a:r>
              <a:rPr lang="et-EE" noProof="0" dirty="0" err="1"/>
              <a:t>about</a:t>
            </a:r>
            <a:r>
              <a:rPr lang="et-EE" noProof="0" dirty="0"/>
              <a:t> </a:t>
            </a:r>
            <a:r>
              <a:rPr lang="et-EE" noProof="0" dirty="0" err="1"/>
              <a:t>environemntal</a:t>
            </a:r>
            <a:r>
              <a:rPr lang="et-EE" noProof="0" dirty="0"/>
              <a:t> </a:t>
            </a:r>
            <a:r>
              <a:rPr lang="et-EE" noProof="0" dirty="0" err="1"/>
              <a:t>issues</a:t>
            </a:r>
            <a:r>
              <a:rPr lang="et-EE" noProof="0" dirty="0"/>
              <a:t> (</a:t>
            </a:r>
            <a:r>
              <a:rPr lang="et-EE" noProof="0" dirty="0" err="1"/>
              <a:t>e.g</a:t>
            </a:r>
            <a:r>
              <a:rPr lang="et-EE" noProof="0" dirty="0"/>
              <a:t> </a:t>
            </a:r>
            <a:r>
              <a:rPr lang="et-EE" noProof="0" dirty="0" err="1"/>
              <a:t>introducing</a:t>
            </a:r>
            <a:r>
              <a:rPr lang="et-EE" noProof="0" dirty="0"/>
              <a:t> </a:t>
            </a:r>
            <a:r>
              <a:rPr lang="et-EE" noProof="0" dirty="0" err="1"/>
              <a:t>electrical</a:t>
            </a:r>
            <a:r>
              <a:rPr lang="et-EE" noProof="0" dirty="0"/>
              <a:t> </a:t>
            </a:r>
            <a:r>
              <a:rPr lang="et-EE" noProof="0" dirty="0" err="1"/>
              <a:t>bycycles</a:t>
            </a:r>
            <a:r>
              <a:rPr lang="et-EE" noProof="0" dirty="0"/>
              <a:t>, </a:t>
            </a:r>
            <a:r>
              <a:rPr lang="et-EE" noProof="0" dirty="0" err="1"/>
              <a:t>fashion-designer</a:t>
            </a:r>
            <a:r>
              <a:rPr lang="et-EE" noProof="0" dirty="0"/>
              <a:t> </a:t>
            </a:r>
            <a:r>
              <a:rPr lang="et-EE" noProof="0" dirty="0" err="1"/>
              <a:t>introducing</a:t>
            </a:r>
            <a:r>
              <a:rPr lang="et-EE" noProof="0" dirty="0"/>
              <a:t> </a:t>
            </a:r>
            <a:r>
              <a:rPr lang="et-EE" noProof="0" dirty="0" err="1"/>
              <a:t>her</a:t>
            </a:r>
            <a:r>
              <a:rPr lang="et-EE" noProof="0" dirty="0"/>
              <a:t> </a:t>
            </a:r>
            <a:r>
              <a:rPr lang="et-EE" noProof="0" dirty="0" err="1"/>
              <a:t>approach</a:t>
            </a:r>
            <a:r>
              <a:rPr lang="et-EE" noProof="0" dirty="0"/>
              <a:t> </a:t>
            </a:r>
            <a:r>
              <a:rPr lang="et-EE" noProof="0" dirty="0" err="1"/>
              <a:t>to</a:t>
            </a:r>
            <a:r>
              <a:rPr lang="et-EE" noProof="0" dirty="0"/>
              <a:t> </a:t>
            </a:r>
            <a:r>
              <a:rPr lang="et-EE" noProof="0" dirty="0" err="1"/>
              <a:t>design</a:t>
            </a:r>
            <a:r>
              <a:rPr lang="et-EE" noProof="0" dirty="0"/>
              <a:t> and </a:t>
            </a:r>
            <a:r>
              <a:rPr lang="et-EE" noProof="0" dirty="0" err="1"/>
              <a:t>production</a:t>
            </a:r>
            <a:r>
              <a:rPr lang="et-EE" noProof="0" dirty="0"/>
              <a:t>); </a:t>
            </a:r>
            <a:r>
              <a:rPr lang="et-EE" noProof="0" dirty="0" err="1"/>
              <a:t>film-programme</a:t>
            </a:r>
            <a:r>
              <a:rPr lang="et-EE" noProof="0" dirty="0"/>
              <a:t> („Just </a:t>
            </a:r>
            <a:r>
              <a:rPr lang="et-EE" noProof="0" dirty="0" err="1"/>
              <a:t>eat</a:t>
            </a:r>
            <a:r>
              <a:rPr lang="et-EE" noProof="0" dirty="0"/>
              <a:t> </a:t>
            </a:r>
            <a:r>
              <a:rPr lang="et-EE" noProof="0" dirty="0" err="1"/>
              <a:t>it</a:t>
            </a:r>
            <a:r>
              <a:rPr lang="et-EE" noProof="0" dirty="0"/>
              <a:t>!“, „</a:t>
            </a:r>
            <a:r>
              <a:rPr lang="et-EE" noProof="0" dirty="0" err="1"/>
              <a:t>Black</a:t>
            </a:r>
            <a:r>
              <a:rPr lang="et-EE" noProof="0" dirty="0"/>
              <a:t> </a:t>
            </a:r>
            <a:r>
              <a:rPr lang="et-EE" noProof="0" dirty="0" err="1"/>
              <a:t>Gold</a:t>
            </a:r>
            <a:r>
              <a:rPr lang="et-EE" noProof="0" dirty="0"/>
              <a:t>“, „</a:t>
            </a:r>
            <a:r>
              <a:rPr lang="et-EE" noProof="0" dirty="0" err="1"/>
              <a:t>Before</a:t>
            </a:r>
            <a:r>
              <a:rPr lang="et-EE" noProof="0" dirty="0"/>
              <a:t> </a:t>
            </a:r>
            <a:r>
              <a:rPr lang="et-EE" noProof="0" dirty="0" err="1"/>
              <a:t>the</a:t>
            </a:r>
            <a:r>
              <a:rPr lang="et-EE" noProof="0" dirty="0"/>
              <a:t> </a:t>
            </a:r>
            <a:r>
              <a:rPr lang="et-EE" noProof="0" dirty="0" err="1"/>
              <a:t>Flood</a:t>
            </a:r>
            <a:r>
              <a:rPr lang="et-EE" noProof="0" dirty="0"/>
              <a:t>“, „</a:t>
            </a:r>
            <a:r>
              <a:rPr lang="et-EE" noProof="0" dirty="0" err="1"/>
              <a:t>Out</a:t>
            </a:r>
            <a:r>
              <a:rPr lang="et-EE" noProof="0" dirty="0"/>
              <a:t> of </a:t>
            </a:r>
            <a:r>
              <a:rPr lang="et-EE" noProof="0" dirty="0" err="1"/>
              <a:t>fashion</a:t>
            </a:r>
            <a:r>
              <a:rPr lang="et-EE" noProof="0" dirty="0"/>
              <a:t>“), </a:t>
            </a:r>
            <a:r>
              <a:rPr lang="et-EE" noProof="0" dirty="0" err="1"/>
              <a:t>waste</a:t>
            </a:r>
            <a:r>
              <a:rPr lang="et-EE" noProof="0" dirty="0"/>
              <a:t> </a:t>
            </a:r>
            <a:r>
              <a:rPr lang="et-EE" noProof="0" dirty="0" err="1"/>
              <a:t>sorting</a:t>
            </a:r>
            <a:r>
              <a:rPr lang="et-EE" noProof="0" dirty="0"/>
              <a:t> </a:t>
            </a:r>
            <a:r>
              <a:rPr lang="et-EE" noProof="0" dirty="0" err="1"/>
              <a:t>competition</a:t>
            </a:r>
            <a:r>
              <a:rPr lang="et-EE" noProof="0" dirty="0"/>
              <a:t>, </a:t>
            </a:r>
            <a:r>
              <a:rPr lang="et-EE" noProof="0" dirty="0" err="1"/>
              <a:t>quiz</a:t>
            </a:r>
            <a:r>
              <a:rPr lang="et-EE" noProof="0" dirty="0"/>
              <a:t> show on </a:t>
            </a:r>
            <a:r>
              <a:rPr lang="et-EE" noProof="0" dirty="0" err="1"/>
              <a:t>environmental</a:t>
            </a:r>
            <a:r>
              <a:rPr lang="et-EE" noProof="0" dirty="0"/>
              <a:t> </a:t>
            </a:r>
            <a:r>
              <a:rPr lang="et-EE" noProof="0" dirty="0" err="1"/>
              <a:t>issues</a:t>
            </a:r>
            <a:r>
              <a:rPr lang="et-EE" noProof="0" dirty="0"/>
              <a:t>, </a:t>
            </a:r>
            <a:r>
              <a:rPr lang="et-EE" noProof="0" dirty="0" err="1"/>
              <a:t>autumn</a:t>
            </a:r>
            <a:r>
              <a:rPr lang="et-EE" noProof="0" dirty="0"/>
              <a:t> </a:t>
            </a:r>
            <a:r>
              <a:rPr lang="et-EE" noProof="0" dirty="0" err="1"/>
              <a:t>fair</a:t>
            </a:r>
            <a:r>
              <a:rPr lang="et-EE" noProof="0" dirty="0"/>
              <a:t> on </a:t>
            </a:r>
            <a:r>
              <a:rPr lang="et-EE" noProof="0" dirty="0" err="1"/>
              <a:t>self</a:t>
            </a:r>
            <a:r>
              <a:rPr lang="et-EE" noProof="0" dirty="0"/>
              <a:t>-made and šelf-</a:t>
            </a:r>
            <a:r>
              <a:rPr lang="et-EE" noProof="0" dirty="0" err="1"/>
              <a:t>cultivated</a:t>
            </a:r>
            <a:r>
              <a:rPr lang="et-EE" noProof="0" dirty="0"/>
              <a:t> </a:t>
            </a:r>
            <a:r>
              <a:rPr lang="et-EE" noProof="0" dirty="0" err="1"/>
              <a:t>products</a:t>
            </a:r>
            <a:endParaRPr lang="en-GB" noProof="0" dirty="0"/>
          </a:p>
          <a:p>
            <a:pPr marL="0" indent="0">
              <a:buNone/>
            </a:pPr>
            <a:r>
              <a:rPr lang="en-GB" dirty="0"/>
              <a:t>NAOE activities: </a:t>
            </a:r>
          </a:p>
          <a:p>
            <a:r>
              <a:rPr lang="en-GB" dirty="0"/>
              <a:t>1-day training on Green Office (external experts)</a:t>
            </a:r>
          </a:p>
          <a:p>
            <a:r>
              <a:rPr lang="et-EE" dirty="0"/>
              <a:t>GO w</a:t>
            </a:r>
            <a:r>
              <a:rPr lang="en-GB" dirty="0" err="1"/>
              <a:t>orking</a:t>
            </a:r>
            <a:r>
              <a:rPr lang="en-GB" dirty="0"/>
              <a:t> group visit to Statistics Estonia (to learn from their experience)</a:t>
            </a:r>
          </a:p>
          <a:p>
            <a:r>
              <a:rPr lang="en-GB" dirty="0"/>
              <a:t>Guidelines on walls for sorting the waste and behaving environmentally friendly</a:t>
            </a:r>
          </a:p>
          <a:p>
            <a:r>
              <a:rPr lang="en-GB" dirty="0"/>
              <a:t>Annual questionnaire for workers</a:t>
            </a:r>
          </a:p>
          <a:p>
            <a:r>
              <a:rPr lang="en-GB" dirty="0"/>
              <a:t>Environmental Week 2017, 2018</a:t>
            </a:r>
          </a:p>
          <a:p>
            <a:endParaRPr lang="en-GB" b="1" dirty="0" smtClean="0"/>
          </a:p>
          <a:p>
            <a:r>
              <a:rPr lang="en-GB" b="1" dirty="0" smtClean="0"/>
              <a:t>ECA</a:t>
            </a:r>
            <a:r>
              <a:rPr lang="en-GB" b="1" dirty="0"/>
              <a:t>: transport </a:t>
            </a:r>
            <a:r>
              <a:rPr lang="en-GB" b="1" dirty="0" smtClean="0"/>
              <a:t>changes</a:t>
            </a:r>
            <a:r>
              <a:rPr lang="en-GB" b="1" dirty="0"/>
              <a:t>; paper reduction; e-learning; video </a:t>
            </a:r>
            <a:r>
              <a:rPr lang="en-GB" b="1" dirty="0" smtClean="0"/>
              <a:t>conferences </a:t>
            </a:r>
            <a:r>
              <a:rPr lang="en-GB" b="1" dirty="0" smtClean="0"/>
              <a:t>and other examples are provided in in </a:t>
            </a:r>
            <a:r>
              <a:rPr lang="en-GB" b="1" dirty="0" smtClean="0"/>
              <a:t>session </a:t>
            </a:r>
            <a:r>
              <a:rPr lang="en-GB" b="1" dirty="0" smtClean="0"/>
              <a:t>5. </a:t>
            </a:r>
            <a:endParaRPr lang="en-GB" b="1" dirty="0"/>
          </a:p>
        </p:txBody>
      </p:sp>
      <p:sp>
        <p:nvSpPr>
          <p:cNvPr id="4" name="Slide Number Placeholder 3"/>
          <p:cNvSpPr>
            <a:spLocks noGrp="1"/>
          </p:cNvSpPr>
          <p:nvPr>
            <p:ph type="sldNum" sz="quarter" idx="10"/>
          </p:nvPr>
        </p:nvSpPr>
        <p:spPr/>
        <p:txBody>
          <a:bodyPr/>
          <a:lstStyle/>
          <a:p>
            <a:fld id="{C5FFBFDA-7441-4C32-997D-43CECA0609AE}" type="slidenum">
              <a:rPr lang="en-GB" smtClean="0"/>
              <a:t>12</a:t>
            </a:fld>
            <a:endParaRPr lang="en-GB"/>
          </a:p>
        </p:txBody>
      </p:sp>
    </p:spTree>
    <p:extLst>
      <p:ext uri="{BB962C8B-B14F-4D97-AF65-F5344CB8AC3E}">
        <p14:creationId xmlns:p14="http://schemas.microsoft.com/office/powerpoint/2010/main" val="1825788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Documentation </a:t>
            </a:r>
            <a:r>
              <a:rPr lang="en-GB" dirty="0"/>
              <a:t>and control </a:t>
            </a:r>
            <a:r>
              <a:rPr lang="en-GB" b="1" dirty="0">
                <a:latin typeface="Arial" panose="020B0604020202020204" pitchFamily="34" charset="0"/>
              </a:rPr>
              <a:t>What Constitutes EMS Documentation? </a:t>
            </a:r>
            <a:r>
              <a:rPr lang="en-GB" b="1" i="1" dirty="0">
                <a:latin typeface="Arial" panose="020B0604020202020204" pitchFamily="34" charset="0"/>
              </a:rPr>
              <a:t>Consider the following:</a:t>
            </a:r>
          </a:p>
          <a:p>
            <a:pPr marL="742950" lvl="1" indent="-285750">
              <a:buFont typeface="Arial" panose="020B0604020202020204" pitchFamily="34" charset="0"/>
              <a:buChar char="•"/>
            </a:pPr>
            <a:r>
              <a:rPr lang="en-GB" sz="2000" dirty="0" smtClean="0"/>
              <a:t>System-level </a:t>
            </a:r>
            <a:r>
              <a:rPr lang="en-GB" sz="2000" dirty="0"/>
              <a:t>procedures (e.g., procedure for corrective action if applicable);</a:t>
            </a:r>
          </a:p>
          <a:p>
            <a:pPr marL="742950" lvl="1" indent="-285750">
              <a:buFont typeface="Arial" panose="020B0604020202020204" pitchFamily="34" charset="0"/>
              <a:buChar char="•"/>
            </a:pPr>
            <a:r>
              <a:rPr lang="en-GB" sz="2000" dirty="0"/>
              <a:t>Activity- or process-specific procedures / work instructions, other EMS-related documents (such as emergency response plans, training plans, etc.)</a:t>
            </a:r>
          </a:p>
          <a:p>
            <a:endParaRPr lang="en-GB" sz="1200" b="0" i="1"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Document control should address:</a:t>
            </a:r>
          </a:p>
          <a:p>
            <a:r>
              <a:rPr lang="en-GB" sz="1200" b="0" i="0" u="none" strike="noStrike" kern="1200" baseline="0" dirty="0">
                <a:solidFill>
                  <a:schemeClr val="tx1"/>
                </a:solidFill>
                <a:latin typeface="+mn-lt"/>
                <a:ea typeface="+mn-ea"/>
                <a:cs typeface="+mn-cs"/>
              </a:rPr>
              <a:t>· </a:t>
            </a:r>
            <a:r>
              <a:rPr lang="en-GB" sz="1200" b="0" i="1" u="none" strike="noStrike" kern="1200" baseline="0" dirty="0">
                <a:solidFill>
                  <a:schemeClr val="tx1"/>
                </a:solidFill>
                <a:latin typeface="+mn-lt"/>
                <a:ea typeface="+mn-ea"/>
                <a:cs typeface="+mn-cs"/>
              </a:rPr>
              <a:t>Preparation</a:t>
            </a:r>
          </a:p>
          <a:p>
            <a:r>
              <a:rPr lang="en-GB" sz="1200" b="0" i="0" u="none" strike="noStrike" kern="1200" baseline="0" dirty="0">
                <a:solidFill>
                  <a:schemeClr val="tx1"/>
                </a:solidFill>
                <a:latin typeface="+mn-lt"/>
                <a:ea typeface="+mn-ea"/>
                <a:cs typeface="+mn-cs"/>
              </a:rPr>
              <a:t>· </a:t>
            </a:r>
            <a:r>
              <a:rPr lang="en-GB" sz="1200" b="0" i="1" u="none" strike="noStrike" kern="1200" baseline="0" dirty="0">
                <a:solidFill>
                  <a:schemeClr val="tx1"/>
                </a:solidFill>
                <a:latin typeface="+mn-lt"/>
                <a:ea typeface="+mn-ea"/>
                <a:cs typeface="+mn-cs"/>
              </a:rPr>
              <a:t>Issuance / distribution</a:t>
            </a:r>
          </a:p>
          <a:p>
            <a:r>
              <a:rPr lang="en-GB" sz="1200" b="0" i="0" u="none" strike="noStrike" kern="1200" baseline="0" dirty="0">
                <a:solidFill>
                  <a:schemeClr val="tx1"/>
                </a:solidFill>
                <a:latin typeface="+mn-lt"/>
                <a:ea typeface="+mn-ea"/>
                <a:cs typeface="+mn-cs"/>
              </a:rPr>
              <a:t>· </a:t>
            </a:r>
            <a:r>
              <a:rPr lang="en-GB" sz="1200" b="0" i="1" u="none" strike="noStrike" kern="1200" baseline="0" dirty="0">
                <a:solidFill>
                  <a:schemeClr val="tx1"/>
                </a:solidFill>
                <a:latin typeface="+mn-lt"/>
                <a:ea typeface="+mn-ea"/>
                <a:cs typeface="+mn-cs"/>
              </a:rPr>
              <a:t>Revision</a:t>
            </a:r>
          </a:p>
          <a:p>
            <a:r>
              <a:rPr lang="en-GB" sz="1200" b="0" i="0" u="none" strike="noStrike" kern="1200" baseline="0" dirty="0">
                <a:solidFill>
                  <a:schemeClr val="tx1"/>
                </a:solidFill>
                <a:latin typeface="+mn-lt"/>
                <a:ea typeface="+mn-ea"/>
                <a:cs typeface="+mn-cs"/>
              </a:rPr>
              <a:t>· </a:t>
            </a:r>
            <a:r>
              <a:rPr lang="en-GB" sz="1200" b="0" i="1" u="none" strike="noStrike" kern="1200" baseline="0" dirty="0">
                <a:solidFill>
                  <a:schemeClr val="tx1"/>
                </a:solidFill>
                <a:latin typeface="+mn-lt"/>
                <a:ea typeface="+mn-ea"/>
                <a:cs typeface="+mn-cs"/>
              </a:rPr>
              <a:t>Periodic review</a:t>
            </a:r>
          </a:p>
          <a:p>
            <a:r>
              <a:rPr lang="en-GB" sz="1200" b="0" i="0" u="none" strike="noStrike" kern="1200" baseline="0" dirty="0">
                <a:solidFill>
                  <a:schemeClr val="tx1"/>
                </a:solidFill>
                <a:latin typeface="+mn-lt"/>
                <a:ea typeface="+mn-ea"/>
                <a:cs typeface="+mn-cs"/>
              </a:rPr>
              <a:t>· </a:t>
            </a:r>
            <a:r>
              <a:rPr lang="en-GB" sz="1200" b="0" i="1" u="none" strike="noStrike" kern="1200" baseline="0" dirty="0">
                <a:solidFill>
                  <a:schemeClr val="tx1"/>
                </a:solidFill>
                <a:latin typeface="+mn-lt"/>
                <a:ea typeface="+mn-ea"/>
                <a:cs typeface="+mn-cs"/>
              </a:rPr>
              <a:t>Disposition of obsolete documents</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13</a:t>
            </a:fld>
            <a:endParaRPr lang="en-GB"/>
          </a:p>
        </p:txBody>
      </p:sp>
    </p:spTree>
    <p:extLst>
      <p:ext uri="{BB962C8B-B14F-4D97-AF65-F5344CB8AC3E}">
        <p14:creationId xmlns:p14="http://schemas.microsoft.com/office/powerpoint/2010/main" val="1020282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14</a:t>
            </a:fld>
            <a:endParaRPr lang="en-GB"/>
          </a:p>
        </p:txBody>
      </p:sp>
    </p:spTree>
    <p:extLst>
      <p:ext uri="{BB962C8B-B14F-4D97-AF65-F5344CB8AC3E}">
        <p14:creationId xmlns:p14="http://schemas.microsoft.com/office/powerpoint/2010/main" val="2806853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Continues</a:t>
            </a:r>
            <a:r>
              <a:rPr lang="en-GB" b="1" baseline="0" dirty="0"/>
              <a:t> with presentation by ENAO </a:t>
            </a:r>
          </a:p>
          <a:p>
            <a:endParaRPr lang="en-GB" baseline="0" dirty="0"/>
          </a:p>
          <a:p>
            <a:r>
              <a:rPr lang="et-EE" dirty="0" err="1"/>
              <a:t>Green</a:t>
            </a:r>
            <a:r>
              <a:rPr lang="et-EE" dirty="0"/>
              <a:t>/</a:t>
            </a:r>
            <a:r>
              <a:rPr lang="et-EE" dirty="0" err="1"/>
              <a:t>sustainable</a:t>
            </a:r>
            <a:r>
              <a:rPr lang="et-EE" dirty="0"/>
              <a:t> </a:t>
            </a:r>
            <a:r>
              <a:rPr lang="et-EE" dirty="0" err="1"/>
              <a:t>procurement</a:t>
            </a:r>
            <a:r>
              <a:rPr lang="et-EE" dirty="0"/>
              <a:t> in a </a:t>
            </a:r>
            <a:r>
              <a:rPr lang="et-EE" dirty="0" err="1"/>
              <a:t>powerful</a:t>
            </a:r>
            <a:r>
              <a:rPr lang="et-EE" dirty="0"/>
              <a:t> tool </a:t>
            </a:r>
            <a:r>
              <a:rPr lang="et-EE" dirty="0" err="1"/>
              <a:t>to</a:t>
            </a:r>
            <a:r>
              <a:rPr lang="et-EE" dirty="0"/>
              <a:t> </a:t>
            </a:r>
            <a:r>
              <a:rPr lang="et-EE" dirty="0" err="1"/>
              <a:t>make</a:t>
            </a:r>
            <a:r>
              <a:rPr lang="et-EE" dirty="0"/>
              <a:t> </a:t>
            </a:r>
            <a:r>
              <a:rPr lang="et-EE" dirty="0" err="1"/>
              <a:t>an</a:t>
            </a:r>
            <a:r>
              <a:rPr lang="et-EE" dirty="0"/>
              <a:t> </a:t>
            </a:r>
            <a:r>
              <a:rPr lang="et-EE" dirty="0" err="1"/>
              <a:t>office</a:t>
            </a:r>
            <a:r>
              <a:rPr lang="et-EE" dirty="0"/>
              <a:t> </a:t>
            </a:r>
            <a:r>
              <a:rPr lang="et-EE" dirty="0" err="1"/>
              <a:t>more</a:t>
            </a:r>
            <a:r>
              <a:rPr lang="et-EE" dirty="0"/>
              <a:t> </a:t>
            </a:r>
            <a:r>
              <a:rPr lang="et-EE" dirty="0" err="1"/>
              <a:t>environemntally</a:t>
            </a:r>
            <a:r>
              <a:rPr lang="et-EE" dirty="0"/>
              <a:t> </a:t>
            </a:r>
            <a:r>
              <a:rPr lang="et-EE" dirty="0" err="1"/>
              <a:t>friendly</a:t>
            </a:r>
            <a:r>
              <a:rPr lang="et-EE" dirty="0"/>
              <a:t>. </a:t>
            </a:r>
            <a:r>
              <a:rPr lang="et-EE" dirty="0" err="1"/>
              <a:t>Therefore</a:t>
            </a:r>
            <a:r>
              <a:rPr lang="et-EE" dirty="0"/>
              <a:t> </a:t>
            </a:r>
            <a:r>
              <a:rPr lang="et-EE" dirty="0" err="1"/>
              <a:t>the</a:t>
            </a:r>
            <a:r>
              <a:rPr lang="et-EE" dirty="0"/>
              <a:t> </a:t>
            </a:r>
            <a:r>
              <a:rPr lang="et-EE" dirty="0" err="1"/>
              <a:t>procedure</a:t>
            </a:r>
            <a:r>
              <a:rPr lang="et-EE" dirty="0"/>
              <a:t> on </a:t>
            </a:r>
            <a:r>
              <a:rPr lang="et-EE" dirty="0" err="1"/>
              <a:t>making</a:t>
            </a:r>
            <a:r>
              <a:rPr lang="et-EE" dirty="0"/>
              <a:t> </a:t>
            </a:r>
            <a:r>
              <a:rPr lang="et-EE" dirty="0" err="1"/>
              <a:t>procurement</a:t>
            </a:r>
            <a:r>
              <a:rPr lang="et-EE" dirty="0"/>
              <a:t> </a:t>
            </a:r>
            <a:r>
              <a:rPr lang="et-EE" dirty="0" err="1"/>
              <a:t>should</a:t>
            </a:r>
            <a:r>
              <a:rPr lang="et-EE" dirty="0"/>
              <a:t> </a:t>
            </a:r>
            <a:r>
              <a:rPr lang="et-EE" dirty="0" err="1"/>
              <a:t>be</a:t>
            </a:r>
            <a:r>
              <a:rPr lang="et-EE" dirty="0"/>
              <a:t> </a:t>
            </a:r>
            <a:r>
              <a:rPr lang="et-EE" dirty="0" err="1"/>
              <a:t>revised</a:t>
            </a:r>
            <a:r>
              <a:rPr lang="et-EE" dirty="0"/>
              <a:t> and </a:t>
            </a:r>
            <a:r>
              <a:rPr lang="et-EE" dirty="0" err="1"/>
              <a:t>skills</a:t>
            </a:r>
            <a:r>
              <a:rPr lang="et-EE" dirty="0"/>
              <a:t> </a:t>
            </a:r>
            <a:r>
              <a:rPr lang="et-EE" dirty="0" err="1"/>
              <a:t>improved</a:t>
            </a:r>
            <a:r>
              <a:rPr lang="et-EE" dirty="0"/>
              <a:t>.</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00B050"/>
                </a:solidFill>
              </a:rPr>
              <a:t>Definitions: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Green procurement </a:t>
            </a:r>
            <a:r>
              <a:rPr lang="en-GB" dirty="0"/>
              <a:t>focuses more on environmental </a:t>
            </a:r>
            <a:r>
              <a:rPr lang="en-US" dirty="0"/>
              <a:t>issues whereby public authorities seek to procure goods, services and works with a reduced environmental impact throughout their life-cycle</a:t>
            </a:r>
            <a:endParaRPr lang="en-GB" dirty="0"/>
          </a:p>
          <a:p>
            <a:endParaRPr lang="en-GB"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Sustainable procurement </a:t>
            </a:r>
            <a:r>
              <a:rPr lang="en-US" dirty="0"/>
              <a:t>integrates requirements, specifications and </a:t>
            </a:r>
            <a:r>
              <a:rPr lang="en-GB" dirty="0"/>
              <a:t>criteria that are compatible and in favour of the protection of the environment, of social progress and in support of economic development</a:t>
            </a:r>
          </a:p>
          <a:p>
            <a:endParaRPr lang="en-GB" b="1" dirty="0">
              <a:solidFill>
                <a:srgbClr val="00B050"/>
              </a:solidFill>
            </a:endParaRPr>
          </a:p>
          <a:p>
            <a:r>
              <a:rPr lang="en-US" dirty="0"/>
              <a:t>By using their </a:t>
            </a:r>
            <a:r>
              <a:rPr lang="en-US" b="1" dirty="0"/>
              <a:t>purchasing power </a:t>
            </a:r>
            <a:r>
              <a:rPr lang="en-US" dirty="0"/>
              <a:t>to choose goods, services and works with a reduced environmental impact, they can make an important contribution towards</a:t>
            </a:r>
            <a:r>
              <a:rPr lang="en-US" b="1" dirty="0"/>
              <a:t> local, regional, national and international sustainability goals</a:t>
            </a:r>
            <a:r>
              <a:rPr lang="en-US" dirty="0"/>
              <a:t>. GPP can be a major </a:t>
            </a:r>
            <a:r>
              <a:rPr lang="en-US" b="1" dirty="0"/>
              <a:t>driver for innovation</a:t>
            </a:r>
            <a:r>
              <a:rPr lang="en-US" dirty="0"/>
              <a:t>, providing industry with real incentives for developing green products and services. This is particularly true in sectors where public purchasers represent a large share of the market (e.g. construction, health services, or transport). GPP may also provide </a:t>
            </a:r>
            <a:r>
              <a:rPr lang="en-US" b="1" dirty="0"/>
              <a:t>financial savings </a:t>
            </a:r>
            <a:r>
              <a:rPr lang="en-US" dirty="0"/>
              <a:t>for public authorities</a:t>
            </a:r>
            <a:r>
              <a:rPr lang="et-EE" dirty="0"/>
              <a:t>. </a:t>
            </a:r>
          </a:p>
          <a:p>
            <a:r>
              <a:rPr lang="et-EE" dirty="0" err="1"/>
              <a:t>Source</a:t>
            </a:r>
            <a:r>
              <a:rPr lang="et-EE" dirty="0"/>
              <a:t>: </a:t>
            </a:r>
            <a:r>
              <a:rPr lang="en-US" dirty="0"/>
              <a:t>European Commission. 2016. Buying green! A handbook on green public procurement. 3rd edition. (available in most European languages </a:t>
            </a:r>
            <a:r>
              <a:rPr lang="en-US" dirty="0" err="1"/>
              <a:t>incl</a:t>
            </a:r>
            <a:r>
              <a:rPr lang="en-US" dirty="0"/>
              <a:t> Spanish, Portuguese, French)</a:t>
            </a:r>
            <a:endParaRPr lang="et-EE" dirty="0"/>
          </a:p>
          <a:p>
            <a:endParaRPr lang="en-GB" b="1" dirty="0">
              <a:solidFill>
                <a:srgbClr val="00B050"/>
              </a:solidFill>
            </a:endParaRPr>
          </a:p>
        </p:txBody>
      </p:sp>
      <p:sp>
        <p:nvSpPr>
          <p:cNvPr id="4" name="Slide Number Placeholder 3"/>
          <p:cNvSpPr>
            <a:spLocks noGrp="1"/>
          </p:cNvSpPr>
          <p:nvPr>
            <p:ph type="sldNum" sz="quarter" idx="5"/>
          </p:nvPr>
        </p:nvSpPr>
        <p:spPr/>
        <p:txBody>
          <a:bodyPr/>
          <a:lstStyle/>
          <a:p>
            <a:fld id="{1E2910EC-5AA4-4C41-861D-4240E2FA895B}" type="slidenum">
              <a:rPr lang="et-EE" smtClean="0"/>
              <a:t>15</a:t>
            </a:fld>
            <a:endParaRPr lang="et-EE"/>
          </a:p>
        </p:txBody>
      </p:sp>
    </p:spTree>
    <p:extLst>
      <p:ext uri="{BB962C8B-B14F-4D97-AF65-F5344CB8AC3E}">
        <p14:creationId xmlns:p14="http://schemas.microsoft.com/office/powerpoint/2010/main" val="321637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public authorities in the EU are implementing GPP as part of a broader approach to sustainability in their purchasing, which also addresses economic and social aspects.</a:t>
            </a:r>
            <a:endParaRPr lang="et-EE" dirty="0"/>
          </a:p>
          <a:p>
            <a:endParaRPr lang="et-EE" dirty="0"/>
          </a:p>
          <a:p>
            <a:r>
              <a:rPr lang="et-EE" dirty="0"/>
              <a:t>EU GPP </a:t>
            </a:r>
            <a:r>
              <a:rPr lang="et-EE" dirty="0" err="1"/>
              <a:t>criteria</a:t>
            </a:r>
            <a:r>
              <a:rPr lang="et-EE" dirty="0"/>
              <a:t>: http://ec.europa.eu/environment/gpp/eu_gpp_criteria_en.htm </a:t>
            </a:r>
          </a:p>
          <a:p>
            <a:endParaRPr lang="et-EE" dirty="0"/>
          </a:p>
          <a:p>
            <a:r>
              <a:rPr lang="en-US" dirty="0"/>
              <a:t>NB</a:t>
            </a:r>
            <a:r>
              <a:rPr lang="et-EE" dirty="0"/>
              <a:t>.</a:t>
            </a:r>
            <a:r>
              <a:rPr lang="en-US" dirty="0"/>
              <a:t> ISO 20400 is not a certification standard (public or private organization cannot become certified). </a:t>
            </a:r>
          </a:p>
          <a:p>
            <a:endParaRPr lang="en-US" dirty="0"/>
          </a:p>
          <a:p>
            <a:r>
              <a:rPr lang="en-GB" b="1" dirty="0">
                <a:solidFill>
                  <a:srgbClr val="00B050"/>
                </a:solidFill>
              </a:rPr>
              <a:t>Challenges</a:t>
            </a:r>
          </a:p>
          <a:p>
            <a:pPr marL="514350" indent="-514350">
              <a:buFont typeface="+mj-lt"/>
              <a:buAutoNum type="alphaLcParenR"/>
            </a:pPr>
            <a:r>
              <a:rPr lang="en-GB" sz="1200" dirty="0"/>
              <a:t>Lack of management/political support</a:t>
            </a:r>
          </a:p>
          <a:p>
            <a:pPr marL="514350" indent="-514350">
              <a:buFont typeface="+mj-lt"/>
              <a:buAutoNum type="alphaLcParenR"/>
            </a:pPr>
            <a:r>
              <a:rPr lang="en-GB" sz="1200" dirty="0"/>
              <a:t>Green products are perceived to cost more</a:t>
            </a:r>
          </a:p>
          <a:p>
            <a:pPr marL="514350" indent="-514350">
              <a:buFont typeface="+mj-lt"/>
              <a:buAutoNum type="alphaLcParenR"/>
            </a:pPr>
            <a:r>
              <a:rPr lang="en-GB" sz="1200" dirty="0"/>
              <a:t>Lack of legal expertise in applying environmental/social  criteria</a:t>
            </a:r>
          </a:p>
          <a:p>
            <a:pPr marL="514350" indent="-514350">
              <a:buFont typeface="+mj-lt"/>
              <a:buAutoNum type="alphaLcParenR"/>
            </a:pPr>
            <a:r>
              <a:rPr lang="en-GB" sz="1200" dirty="0"/>
              <a:t>Lack of practical tools, </a:t>
            </a:r>
            <a:r>
              <a:rPr lang="en-GB" sz="1200" dirty="0" err="1"/>
              <a:t>infor</a:t>
            </a:r>
            <a:r>
              <a:rPr lang="en-US" sz="1200" dirty="0" err="1"/>
              <a:t>mation</a:t>
            </a:r>
            <a:r>
              <a:rPr lang="et-EE" sz="1200" dirty="0"/>
              <a:t> and </a:t>
            </a:r>
            <a:r>
              <a:rPr lang="et-EE" sz="1200" dirty="0" err="1"/>
              <a:t>training</a:t>
            </a:r>
            <a:endParaRPr lang="et-EE" sz="1200" dirty="0"/>
          </a:p>
          <a:p>
            <a:pPr marL="514350" indent="-514350">
              <a:buFont typeface="+mj-lt"/>
              <a:buAutoNum type="alphaLcParenR"/>
            </a:pPr>
            <a:r>
              <a:rPr lang="et-EE" sz="1200" dirty="0" err="1"/>
              <a:t>Limited</a:t>
            </a:r>
            <a:r>
              <a:rPr lang="et-EE" sz="1200" dirty="0"/>
              <a:t> </a:t>
            </a:r>
            <a:r>
              <a:rPr lang="en-US" sz="1200" dirty="0"/>
              <a:t>access to clear and verifiable criteria </a:t>
            </a:r>
            <a:endParaRPr lang="et-EE" sz="1200" dirty="0"/>
          </a:p>
          <a:p>
            <a:pPr marL="514350" indent="-514350">
              <a:buFont typeface="+mj-lt"/>
              <a:buAutoNum type="alphaLcParenR"/>
            </a:pPr>
            <a:r>
              <a:rPr lang="et-EE" sz="1200" dirty="0" err="1"/>
              <a:t>Lack</a:t>
            </a:r>
            <a:r>
              <a:rPr lang="et-EE" sz="1200" dirty="0"/>
              <a:t> of </a:t>
            </a:r>
            <a:r>
              <a:rPr lang="et-EE" sz="1200" dirty="0" err="1"/>
              <a:t>green</a:t>
            </a:r>
            <a:r>
              <a:rPr lang="et-EE" sz="1200" dirty="0"/>
              <a:t> </a:t>
            </a:r>
            <a:r>
              <a:rPr lang="et-EE" sz="1200" dirty="0" err="1"/>
              <a:t>product</a:t>
            </a:r>
            <a:r>
              <a:rPr lang="et-EE" sz="1200" dirty="0"/>
              <a:t> </a:t>
            </a:r>
            <a:r>
              <a:rPr lang="et-EE" sz="1200" dirty="0" err="1"/>
              <a:t>suppliers</a:t>
            </a:r>
            <a:r>
              <a:rPr lang="et-EE" sz="1200" dirty="0"/>
              <a:t> </a:t>
            </a:r>
            <a:endParaRPr lang="en-GB" sz="1200" dirty="0"/>
          </a:p>
          <a:p>
            <a:pPr marL="514350" indent="-514350">
              <a:buFont typeface="+mj-lt"/>
              <a:buAutoNum type="alphaLcParenR"/>
            </a:pPr>
            <a:endParaRPr lang="en-GB" sz="1200" dirty="0"/>
          </a:p>
          <a:p>
            <a:r>
              <a:rPr lang="et-EE" dirty="0" err="1"/>
              <a:t>Source</a:t>
            </a:r>
            <a:r>
              <a:rPr lang="et-EE" dirty="0"/>
              <a:t> and </a:t>
            </a:r>
            <a:r>
              <a:rPr lang="et-EE" dirty="0" err="1"/>
              <a:t>more</a:t>
            </a:r>
            <a:r>
              <a:rPr lang="et-EE" dirty="0"/>
              <a:t> </a:t>
            </a:r>
            <a:r>
              <a:rPr lang="et-EE" dirty="0" err="1"/>
              <a:t>information</a:t>
            </a:r>
            <a:r>
              <a:rPr lang="et-EE" dirty="0"/>
              <a:t>: http://ec.europa.eu/environment/gpp/barriers_en.htm</a:t>
            </a:r>
          </a:p>
          <a:p>
            <a:r>
              <a:rPr lang="et-EE" dirty="0" err="1"/>
              <a:t>Options</a:t>
            </a:r>
            <a:r>
              <a:rPr lang="et-EE" dirty="0"/>
              <a:t> </a:t>
            </a:r>
            <a:r>
              <a:rPr lang="et-EE" dirty="0" err="1"/>
              <a:t>to</a:t>
            </a:r>
            <a:r>
              <a:rPr lang="et-EE" dirty="0"/>
              <a:t>  </a:t>
            </a:r>
            <a:r>
              <a:rPr lang="et-EE" dirty="0" err="1"/>
              <a:t>overcome</a:t>
            </a:r>
            <a:r>
              <a:rPr lang="et-EE" dirty="0"/>
              <a:t> </a:t>
            </a:r>
            <a:r>
              <a:rPr lang="et-EE" dirty="0" err="1"/>
              <a:t>the</a:t>
            </a:r>
            <a:r>
              <a:rPr lang="et-EE" dirty="0"/>
              <a:t> </a:t>
            </a:r>
            <a:r>
              <a:rPr lang="et-EE" dirty="0" err="1"/>
              <a:t>challenges</a:t>
            </a:r>
            <a:r>
              <a:rPr lang="et-EE" dirty="0"/>
              <a:t>:</a:t>
            </a:r>
          </a:p>
          <a:p>
            <a:r>
              <a:rPr lang="et-EE" dirty="0"/>
              <a:t>a) </a:t>
            </a:r>
            <a:r>
              <a:rPr lang="et-EE" dirty="0" err="1"/>
              <a:t>Gain</a:t>
            </a:r>
            <a:r>
              <a:rPr lang="et-EE" dirty="0"/>
              <a:t> </a:t>
            </a:r>
            <a:r>
              <a:rPr lang="et-EE" dirty="0" err="1"/>
              <a:t>the</a:t>
            </a:r>
            <a:r>
              <a:rPr lang="et-EE" dirty="0"/>
              <a:t> </a:t>
            </a:r>
            <a:r>
              <a:rPr lang="et-EE" dirty="0" err="1"/>
              <a:t>management</a:t>
            </a:r>
            <a:r>
              <a:rPr lang="et-EE" dirty="0"/>
              <a:t> </a:t>
            </a:r>
            <a:r>
              <a:rPr lang="et-EE" dirty="0" err="1"/>
              <a:t>support</a:t>
            </a:r>
            <a:r>
              <a:rPr lang="et-EE" dirty="0"/>
              <a:t>. </a:t>
            </a:r>
            <a:r>
              <a:rPr lang="et-EE" dirty="0" err="1"/>
              <a:t>Or</a:t>
            </a:r>
            <a:r>
              <a:rPr lang="et-EE" dirty="0"/>
              <a:t> demonstrante </a:t>
            </a:r>
            <a:r>
              <a:rPr lang="et-EE" dirty="0" err="1"/>
              <a:t>how</a:t>
            </a:r>
            <a:r>
              <a:rPr lang="et-EE" dirty="0"/>
              <a:t> GPP id </a:t>
            </a:r>
            <a:r>
              <a:rPr lang="et-EE" dirty="0" err="1"/>
              <a:t>beneficial</a:t>
            </a:r>
            <a:r>
              <a:rPr lang="et-EE" dirty="0"/>
              <a:t> </a:t>
            </a:r>
            <a:r>
              <a:rPr lang="et-EE" dirty="0" err="1"/>
              <a:t>for</a:t>
            </a:r>
            <a:r>
              <a:rPr lang="et-EE" dirty="0"/>
              <a:t> </a:t>
            </a:r>
            <a:r>
              <a:rPr lang="et-EE" dirty="0" err="1"/>
              <a:t>the</a:t>
            </a:r>
            <a:r>
              <a:rPr lang="et-EE" dirty="0"/>
              <a:t> </a:t>
            </a:r>
            <a:r>
              <a:rPr lang="et-EE" dirty="0" err="1"/>
              <a:t>organisation</a:t>
            </a:r>
            <a:r>
              <a:rPr lang="et-EE" dirty="0"/>
              <a:t>.</a:t>
            </a:r>
          </a:p>
          <a:p>
            <a:r>
              <a:rPr lang="et-EE" dirty="0"/>
              <a:t>b) </a:t>
            </a:r>
            <a:r>
              <a:rPr lang="et-EE" dirty="0" err="1"/>
              <a:t>There</a:t>
            </a:r>
            <a:r>
              <a:rPr lang="et-EE" dirty="0"/>
              <a:t> </a:t>
            </a:r>
            <a:r>
              <a:rPr lang="et-EE" dirty="0" err="1"/>
              <a:t>is</a:t>
            </a:r>
            <a:r>
              <a:rPr lang="et-EE" dirty="0"/>
              <a:t> </a:t>
            </a:r>
            <a:r>
              <a:rPr lang="et-EE" dirty="0" err="1"/>
              <a:t>an</a:t>
            </a:r>
            <a:r>
              <a:rPr lang="et-EE" dirty="0"/>
              <a:t> </a:t>
            </a:r>
            <a:r>
              <a:rPr lang="et-EE" dirty="0" err="1"/>
              <a:t>perception</a:t>
            </a:r>
            <a:r>
              <a:rPr lang="et-EE" dirty="0"/>
              <a:t> </a:t>
            </a:r>
            <a:r>
              <a:rPr lang="et-EE" dirty="0" err="1"/>
              <a:t>that</a:t>
            </a:r>
            <a:r>
              <a:rPr lang="et-EE" dirty="0"/>
              <a:t> </a:t>
            </a:r>
            <a:r>
              <a:rPr lang="et-EE" dirty="0" err="1"/>
              <a:t>environmentally</a:t>
            </a:r>
            <a:r>
              <a:rPr lang="et-EE" dirty="0"/>
              <a:t> </a:t>
            </a:r>
            <a:r>
              <a:rPr lang="et-EE" dirty="0" err="1"/>
              <a:t>friendly</a:t>
            </a:r>
            <a:r>
              <a:rPr lang="et-EE" dirty="0"/>
              <a:t> </a:t>
            </a:r>
            <a:r>
              <a:rPr lang="et-EE" dirty="0" err="1"/>
              <a:t>products</a:t>
            </a:r>
            <a:r>
              <a:rPr lang="et-EE" dirty="0"/>
              <a:t> </a:t>
            </a:r>
            <a:r>
              <a:rPr lang="et-EE" dirty="0" err="1"/>
              <a:t>cost</a:t>
            </a:r>
            <a:r>
              <a:rPr lang="et-EE" dirty="0"/>
              <a:t> </a:t>
            </a:r>
            <a:r>
              <a:rPr lang="et-EE" dirty="0" err="1"/>
              <a:t>more</a:t>
            </a:r>
            <a:r>
              <a:rPr lang="et-EE" dirty="0"/>
              <a:t> </a:t>
            </a:r>
            <a:r>
              <a:rPr lang="et-EE" dirty="0" err="1"/>
              <a:t>than</a:t>
            </a:r>
            <a:r>
              <a:rPr lang="et-EE" dirty="0"/>
              <a:t> ohter </a:t>
            </a:r>
            <a:r>
              <a:rPr lang="et-EE" dirty="0" err="1"/>
              <a:t>ones</a:t>
            </a:r>
            <a:r>
              <a:rPr lang="et-EE" dirty="0"/>
              <a:t>. In </a:t>
            </a:r>
            <a:r>
              <a:rPr lang="et-EE" dirty="0" err="1"/>
              <a:t>some</a:t>
            </a:r>
            <a:r>
              <a:rPr lang="et-EE" dirty="0"/>
              <a:t> </a:t>
            </a:r>
            <a:r>
              <a:rPr lang="et-EE" dirty="0" err="1"/>
              <a:t>cases</a:t>
            </a:r>
            <a:r>
              <a:rPr lang="et-EE" dirty="0"/>
              <a:t> </a:t>
            </a:r>
            <a:r>
              <a:rPr lang="et-EE" dirty="0" err="1"/>
              <a:t>is</a:t>
            </a:r>
            <a:r>
              <a:rPr lang="et-EE" dirty="0"/>
              <a:t> </a:t>
            </a:r>
            <a:r>
              <a:rPr lang="et-EE" dirty="0" err="1"/>
              <a:t>true</a:t>
            </a:r>
            <a:r>
              <a:rPr lang="et-EE" dirty="0"/>
              <a:t>, </a:t>
            </a:r>
            <a:r>
              <a:rPr lang="et-EE" dirty="0" err="1"/>
              <a:t>but</a:t>
            </a:r>
            <a:r>
              <a:rPr lang="et-EE" dirty="0"/>
              <a:t> </a:t>
            </a:r>
            <a:r>
              <a:rPr lang="et-EE" dirty="0" err="1"/>
              <a:t>the</a:t>
            </a:r>
            <a:r>
              <a:rPr lang="et-EE" dirty="0"/>
              <a:t> aim of </a:t>
            </a:r>
            <a:r>
              <a:rPr lang="et-EE" dirty="0" err="1"/>
              <a:t>procuring</a:t>
            </a:r>
            <a:r>
              <a:rPr lang="et-EE" dirty="0"/>
              <a:t> </a:t>
            </a:r>
            <a:r>
              <a:rPr lang="et-EE" dirty="0" err="1"/>
              <a:t>environmentally</a:t>
            </a:r>
            <a:r>
              <a:rPr lang="et-EE" dirty="0"/>
              <a:t> </a:t>
            </a:r>
            <a:r>
              <a:rPr lang="et-EE" dirty="0" err="1"/>
              <a:t>friendly</a:t>
            </a:r>
            <a:r>
              <a:rPr lang="et-EE" dirty="0"/>
              <a:t> </a:t>
            </a:r>
            <a:r>
              <a:rPr lang="et-EE" dirty="0" err="1"/>
              <a:t>products</a:t>
            </a:r>
            <a:r>
              <a:rPr lang="et-EE" dirty="0"/>
              <a:t> </a:t>
            </a:r>
            <a:r>
              <a:rPr lang="et-EE" dirty="0" err="1"/>
              <a:t>is</a:t>
            </a:r>
            <a:r>
              <a:rPr lang="et-EE" dirty="0"/>
              <a:t> </a:t>
            </a:r>
            <a:r>
              <a:rPr lang="et-EE" dirty="0" err="1"/>
              <a:t>to</a:t>
            </a:r>
            <a:r>
              <a:rPr lang="et-EE" dirty="0"/>
              <a:t> </a:t>
            </a:r>
            <a:r>
              <a:rPr lang="et-EE" dirty="0" err="1"/>
              <a:t>reduse</a:t>
            </a:r>
            <a:r>
              <a:rPr lang="et-EE" dirty="0"/>
              <a:t> </a:t>
            </a:r>
            <a:r>
              <a:rPr lang="et-EE" dirty="0" err="1"/>
              <a:t>environmental</a:t>
            </a:r>
            <a:r>
              <a:rPr lang="et-EE" dirty="0"/>
              <a:t> </a:t>
            </a:r>
            <a:r>
              <a:rPr lang="et-EE" dirty="0" err="1"/>
              <a:t>impact</a:t>
            </a:r>
            <a:r>
              <a:rPr lang="et-EE" dirty="0"/>
              <a:t> and </a:t>
            </a:r>
            <a:r>
              <a:rPr lang="et-EE" dirty="0" err="1"/>
              <a:t>therefore</a:t>
            </a:r>
            <a:r>
              <a:rPr lang="et-EE" dirty="0"/>
              <a:t> </a:t>
            </a:r>
            <a:r>
              <a:rPr lang="et-EE" dirty="0" err="1"/>
              <a:t>it</a:t>
            </a:r>
            <a:r>
              <a:rPr lang="et-EE" dirty="0"/>
              <a:t> </a:t>
            </a:r>
            <a:r>
              <a:rPr lang="et-EE" dirty="0" err="1"/>
              <a:t>is</a:t>
            </a:r>
            <a:r>
              <a:rPr lang="et-EE" dirty="0"/>
              <a:t> </a:t>
            </a:r>
            <a:r>
              <a:rPr lang="et-EE" dirty="0" err="1"/>
              <a:t>justified</a:t>
            </a:r>
            <a:r>
              <a:rPr lang="et-EE" dirty="0"/>
              <a:t>. In </a:t>
            </a:r>
            <a:r>
              <a:rPr lang="et-EE" dirty="0" err="1"/>
              <a:t>many</a:t>
            </a:r>
            <a:r>
              <a:rPr lang="et-EE" dirty="0"/>
              <a:t> </a:t>
            </a:r>
            <a:r>
              <a:rPr lang="et-EE" dirty="0" err="1"/>
              <a:t>cases</a:t>
            </a:r>
            <a:r>
              <a:rPr lang="et-EE" dirty="0"/>
              <a:t> </a:t>
            </a:r>
            <a:r>
              <a:rPr lang="et-EE" dirty="0" err="1"/>
              <a:t>the</a:t>
            </a:r>
            <a:r>
              <a:rPr lang="et-EE" dirty="0"/>
              <a:t> </a:t>
            </a:r>
            <a:r>
              <a:rPr lang="et-EE" dirty="0" err="1"/>
              <a:t>environmentally</a:t>
            </a:r>
            <a:r>
              <a:rPr lang="et-EE" dirty="0"/>
              <a:t> </a:t>
            </a:r>
            <a:r>
              <a:rPr lang="et-EE" dirty="0" err="1"/>
              <a:t>friendly</a:t>
            </a:r>
            <a:r>
              <a:rPr lang="et-EE" dirty="0"/>
              <a:t> </a:t>
            </a:r>
            <a:r>
              <a:rPr lang="et-EE" dirty="0" err="1"/>
              <a:t>products</a:t>
            </a:r>
            <a:r>
              <a:rPr lang="et-EE" dirty="0"/>
              <a:t> are </a:t>
            </a:r>
            <a:r>
              <a:rPr lang="et-EE" dirty="0" err="1"/>
              <a:t>not</a:t>
            </a:r>
            <a:r>
              <a:rPr lang="et-EE" dirty="0"/>
              <a:t> </a:t>
            </a:r>
            <a:r>
              <a:rPr lang="et-EE" dirty="0" err="1"/>
              <a:t>more</a:t>
            </a:r>
            <a:r>
              <a:rPr lang="et-EE" dirty="0"/>
              <a:t> </a:t>
            </a:r>
            <a:r>
              <a:rPr lang="et-EE" dirty="0" err="1"/>
              <a:t>expensive</a:t>
            </a:r>
            <a:r>
              <a:rPr lang="et-EE" dirty="0"/>
              <a:t>, </a:t>
            </a:r>
            <a:r>
              <a:rPr lang="et-EE" dirty="0" err="1"/>
              <a:t>especially</a:t>
            </a:r>
            <a:r>
              <a:rPr lang="et-EE" dirty="0"/>
              <a:t> </a:t>
            </a:r>
            <a:r>
              <a:rPr lang="et-EE" dirty="0" err="1"/>
              <a:t>if</a:t>
            </a:r>
            <a:r>
              <a:rPr lang="et-EE" dirty="0"/>
              <a:t> </a:t>
            </a:r>
            <a:r>
              <a:rPr lang="et-EE" dirty="0" err="1"/>
              <a:t>considering</a:t>
            </a:r>
            <a:r>
              <a:rPr lang="et-EE" dirty="0"/>
              <a:t> </a:t>
            </a:r>
            <a:r>
              <a:rPr lang="et-EE" dirty="0" err="1"/>
              <a:t>the</a:t>
            </a:r>
            <a:r>
              <a:rPr lang="et-EE" dirty="0"/>
              <a:t> </a:t>
            </a:r>
            <a:r>
              <a:rPr lang="et-EE" dirty="0" err="1"/>
              <a:t>whole</a:t>
            </a:r>
            <a:r>
              <a:rPr lang="et-EE" dirty="0"/>
              <a:t> </a:t>
            </a:r>
            <a:r>
              <a:rPr lang="et-EE" dirty="0" err="1"/>
              <a:t>life-cycle</a:t>
            </a:r>
            <a:r>
              <a:rPr lang="et-EE" dirty="0"/>
              <a:t> of </a:t>
            </a:r>
            <a:r>
              <a:rPr lang="et-EE" dirty="0" err="1"/>
              <a:t>the</a:t>
            </a:r>
            <a:r>
              <a:rPr lang="et-EE" dirty="0"/>
              <a:t> </a:t>
            </a:r>
            <a:r>
              <a:rPr lang="et-EE" dirty="0" err="1"/>
              <a:t>product</a:t>
            </a:r>
            <a:r>
              <a:rPr lang="et-EE" dirty="0"/>
              <a:t>. </a:t>
            </a:r>
            <a:r>
              <a:rPr lang="et-EE" dirty="0" err="1"/>
              <a:t>Public</a:t>
            </a:r>
            <a:r>
              <a:rPr lang="et-EE" dirty="0"/>
              <a:t> </a:t>
            </a:r>
            <a:r>
              <a:rPr lang="et-EE" dirty="0" err="1"/>
              <a:t>institutions</a:t>
            </a:r>
            <a:r>
              <a:rPr lang="et-EE" dirty="0"/>
              <a:t> </a:t>
            </a:r>
            <a:r>
              <a:rPr lang="et-EE" dirty="0" err="1"/>
              <a:t>have</a:t>
            </a:r>
            <a:r>
              <a:rPr lang="et-EE" dirty="0"/>
              <a:t> </a:t>
            </a:r>
            <a:r>
              <a:rPr lang="et-EE" dirty="0" err="1"/>
              <a:t>purchasing</a:t>
            </a:r>
            <a:r>
              <a:rPr lang="et-EE" dirty="0"/>
              <a:t> </a:t>
            </a:r>
            <a:r>
              <a:rPr lang="et-EE" dirty="0" err="1"/>
              <a:t>power</a:t>
            </a:r>
            <a:r>
              <a:rPr lang="et-EE" dirty="0"/>
              <a:t> </a:t>
            </a:r>
            <a:r>
              <a:rPr lang="et-EE" dirty="0" err="1"/>
              <a:t>to</a:t>
            </a:r>
            <a:r>
              <a:rPr lang="et-EE" dirty="0"/>
              <a:t> </a:t>
            </a:r>
            <a:r>
              <a:rPr lang="et-EE" dirty="0" err="1"/>
              <a:t>demand</a:t>
            </a:r>
            <a:r>
              <a:rPr lang="et-EE" dirty="0"/>
              <a:t> </a:t>
            </a:r>
            <a:r>
              <a:rPr lang="et-EE" dirty="0" err="1"/>
              <a:t>more</a:t>
            </a:r>
            <a:r>
              <a:rPr lang="et-EE" dirty="0"/>
              <a:t> </a:t>
            </a:r>
            <a:r>
              <a:rPr lang="et-EE" dirty="0" err="1"/>
              <a:t>environmentally</a:t>
            </a:r>
            <a:r>
              <a:rPr lang="et-EE" dirty="0"/>
              <a:t> </a:t>
            </a:r>
            <a:r>
              <a:rPr lang="et-EE" dirty="0" err="1"/>
              <a:t>friendly</a:t>
            </a:r>
            <a:r>
              <a:rPr lang="et-EE" dirty="0"/>
              <a:t> </a:t>
            </a:r>
            <a:r>
              <a:rPr lang="et-EE" dirty="0" err="1"/>
              <a:t>products</a:t>
            </a:r>
            <a:r>
              <a:rPr lang="et-EE" dirty="0"/>
              <a:t> and </a:t>
            </a:r>
            <a:r>
              <a:rPr lang="et-EE" dirty="0" err="1"/>
              <a:t>services</a:t>
            </a:r>
            <a:r>
              <a:rPr lang="et-EE" dirty="0"/>
              <a:t> and </a:t>
            </a:r>
            <a:r>
              <a:rPr lang="et-EE" dirty="0" err="1"/>
              <a:t>thereby</a:t>
            </a:r>
            <a:r>
              <a:rPr lang="et-EE" dirty="0"/>
              <a:t> </a:t>
            </a:r>
            <a:r>
              <a:rPr lang="et-EE" dirty="0" err="1"/>
              <a:t>to</a:t>
            </a:r>
            <a:r>
              <a:rPr lang="et-EE" dirty="0"/>
              <a:t> </a:t>
            </a:r>
            <a:r>
              <a:rPr lang="et-EE" dirty="0" err="1"/>
              <a:t>influence</a:t>
            </a:r>
            <a:r>
              <a:rPr lang="et-EE" dirty="0"/>
              <a:t> </a:t>
            </a:r>
            <a:r>
              <a:rPr lang="et-EE" dirty="0" err="1"/>
              <a:t>the</a:t>
            </a:r>
            <a:r>
              <a:rPr lang="et-EE" dirty="0"/>
              <a:t> market</a:t>
            </a:r>
          </a:p>
          <a:p>
            <a:r>
              <a:rPr lang="et-EE" dirty="0"/>
              <a:t>c) </a:t>
            </a:r>
            <a:r>
              <a:rPr lang="et-EE" dirty="0" err="1"/>
              <a:t>It</a:t>
            </a:r>
            <a:r>
              <a:rPr lang="et-EE" dirty="0"/>
              <a:t> </a:t>
            </a:r>
            <a:r>
              <a:rPr lang="et-EE" dirty="0" err="1"/>
              <a:t>is</a:t>
            </a:r>
            <a:r>
              <a:rPr lang="et-EE" dirty="0"/>
              <a:t> </a:t>
            </a:r>
            <a:r>
              <a:rPr lang="et-EE" dirty="0" err="1"/>
              <a:t>not</a:t>
            </a:r>
            <a:r>
              <a:rPr lang="et-EE" dirty="0"/>
              <a:t> </a:t>
            </a:r>
            <a:r>
              <a:rPr lang="et-EE" dirty="0" err="1"/>
              <a:t>difficult</a:t>
            </a:r>
            <a:r>
              <a:rPr lang="et-EE" dirty="0"/>
              <a:t> </a:t>
            </a:r>
            <a:r>
              <a:rPr lang="et-EE" dirty="0" err="1"/>
              <a:t>to</a:t>
            </a:r>
            <a:r>
              <a:rPr lang="et-EE" dirty="0"/>
              <a:t> </a:t>
            </a:r>
            <a:r>
              <a:rPr lang="et-EE" dirty="0" err="1"/>
              <a:t>use</a:t>
            </a:r>
            <a:r>
              <a:rPr lang="et-EE" dirty="0"/>
              <a:t> </a:t>
            </a:r>
            <a:r>
              <a:rPr lang="et-EE" dirty="0" err="1"/>
              <a:t>environmental</a:t>
            </a:r>
            <a:r>
              <a:rPr lang="et-EE" dirty="0"/>
              <a:t> and </a:t>
            </a:r>
            <a:r>
              <a:rPr lang="et-EE" dirty="0" err="1"/>
              <a:t>social</a:t>
            </a:r>
            <a:r>
              <a:rPr lang="et-EE" dirty="0"/>
              <a:t> </a:t>
            </a:r>
            <a:r>
              <a:rPr lang="et-EE" dirty="0" err="1"/>
              <a:t>criteria</a:t>
            </a:r>
            <a:r>
              <a:rPr lang="et-EE" dirty="0"/>
              <a:t> and </a:t>
            </a:r>
            <a:r>
              <a:rPr lang="et-EE" dirty="0" err="1"/>
              <a:t>clauses</a:t>
            </a:r>
            <a:r>
              <a:rPr lang="et-EE" dirty="0"/>
              <a:t> in </a:t>
            </a:r>
            <a:r>
              <a:rPr lang="et-EE" dirty="0" err="1"/>
              <a:t>procurement</a:t>
            </a:r>
            <a:r>
              <a:rPr lang="et-EE" dirty="0"/>
              <a:t> </a:t>
            </a:r>
            <a:r>
              <a:rPr lang="et-EE" dirty="0" err="1"/>
              <a:t>if</a:t>
            </a:r>
            <a:r>
              <a:rPr lang="et-EE" dirty="0"/>
              <a:t> </a:t>
            </a:r>
            <a:r>
              <a:rPr lang="et-EE" dirty="0" err="1"/>
              <a:t>the</a:t>
            </a:r>
            <a:r>
              <a:rPr lang="et-EE" dirty="0"/>
              <a:t> </a:t>
            </a:r>
            <a:r>
              <a:rPr lang="et-EE" dirty="0" err="1"/>
              <a:t>legislation</a:t>
            </a:r>
            <a:r>
              <a:rPr lang="et-EE" dirty="0"/>
              <a:t> </a:t>
            </a:r>
            <a:r>
              <a:rPr lang="et-EE" dirty="0" err="1"/>
              <a:t>supports</a:t>
            </a:r>
            <a:r>
              <a:rPr lang="et-EE" dirty="0"/>
              <a:t> </a:t>
            </a:r>
            <a:r>
              <a:rPr lang="et-EE" dirty="0" err="1"/>
              <a:t>it</a:t>
            </a:r>
            <a:r>
              <a:rPr lang="et-EE" dirty="0"/>
              <a:t>. </a:t>
            </a:r>
            <a:r>
              <a:rPr lang="et-EE" dirty="0" err="1"/>
              <a:t>There</a:t>
            </a:r>
            <a:r>
              <a:rPr lang="et-EE" dirty="0"/>
              <a:t> are </a:t>
            </a:r>
            <a:r>
              <a:rPr lang="et-EE" dirty="0" err="1"/>
              <a:t>guides</a:t>
            </a:r>
            <a:r>
              <a:rPr lang="et-EE" dirty="0"/>
              <a:t> </a:t>
            </a:r>
            <a:r>
              <a:rPr lang="et-EE" dirty="0" err="1"/>
              <a:t>available</a:t>
            </a:r>
            <a:r>
              <a:rPr lang="et-EE" dirty="0"/>
              <a:t>. </a:t>
            </a:r>
            <a:r>
              <a:rPr lang="et-EE" dirty="0" err="1"/>
              <a:t>External</a:t>
            </a:r>
            <a:r>
              <a:rPr lang="et-EE" dirty="0"/>
              <a:t> </a:t>
            </a:r>
            <a:r>
              <a:rPr lang="et-EE" dirty="0" err="1"/>
              <a:t>experts</a:t>
            </a:r>
            <a:r>
              <a:rPr lang="et-EE" dirty="0"/>
              <a:t> </a:t>
            </a:r>
            <a:r>
              <a:rPr lang="et-EE" dirty="0" err="1"/>
              <a:t>can</a:t>
            </a:r>
            <a:r>
              <a:rPr lang="et-EE" dirty="0"/>
              <a:t> </a:t>
            </a:r>
            <a:r>
              <a:rPr lang="et-EE" dirty="0" err="1"/>
              <a:t>be</a:t>
            </a:r>
            <a:r>
              <a:rPr lang="et-EE" dirty="0"/>
              <a:t> </a:t>
            </a:r>
            <a:r>
              <a:rPr lang="et-EE" dirty="0" err="1"/>
              <a:t>involved</a:t>
            </a:r>
            <a:r>
              <a:rPr lang="et-EE" dirty="0"/>
              <a:t>.</a:t>
            </a:r>
          </a:p>
          <a:p>
            <a:r>
              <a:rPr lang="et-EE" dirty="0"/>
              <a:t>c) – e) ) </a:t>
            </a:r>
            <a:r>
              <a:rPr lang="et-EE" dirty="0" err="1"/>
              <a:t>There</a:t>
            </a:r>
            <a:r>
              <a:rPr lang="et-EE" dirty="0"/>
              <a:t> are </a:t>
            </a:r>
            <a:r>
              <a:rPr lang="et-EE" dirty="0" err="1"/>
              <a:t>practical</a:t>
            </a:r>
            <a:r>
              <a:rPr lang="et-EE" dirty="0"/>
              <a:t> </a:t>
            </a:r>
            <a:r>
              <a:rPr lang="et-EE" dirty="0" err="1"/>
              <a:t>tools</a:t>
            </a:r>
            <a:r>
              <a:rPr lang="et-EE" dirty="0"/>
              <a:t> (</a:t>
            </a:r>
            <a:r>
              <a:rPr lang="et-EE" dirty="0" err="1"/>
              <a:t>guides</a:t>
            </a:r>
            <a:r>
              <a:rPr lang="et-EE" dirty="0"/>
              <a:t>, LCC </a:t>
            </a:r>
            <a:r>
              <a:rPr lang="et-EE" dirty="0" err="1"/>
              <a:t>methods</a:t>
            </a:r>
            <a:r>
              <a:rPr lang="et-EE" dirty="0"/>
              <a:t> </a:t>
            </a:r>
            <a:r>
              <a:rPr lang="et-EE" dirty="0" err="1"/>
              <a:t>etc</a:t>
            </a:r>
            <a:r>
              <a:rPr lang="et-EE" dirty="0"/>
              <a:t>) </a:t>
            </a:r>
            <a:r>
              <a:rPr lang="et-EE" dirty="0" err="1"/>
              <a:t>available</a:t>
            </a:r>
            <a:endParaRPr lang="et-EE" dirty="0"/>
          </a:p>
          <a:p>
            <a:r>
              <a:rPr lang="et-EE" dirty="0"/>
              <a:t>f) </a:t>
            </a:r>
            <a:r>
              <a:rPr lang="et-EE" dirty="0" err="1"/>
              <a:t>Make</a:t>
            </a:r>
            <a:r>
              <a:rPr lang="et-EE" dirty="0"/>
              <a:t> a market </a:t>
            </a:r>
            <a:r>
              <a:rPr lang="et-EE" dirty="0" err="1"/>
              <a:t>research</a:t>
            </a:r>
            <a:r>
              <a:rPr lang="et-EE" dirty="0"/>
              <a:t> </a:t>
            </a:r>
          </a:p>
          <a:p>
            <a:pPr marL="514350" indent="-514350">
              <a:buFont typeface="+mj-lt"/>
              <a:buAutoNum type="alphaLcParenR"/>
            </a:pPr>
            <a:endParaRPr lang="et-EE" sz="1200" dirty="0"/>
          </a:p>
          <a:p>
            <a:endParaRPr lang="et-EE" dirty="0"/>
          </a:p>
        </p:txBody>
      </p:sp>
      <p:sp>
        <p:nvSpPr>
          <p:cNvPr id="4" name="Slide Number Placeholder 3"/>
          <p:cNvSpPr>
            <a:spLocks noGrp="1"/>
          </p:cNvSpPr>
          <p:nvPr>
            <p:ph type="sldNum" sz="quarter" idx="5"/>
          </p:nvPr>
        </p:nvSpPr>
        <p:spPr/>
        <p:txBody>
          <a:bodyPr/>
          <a:lstStyle/>
          <a:p>
            <a:fld id="{1E2910EC-5AA4-4C41-861D-4240E2FA895B}" type="slidenum">
              <a:rPr lang="et-EE" smtClean="0"/>
              <a:t>16</a:t>
            </a:fld>
            <a:endParaRPr lang="et-EE"/>
          </a:p>
        </p:txBody>
      </p:sp>
    </p:spTree>
    <p:extLst>
      <p:ext uri="{BB962C8B-B14F-4D97-AF65-F5344CB8AC3E}">
        <p14:creationId xmlns:p14="http://schemas.microsoft.com/office/powerpoint/2010/main" val="2809297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solidFill>
                  <a:srgbClr val="00B050"/>
                </a:solidFill>
              </a:rPr>
              <a:t>Example of product criteria for purchasing office paper</a:t>
            </a:r>
          </a:p>
          <a:p>
            <a:endParaRPr lang="en-GB" b="1" dirty="0">
              <a:solidFill>
                <a:srgbClr val="00B050"/>
              </a:solidFill>
            </a:endParaRPr>
          </a:p>
          <a:p>
            <a:endParaRPr lang="en-GB" sz="4400" b="1" kern="1200" dirty="0">
              <a:solidFill>
                <a:srgbClr val="00B050"/>
              </a:solidFill>
              <a:latin typeface="+mj-lt"/>
              <a:ea typeface="+mj-ea"/>
              <a:cs typeface="+mj-cs"/>
            </a:endParaRPr>
          </a:p>
          <a:p>
            <a:r>
              <a:rPr lang="en-US" sz="4400" dirty="0"/>
              <a:t>Usually the cost of a tender is one of the most inﬂuential factors. Quite often there is a prejudice that environmental friendly products are more expensive. Purchase price, however, is just one of the cost elements in the whole process of purchasing, owning and disposing. Life-cycle costing (LCC) means considering all the costs that will be incurred during the lifetime of the product, work or service:</a:t>
            </a:r>
            <a:endParaRPr lang="et-EE" sz="4400" dirty="0"/>
          </a:p>
          <a:p>
            <a:pPr marL="171450" indent="-171450">
              <a:buFont typeface="Arial" panose="020B0604020202020204" pitchFamily="34" charset="0"/>
              <a:buChar char="•"/>
            </a:pPr>
            <a:r>
              <a:rPr lang="en-US" sz="4400" dirty="0"/>
              <a:t>Purchase price and all associated costs (delivery, installation, insurance, etc.)</a:t>
            </a:r>
          </a:p>
          <a:p>
            <a:pPr marL="171450" indent="-171450">
              <a:buFont typeface="Arial" panose="020B0604020202020204" pitchFamily="34" charset="0"/>
              <a:buChar char="•"/>
            </a:pPr>
            <a:r>
              <a:rPr lang="en-US" sz="4400" dirty="0"/>
              <a:t>Operating costs, including energy, fuel and water use, spares, and maintenance</a:t>
            </a:r>
          </a:p>
          <a:p>
            <a:pPr marL="171450" indent="-171450">
              <a:buFont typeface="Arial" panose="020B0604020202020204" pitchFamily="34" charset="0"/>
              <a:buChar char="•"/>
            </a:pPr>
            <a:r>
              <a:rPr lang="en-US" sz="4400" dirty="0"/>
              <a:t>End-of-life costs (such as decommissioning or disposal) or residual value (i.e. revenue from sale of product</a:t>
            </a:r>
            <a:r>
              <a:rPr lang="et-EE" sz="4400" dirty="0"/>
              <a:t>)</a:t>
            </a:r>
          </a:p>
          <a:p>
            <a:endParaRPr lang="et-EE" sz="4400" b="1" kern="1200" dirty="0">
              <a:solidFill>
                <a:srgbClr val="00B050"/>
              </a:solidFill>
              <a:latin typeface="+mj-lt"/>
              <a:ea typeface="+mj-ea"/>
              <a:cs typeface="+mj-cs"/>
            </a:endParaRPr>
          </a:p>
        </p:txBody>
      </p:sp>
      <p:sp>
        <p:nvSpPr>
          <p:cNvPr id="4" name="Slide Number Placeholder 3"/>
          <p:cNvSpPr>
            <a:spLocks noGrp="1"/>
          </p:cNvSpPr>
          <p:nvPr>
            <p:ph type="sldNum" sz="quarter" idx="5"/>
          </p:nvPr>
        </p:nvSpPr>
        <p:spPr/>
        <p:txBody>
          <a:bodyPr/>
          <a:lstStyle/>
          <a:p>
            <a:fld id="{1E2910EC-5AA4-4C41-861D-4240E2FA895B}" type="slidenum">
              <a:rPr lang="et-EE" smtClean="0"/>
              <a:t>17</a:t>
            </a:fld>
            <a:endParaRPr lang="et-EE"/>
          </a:p>
        </p:txBody>
      </p:sp>
    </p:spTree>
    <p:extLst>
      <p:ext uri="{BB962C8B-B14F-4D97-AF65-F5344CB8AC3E}">
        <p14:creationId xmlns:p14="http://schemas.microsoft.com/office/powerpoint/2010/main" val="11214571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err="1"/>
              <a:t>More</a:t>
            </a:r>
            <a:r>
              <a:rPr lang="et-EE" dirty="0"/>
              <a:t> </a:t>
            </a:r>
            <a:r>
              <a:rPr lang="et-EE" dirty="0" err="1"/>
              <a:t>information</a:t>
            </a:r>
            <a:r>
              <a:rPr lang="et-EE" dirty="0"/>
              <a:t> on LCC: https://www.iisd.org/pdf/2009/life_cycle_costing.pdf </a:t>
            </a:r>
          </a:p>
          <a:p>
            <a:r>
              <a:rPr lang="et-EE" dirty="0" err="1"/>
              <a:t>Answer</a:t>
            </a:r>
            <a:r>
              <a:rPr lang="et-EE" dirty="0"/>
              <a:t>: </a:t>
            </a:r>
          </a:p>
          <a:p>
            <a:pPr rtl="0" eaLnBrk="1" fontAlgn="t" latinLnBrk="0" hangingPunct="1"/>
            <a:r>
              <a:rPr lang="et-EE" sz="1200" b="0" i="0" u="none" strike="noStrike" kern="1200" dirty="0" err="1">
                <a:solidFill>
                  <a:schemeClr val="tx1"/>
                </a:solidFill>
                <a:effectLst/>
                <a:latin typeface="+mn-lt"/>
                <a:ea typeface="+mn-ea"/>
                <a:cs typeface="+mn-cs"/>
              </a:rPr>
              <a:t>Price</a:t>
            </a:r>
            <a:r>
              <a:rPr lang="et-EE" sz="1200" b="0" i="0" u="none" strike="noStrike" kern="1200" dirty="0">
                <a:solidFill>
                  <a:schemeClr val="tx1"/>
                </a:solidFill>
                <a:effectLst/>
                <a:latin typeface="+mn-lt"/>
                <a:ea typeface="+mn-ea"/>
                <a:cs typeface="+mn-cs"/>
              </a:rPr>
              <a:t> (</a:t>
            </a:r>
            <a:r>
              <a:rPr lang="et-EE" sz="1200" b="0" i="0" u="none" strike="noStrike" kern="1200" dirty="0" err="1">
                <a:solidFill>
                  <a:schemeClr val="tx1"/>
                </a:solidFill>
                <a:effectLst/>
                <a:latin typeface="+mn-lt"/>
                <a:ea typeface="+mn-ea"/>
                <a:cs typeface="+mn-cs"/>
              </a:rPr>
              <a:t>total</a:t>
            </a:r>
            <a:r>
              <a:rPr lang="et-EE" sz="1200" b="0" i="0" u="none" strike="noStrike" kern="1200" dirty="0">
                <a:solidFill>
                  <a:schemeClr val="tx1"/>
                </a:solidFill>
                <a:effectLst/>
                <a:latin typeface="+mn-lt"/>
                <a:ea typeface="+mn-ea"/>
                <a:cs typeface="+mn-cs"/>
              </a:rPr>
              <a:t>)</a:t>
            </a:r>
          </a:p>
          <a:p>
            <a:pPr rtl="0" eaLnBrk="1" fontAlgn="t" latinLnBrk="0" hangingPunct="1"/>
            <a:r>
              <a:rPr lang="et-EE" sz="1200" b="0" i="0" u="none" strike="noStrike" kern="1200" dirty="0">
                <a:solidFill>
                  <a:schemeClr val="tx1"/>
                </a:solidFill>
                <a:effectLst/>
                <a:latin typeface="+mn-lt"/>
                <a:ea typeface="+mn-ea"/>
                <a:cs typeface="+mn-cs"/>
              </a:rPr>
              <a:t>660</a:t>
            </a:r>
          </a:p>
          <a:p>
            <a:pPr rtl="0" eaLnBrk="1" fontAlgn="t" latinLnBrk="0" hangingPunct="1"/>
            <a:r>
              <a:rPr lang="et-EE" sz="1200" b="0" i="0" u="none" strike="noStrike" kern="1200" dirty="0">
                <a:solidFill>
                  <a:schemeClr val="tx1"/>
                </a:solidFill>
                <a:effectLst/>
                <a:latin typeface="+mn-lt"/>
                <a:ea typeface="+mn-ea"/>
                <a:cs typeface="+mn-cs"/>
              </a:rPr>
              <a:t>335</a:t>
            </a:r>
          </a:p>
          <a:p>
            <a:pPr rtl="0" eaLnBrk="1" fontAlgn="t" latinLnBrk="0" hangingPunct="1"/>
            <a:r>
              <a:rPr lang="et-EE" sz="1200" b="0" i="0" u="none" strike="noStrike" kern="1200" dirty="0">
                <a:solidFill>
                  <a:schemeClr val="tx1"/>
                </a:solidFill>
                <a:effectLst/>
                <a:latin typeface="+mn-lt"/>
                <a:ea typeface="+mn-ea"/>
                <a:cs typeface="+mn-cs"/>
              </a:rPr>
              <a:t>516</a:t>
            </a:r>
          </a:p>
          <a:p>
            <a:pPr rtl="0" eaLnBrk="1" fontAlgn="t" latinLnBrk="0" hangingPunct="1"/>
            <a:r>
              <a:rPr lang="et-EE" sz="1200" b="0" i="0" u="none" strike="noStrike" kern="1200" dirty="0" err="1">
                <a:solidFill>
                  <a:schemeClr val="tx1"/>
                </a:solidFill>
                <a:effectLst/>
                <a:latin typeface="+mn-lt"/>
                <a:ea typeface="+mn-ea"/>
                <a:cs typeface="+mn-cs"/>
              </a:rPr>
              <a:t>Price</a:t>
            </a:r>
            <a:r>
              <a:rPr lang="et-EE" sz="1200" b="0" i="0" u="none" strike="noStrike" kern="1200" dirty="0">
                <a:solidFill>
                  <a:schemeClr val="tx1"/>
                </a:solidFill>
                <a:effectLst/>
                <a:latin typeface="+mn-lt"/>
                <a:ea typeface="+mn-ea"/>
                <a:cs typeface="+mn-cs"/>
              </a:rPr>
              <a:t> (</a:t>
            </a:r>
            <a:r>
              <a:rPr lang="et-EE" sz="1200" b="0" i="0" u="none" strike="noStrike" kern="1200" dirty="0" err="1">
                <a:solidFill>
                  <a:schemeClr val="tx1"/>
                </a:solidFill>
                <a:effectLst/>
                <a:latin typeface="+mn-lt"/>
                <a:ea typeface="+mn-ea"/>
                <a:cs typeface="+mn-cs"/>
              </a:rPr>
              <a:t>per</a:t>
            </a:r>
            <a:r>
              <a:rPr lang="et-EE" sz="1200" b="0" i="0" u="none" strike="noStrike" kern="1200" dirty="0">
                <a:solidFill>
                  <a:schemeClr val="tx1"/>
                </a:solidFill>
                <a:effectLst/>
                <a:latin typeface="+mn-lt"/>
                <a:ea typeface="+mn-ea"/>
                <a:cs typeface="+mn-cs"/>
              </a:rPr>
              <a:t> </a:t>
            </a:r>
            <a:r>
              <a:rPr lang="et-EE" sz="1200" b="0" i="0" u="none" strike="noStrike" kern="1200" dirty="0" err="1">
                <a:solidFill>
                  <a:schemeClr val="tx1"/>
                </a:solidFill>
                <a:effectLst/>
                <a:latin typeface="+mn-lt"/>
                <a:ea typeface="+mn-ea"/>
                <a:cs typeface="+mn-cs"/>
              </a:rPr>
              <a:t>year</a:t>
            </a:r>
            <a:r>
              <a:rPr lang="et-EE" sz="1200" b="0" i="0" u="none" strike="noStrike" kern="1200" dirty="0">
                <a:solidFill>
                  <a:schemeClr val="tx1"/>
                </a:solidFill>
                <a:effectLst/>
                <a:latin typeface="+mn-lt"/>
                <a:ea typeface="+mn-ea"/>
                <a:cs typeface="+mn-cs"/>
              </a:rPr>
              <a:t>)</a:t>
            </a:r>
          </a:p>
          <a:p>
            <a:pPr rtl="0" eaLnBrk="1" fontAlgn="t" latinLnBrk="0" hangingPunct="1"/>
            <a:r>
              <a:rPr lang="et-EE" sz="1200" b="0" i="0" u="none" strike="noStrike" kern="1200" dirty="0">
                <a:solidFill>
                  <a:schemeClr val="tx1"/>
                </a:solidFill>
                <a:effectLst/>
                <a:latin typeface="+mn-lt"/>
                <a:ea typeface="+mn-ea"/>
                <a:cs typeface="+mn-cs"/>
              </a:rPr>
              <a:t>55</a:t>
            </a:r>
          </a:p>
          <a:p>
            <a:pPr rtl="0" eaLnBrk="1" fontAlgn="t" latinLnBrk="0" hangingPunct="1"/>
            <a:r>
              <a:rPr lang="et-EE" sz="1200" b="0" i="0" u="none" strike="noStrike" kern="1200" dirty="0">
                <a:solidFill>
                  <a:schemeClr val="tx1"/>
                </a:solidFill>
                <a:effectLst/>
                <a:latin typeface="+mn-lt"/>
                <a:ea typeface="+mn-ea"/>
                <a:cs typeface="+mn-cs"/>
              </a:rPr>
              <a:t>84</a:t>
            </a:r>
          </a:p>
          <a:p>
            <a:pPr rtl="0" eaLnBrk="1" fontAlgn="t" latinLnBrk="0" hangingPunct="1"/>
            <a:r>
              <a:rPr lang="et-EE" sz="1200" b="0" i="0" u="none" strike="noStrike" kern="1200" dirty="0">
                <a:solidFill>
                  <a:schemeClr val="tx1"/>
                </a:solidFill>
                <a:effectLst/>
                <a:latin typeface="+mn-lt"/>
                <a:ea typeface="+mn-ea"/>
                <a:cs typeface="+mn-cs"/>
              </a:rPr>
              <a:t>65</a:t>
            </a:r>
          </a:p>
          <a:p>
            <a:endParaRPr lang="et-EE" dirty="0"/>
          </a:p>
        </p:txBody>
      </p:sp>
      <p:sp>
        <p:nvSpPr>
          <p:cNvPr id="4" name="Slide Number Placeholder 3"/>
          <p:cNvSpPr>
            <a:spLocks noGrp="1"/>
          </p:cNvSpPr>
          <p:nvPr>
            <p:ph type="sldNum" sz="quarter" idx="5"/>
          </p:nvPr>
        </p:nvSpPr>
        <p:spPr/>
        <p:txBody>
          <a:bodyPr/>
          <a:lstStyle/>
          <a:p>
            <a:fld id="{1E2910EC-5AA4-4C41-861D-4240E2FA895B}" type="slidenum">
              <a:rPr lang="et-EE" smtClean="0"/>
              <a:t>18</a:t>
            </a:fld>
            <a:endParaRPr lang="et-EE"/>
          </a:p>
        </p:txBody>
      </p:sp>
    </p:spTree>
    <p:extLst>
      <p:ext uri="{BB962C8B-B14F-4D97-AF65-F5344CB8AC3E}">
        <p14:creationId xmlns:p14="http://schemas.microsoft.com/office/powerpoint/2010/main" val="2062848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5FFBFDA-7441-4C32-997D-43CECA0609AE}" type="slidenum">
              <a:rPr lang="en-GB" smtClean="0"/>
              <a:t>19</a:t>
            </a:fld>
            <a:endParaRPr lang="en-GB"/>
          </a:p>
        </p:txBody>
      </p:sp>
    </p:spTree>
    <p:extLst>
      <p:ext uri="{BB962C8B-B14F-4D97-AF65-F5344CB8AC3E}">
        <p14:creationId xmlns:p14="http://schemas.microsoft.com/office/powerpoint/2010/main" val="4186311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1654D09A-4E74-47E2-91E1-CF4D606EBE0F}" type="slidenum">
              <a:rPr lang="et-EE" smtClean="0"/>
              <a:t>2</a:t>
            </a:fld>
            <a:endParaRPr lang="et-EE"/>
          </a:p>
        </p:txBody>
      </p:sp>
    </p:spTree>
    <p:extLst>
      <p:ext uri="{BB962C8B-B14F-4D97-AF65-F5344CB8AC3E}">
        <p14:creationId xmlns:p14="http://schemas.microsoft.com/office/powerpoint/2010/main" val="323707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00B050"/>
                </a:solidFill>
              </a:rPr>
              <a:t/>
            </a:r>
            <a:br>
              <a:rPr lang="en-GB" dirty="0">
                <a:solidFill>
                  <a:srgbClr val="00B050"/>
                </a:solidFill>
              </a:rPr>
            </a:br>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5FFBFDA-7441-4C32-997D-43CECA0609AE}" type="slidenum">
              <a:rPr lang="en-GB" smtClean="0"/>
              <a:t>3</a:t>
            </a:fld>
            <a:endParaRPr lang="en-GB"/>
          </a:p>
        </p:txBody>
      </p:sp>
    </p:spTree>
    <p:extLst>
      <p:ext uri="{BB962C8B-B14F-4D97-AF65-F5344CB8AC3E}">
        <p14:creationId xmlns:p14="http://schemas.microsoft.com/office/powerpoint/2010/main" val="3704412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4</a:t>
            </a:fld>
            <a:endParaRPr lang="en-GB"/>
          </a:p>
        </p:txBody>
      </p:sp>
    </p:spTree>
    <p:extLst>
      <p:ext uri="{BB962C8B-B14F-4D97-AF65-F5344CB8AC3E}">
        <p14:creationId xmlns:p14="http://schemas.microsoft.com/office/powerpoint/2010/main" val="3737138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5</a:t>
            </a:fld>
            <a:endParaRPr lang="en-GB"/>
          </a:p>
        </p:txBody>
      </p:sp>
    </p:spTree>
    <p:extLst>
      <p:ext uri="{BB962C8B-B14F-4D97-AF65-F5344CB8AC3E}">
        <p14:creationId xmlns:p14="http://schemas.microsoft.com/office/powerpoint/2010/main" val="3816994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all</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6</a:t>
            </a:fld>
            <a:endParaRPr lang="en-GB"/>
          </a:p>
        </p:txBody>
      </p:sp>
    </p:spTree>
    <p:extLst>
      <p:ext uri="{BB962C8B-B14F-4D97-AF65-F5344CB8AC3E}">
        <p14:creationId xmlns:p14="http://schemas.microsoft.com/office/powerpoint/2010/main" val="1144589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r>
            <a:br>
              <a:rPr lang="en-US" dirty="0"/>
            </a:br>
            <a:r>
              <a:rPr lang="en-US" dirty="0"/>
              <a:t>	</a:t>
            </a:r>
            <a:r>
              <a:rPr lang="en-US" dirty="0" smtClean="0"/>
              <a:t>D</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7</a:t>
            </a:fld>
            <a:endParaRPr lang="en-GB"/>
          </a:p>
        </p:txBody>
      </p:sp>
    </p:spTree>
    <p:extLst>
      <p:ext uri="{BB962C8B-B14F-4D97-AF65-F5344CB8AC3E}">
        <p14:creationId xmlns:p14="http://schemas.microsoft.com/office/powerpoint/2010/main" val="3544411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8</a:t>
            </a:fld>
            <a:endParaRPr lang="en-GB"/>
          </a:p>
        </p:txBody>
      </p:sp>
    </p:spTree>
    <p:extLst>
      <p:ext uri="{BB962C8B-B14F-4D97-AF65-F5344CB8AC3E}">
        <p14:creationId xmlns:p14="http://schemas.microsoft.com/office/powerpoint/2010/main" val="3667461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a:t>
            </a:r>
            <a:endParaRPr lang="en-GB" dirty="0"/>
          </a:p>
        </p:txBody>
      </p:sp>
      <p:sp>
        <p:nvSpPr>
          <p:cNvPr id="4" name="Slide Number Placeholder 3"/>
          <p:cNvSpPr>
            <a:spLocks noGrp="1"/>
          </p:cNvSpPr>
          <p:nvPr>
            <p:ph type="sldNum" sz="quarter" idx="10"/>
          </p:nvPr>
        </p:nvSpPr>
        <p:spPr/>
        <p:txBody>
          <a:bodyPr/>
          <a:lstStyle/>
          <a:p>
            <a:fld id="{C5FFBFDA-7441-4C32-997D-43CECA0609AE}" type="slidenum">
              <a:rPr lang="en-GB" smtClean="0"/>
              <a:t>9</a:t>
            </a:fld>
            <a:endParaRPr lang="en-GB"/>
          </a:p>
        </p:txBody>
      </p:sp>
    </p:spTree>
    <p:extLst>
      <p:ext uri="{BB962C8B-B14F-4D97-AF65-F5344CB8AC3E}">
        <p14:creationId xmlns:p14="http://schemas.microsoft.com/office/powerpoint/2010/main" val="329760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033B7F0A-5596-4D06-B186-C605ED53AF76}"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80128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9CBA27-7B6B-4D47-B864-4830830645F3}"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084191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6C4AF2E4-4C63-4ED6-A52D-4DEC1CE7496B}"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77140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B48A273-7F66-44B9-9974-8812A108DFFC}"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822527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CC96DB5-AF27-44DF-BAD9-0CBD6E712AA9}" type="datetime1">
              <a:rPr lang="en-GB" smtClean="0"/>
              <a:t>08/08/2019</a:t>
            </a:fld>
            <a:endParaRPr lang="en-GB"/>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
        <p:nvSpPr>
          <p:cNvPr id="6" name="Slide Number Placeholder 5"/>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2260787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4E305E3-283F-4244-82B3-3709B8E5519D}"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837388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DF5450A-C8B9-4394-BA92-104E0D0D2115}" type="datetime1">
              <a:rPr lang="en-GB" smtClean="0"/>
              <a:t>08/08/2019</a:t>
            </a:fld>
            <a:endParaRPr lang="en-GB"/>
          </a:p>
        </p:txBody>
      </p:sp>
      <p:sp>
        <p:nvSpPr>
          <p:cNvPr id="8" name="Footer Placeholder 7"/>
          <p:cNvSpPr>
            <a:spLocks noGrp="1"/>
          </p:cNvSpPr>
          <p:nvPr>
            <p:ph type="ftr" sz="quarter" idx="11"/>
          </p:nvPr>
        </p:nvSpPr>
        <p:spPr/>
        <p:txBody>
          <a:bodyPr/>
          <a:lstStyle/>
          <a:p>
            <a:r>
              <a:rPr lang="en-GB" smtClean="0"/>
              <a:t>INTOSAI WGEA training on Greening the SAIs, 5th August 2019, Bangkok</a:t>
            </a:r>
            <a:endParaRPr lang="en-GB"/>
          </a:p>
        </p:txBody>
      </p:sp>
      <p:sp>
        <p:nvSpPr>
          <p:cNvPr id="9" name="Slide Number Placeholder 8"/>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315524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DB91DA8-2C92-4E4F-B7C3-B830197D91A4}" type="datetime1">
              <a:rPr lang="en-GB" smtClean="0"/>
              <a:t>08/08/2019</a:t>
            </a:fld>
            <a:endParaRPr lang="en-GB"/>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
        <p:nvSpPr>
          <p:cNvPr id="5" name="Slide Number Placeholder 4"/>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968093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189462-D46A-4888-9D5A-1A1BFE5E22EE}" type="datetime1">
              <a:rPr lang="en-GB" smtClean="0"/>
              <a:t>08/08/2019</a:t>
            </a:fld>
            <a:endParaRPr lang="en-GB"/>
          </a:p>
        </p:txBody>
      </p:sp>
      <p:sp>
        <p:nvSpPr>
          <p:cNvPr id="3" name="Footer Placeholder 2"/>
          <p:cNvSpPr>
            <a:spLocks noGrp="1"/>
          </p:cNvSpPr>
          <p:nvPr>
            <p:ph type="ftr" sz="quarter" idx="11"/>
          </p:nvPr>
        </p:nvSpPr>
        <p:spPr/>
        <p:txBody>
          <a:bodyPr/>
          <a:lstStyle/>
          <a:p>
            <a:r>
              <a:rPr lang="en-GB" smtClean="0"/>
              <a:t>INTOSAI WGEA training on Greening the SAIs, 5th August 2019, Bangkok</a:t>
            </a:r>
            <a:endParaRPr lang="en-GB"/>
          </a:p>
        </p:txBody>
      </p:sp>
      <p:sp>
        <p:nvSpPr>
          <p:cNvPr id="4" name="Slide Number Placeholder 3"/>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92962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E6014EB-7C07-4473-B310-831E1A942BAE}"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1389291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1350B8E-48B6-4923-8D0C-A0E4DDF15E96}" type="datetime1">
              <a:rPr lang="en-GB" smtClean="0"/>
              <a:t>08/08/2019</a:t>
            </a:fld>
            <a:endParaRPr lang="en-GB"/>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
        <p:nvSpPr>
          <p:cNvPr id="7" name="Slide Number Placeholder 6"/>
          <p:cNvSpPr>
            <a:spLocks noGrp="1"/>
          </p:cNvSpPr>
          <p:nvPr>
            <p:ph type="sldNum" sz="quarter" idx="12"/>
          </p:nvPr>
        </p:nvSpPr>
        <p:spPr/>
        <p:txBody>
          <a:bodyPr/>
          <a:lstStyle/>
          <a:p>
            <a:fld id="{E5C4B0E6-D177-4144-B064-16BCFFD2B10D}" type="slidenum">
              <a:rPr lang="en-GB" smtClean="0"/>
              <a:t>‹#›</a:t>
            </a:fld>
            <a:endParaRPr lang="en-GB"/>
          </a:p>
        </p:txBody>
      </p:sp>
    </p:spTree>
    <p:extLst>
      <p:ext uri="{BB962C8B-B14F-4D97-AF65-F5344CB8AC3E}">
        <p14:creationId xmlns:p14="http://schemas.microsoft.com/office/powerpoint/2010/main" val="455541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BEAC83-4E64-481E-BC34-F2749F02A608}" type="datetime1">
              <a:rPr lang="en-GB" smtClean="0"/>
              <a:t>08/08/2019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INTOSAI WGEA training on Greening the SAIs, 5th August 2019, Bangkok</a:t>
            </a:r>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4B0E6-D177-4144-B064-16BCFFD2B10D}" type="slidenum">
              <a:rPr lang="en-GB" smtClean="0"/>
              <a:t>‹#›</a:t>
            </a:fld>
            <a:endParaRPr lang="en-GB"/>
          </a:p>
        </p:txBody>
      </p:sp>
    </p:spTree>
    <p:extLst>
      <p:ext uri="{BB962C8B-B14F-4D97-AF65-F5344CB8AC3E}">
        <p14:creationId xmlns:p14="http://schemas.microsoft.com/office/powerpoint/2010/main" val="2043260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jpe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gif"/></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ec.europa.eu/environment/gpp/eu_gpp_criteria_en.ht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iso.org/standard/63026.html"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ec.europa.eu/environment/gpp/pdf/toolkit/paper_GPP_product_sheet.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hyperlink" Target="http://ec.europa.eu/environment/gpp/lcc.htm"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18177-1DF0-485C-9481-7C1E354C1D23}"/>
              </a:ext>
            </a:extLst>
          </p:cNvPr>
          <p:cNvSpPr>
            <a:spLocks noGrp="1"/>
          </p:cNvSpPr>
          <p:nvPr>
            <p:ph type="ctrTitle"/>
          </p:nvPr>
        </p:nvSpPr>
        <p:spPr>
          <a:xfrm>
            <a:off x="1014761" y="512955"/>
            <a:ext cx="10348332" cy="3278459"/>
          </a:xfrm>
        </p:spPr>
        <p:txBody>
          <a:bodyPr>
            <a:normAutofit fontScale="90000"/>
          </a:bodyPr>
          <a:lstStyle/>
          <a:p>
            <a:r>
              <a:rPr lang="en-GB" sz="5300" b="1" dirty="0" smtClean="0">
                <a:solidFill>
                  <a:srgbClr val="00B050"/>
                </a:solidFill>
              </a:rPr>
              <a:t/>
            </a:r>
            <a:br>
              <a:rPr lang="en-GB" sz="5300" b="1" dirty="0" smtClean="0">
                <a:solidFill>
                  <a:srgbClr val="00B050"/>
                </a:solidFill>
              </a:rPr>
            </a:br>
            <a:r>
              <a:rPr lang="en-GB" sz="5300" b="1" dirty="0" smtClean="0">
                <a:solidFill>
                  <a:srgbClr val="00B050"/>
                </a:solidFill>
              </a:rPr>
              <a:t/>
            </a:r>
            <a:br>
              <a:rPr lang="en-GB" sz="5300" b="1" dirty="0" smtClean="0">
                <a:solidFill>
                  <a:srgbClr val="00B050"/>
                </a:solidFill>
              </a:rPr>
            </a:br>
            <a:r>
              <a:rPr lang="en-GB" sz="5300" b="1" dirty="0">
                <a:solidFill>
                  <a:srgbClr val="00B050"/>
                </a:solidFill>
              </a:rPr>
              <a:t/>
            </a:r>
            <a:br>
              <a:rPr lang="en-GB" sz="5300" b="1" dirty="0">
                <a:solidFill>
                  <a:srgbClr val="00B050"/>
                </a:solidFill>
              </a:rPr>
            </a:br>
            <a:r>
              <a:rPr lang="en-GB" sz="5300" b="1" dirty="0" smtClean="0">
                <a:solidFill>
                  <a:srgbClr val="00B050"/>
                </a:solidFill>
              </a:rPr>
              <a:t>Session</a:t>
            </a:r>
            <a:r>
              <a:rPr lang="en-GB" sz="4800" b="1" dirty="0" smtClean="0">
                <a:solidFill>
                  <a:srgbClr val="00B050"/>
                </a:solidFill>
              </a:rPr>
              <a:t> </a:t>
            </a:r>
            <a:r>
              <a:rPr lang="en-GB" sz="5300" b="1" dirty="0">
                <a:solidFill>
                  <a:srgbClr val="00B050"/>
                </a:solidFill>
              </a:rPr>
              <a:t>6</a:t>
            </a:r>
            <a:br>
              <a:rPr lang="en-GB" sz="5300" b="1" dirty="0">
                <a:solidFill>
                  <a:srgbClr val="00B050"/>
                </a:solidFill>
              </a:rPr>
            </a:br>
            <a:r>
              <a:rPr lang="en-GB" sz="5300" b="1" dirty="0">
                <a:solidFill>
                  <a:srgbClr val="00B050"/>
                </a:solidFill>
              </a:rPr>
              <a:t/>
            </a:r>
            <a:br>
              <a:rPr lang="en-GB" sz="5300" b="1" dirty="0">
                <a:solidFill>
                  <a:srgbClr val="00B050"/>
                </a:solidFill>
              </a:rPr>
            </a:br>
            <a:r>
              <a:rPr lang="en-GB" sz="5300" b="1" dirty="0">
                <a:solidFill>
                  <a:srgbClr val="00B050"/>
                </a:solidFill>
              </a:rPr>
              <a:t> </a:t>
            </a:r>
            <a:r>
              <a:rPr lang="en-GB" sz="5300" b="1" dirty="0" smtClean="0">
                <a:solidFill>
                  <a:srgbClr val="00B050"/>
                </a:solidFill>
              </a:rPr>
              <a:t>Implementation</a:t>
            </a:r>
            <a:br>
              <a:rPr lang="en-GB" sz="5300" b="1" dirty="0" smtClean="0">
                <a:solidFill>
                  <a:srgbClr val="00B050"/>
                </a:solidFill>
              </a:rPr>
            </a:br>
            <a:r>
              <a:rPr lang="en-GB" sz="5300" b="1" dirty="0" smtClean="0">
                <a:solidFill>
                  <a:srgbClr val="00B050"/>
                </a:solidFill>
              </a:rPr>
              <a:t>Rules </a:t>
            </a:r>
            <a:r>
              <a:rPr lang="en-GB" sz="5300" b="1" dirty="0">
                <a:solidFill>
                  <a:srgbClr val="00B050"/>
                </a:solidFill>
              </a:rPr>
              <a:t>and involvement </a:t>
            </a:r>
            <a:r>
              <a:rPr lang="en-GB" sz="5300" b="1" dirty="0" smtClean="0">
                <a:solidFill>
                  <a:srgbClr val="00B050"/>
                </a:solidFill>
              </a:rPr>
              <a:t>of colleagues/partners</a:t>
            </a:r>
            <a:endParaRPr lang="en-GB" sz="5300" b="1" dirty="0">
              <a:solidFill>
                <a:srgbClr val="00B050"/>
              </a:solidFill>
            </a:endParaRPr>
          </a:p>
        </p:txBody>
      </p:sp>
      <p:sp>
        <p:nvSpPr>
          <p:cNvPr id="3" name="Subtitle 2">
            <a:extLst>
              <a:ext uri="{FF2B5EF4-FFF2-40B4-BE49-F238E27FC236}">
                <a16:creationId xmlns:a16="http://schemas.microsoft.com/office/drawing/2014/main" id="{09379158-FED8-43E3-8382-DE8C88B0E968}"/>
              </a:ext>
            </a:extLst>
          </p:cNvPr>
          <p:cNvSpPr>
            <a:spLocks noGrp="1"/>
          </p:cNvSpPr>
          <p:nvPr>
            <p:ph type="subTitle" idx="1"/>
          </p:nvPr>
        </p:nvSpPr>
        <p:spPr>
          <a:xfrm>
            <a:off x="1524000" y="3968685"/>
            <a:ext cx="9144000" cy="1124310"/>
          </a:xfrm>
        </p:spPr>
        <p:txBody>
          <a:bodyPr/>
          <a:lstStyle/>
          <a:p>
            <a:r>
              <a:rPr lang="en-GB" dirty="0"/>
              <a:t>INTOSAI WGEA training on Greening the SAIs</a:t>
            </a:r>
          </a:p>
          <a:p>
            <a:r>
              <a:rPr lang="en-GB" dirty="0"/>
              <a:t>5th August 2019, Bangkok, Kingdom of Thailand</a:t>
            </a:r>
          </a:p>
        </p:txBody>
      </p:sp>
      <p:pic>
        <p:nvPicPr>
          <p:cNvPr id="7" name="Picture 6" descr="http://ts1.mm.bing.net/th?&amp;id=HN.608031987726352620&amp;w=300&amp;h=300&amp;c=0&amp;pid=1.9&amp;rs=0&amp;p=0">
            <a:extLst>
              <a:ext uri="{FF2B5EF4-FFF2-40B4-BE49-F238E27FC236}">
                <a16:creationId xmlns:a16="http://schemas.microsoft.com/office/drawing/2014/main" id="{50E86A5A-12FA-4105-A766-F8CFF7760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041" y="5457162"/>
            <a:ext cx="1690340" cy="74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56F6CD44-0E98-4AE0-AE24-CDAC92E77A25}"/>
              </a:ext>
            </a:extLst>
          </p:cNvPr>
          <p:cNvPicPr>
            <a:picLocks noChangeAspect="1"/>
          </p:cNvPicPr>
          <p:nvPr/>
        </p:nvPicPr>
        <p:blipFill>
          <a:blip r:embed="rId4"/>
          <a:stretch>
            <a:fillRect/>
          </a:stretch>
        </p:blipFill>
        <p:spPr>
          <a:xfrm>
            <a:off x="4994038" y="5457163"/>
            <a:ext cx="1883412" cy="887076"/>
          </a:xfrm>
          <a:prstGeom prst="rect">
            <a:avLst/>
          </a:prstGeom>
        </p:spPr>
      </p:pic>
      <p:pic>
        <p:nvPicPr>
          <p:cNvPr id="9" name="Picture 8" descr="D:\Profiles\zheled\Pictures\NAO_Estonia.PNG">
            <a:extLst>
              <a:ext uri="{FF2B5EF4-FFF2-40B4-BE49-F238E27FC236}">
                <a16:creationId xmlns:a16="http://schemas.microsoft.com/office/drawing/2014/main" id="{1C10D86A-B514-408C-A145-E8A0056CC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035" y="5483753"/>
            <a:ext cx="1883412" cy="57768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251006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00000"/>
              </a:lnSpc>
            </a:pPr>
            <a:r>
              <a:rPr lang="en-GB" b="1" dirty="0">
                <a:solidFill>
                  <a:srgbClr val="00B050"/>
                </a:solidFill>
              </a:rPr>
              <a:t>6.2 Agree upon common rules and implement measures</a:t>
            </a:r>
            <a:endParaRPr lang="en-US" b="1" dirty="0">
              <a:solidFill>
                <a:srgbClr val="00B050"/>
              </a:solidFill>
            </a:endParaRPr>
          </a:p>
        </p:txBody>
      </p:sp>
      <p:pic>
        <p:nvPicPr>
          <p:cNvPr id="4" name="Content Placeholder 3"/>
          <p:cNvPicPr>
            <a:picLocks noGrp="1" noChangeAspect="1"/>
          </p:cNvPicPr>
          <p:nvPr>
            <p:ph idx="1"/>
          </p:nvPr>
        </p:nvPicPr>
        <p:blipFill>
          <a:blip r:embed="rId3"/>
          <a:stretch>
            <a:fillRect/>
          </a:stretch>
        </p:blipFill>
        <p:spPr>
          <a:xfrm>
            <a:off x="2349661" y="1814052"/>
            <a:ext cx="7616142" cy="4818242"/>
          </a:xfrm>
          <a:prstGeom prst="rect">
            <a:avLst/>
          </a:prstGeom>
        </p:spPr>
      </p:pic>
      <p:sp>
        <p:nvSpPr>
          <p:cNvPr id="3" name="Rectangle 2"/>
          <p:cNvSpPr/>
          <p:nvPr/>
        </p:nvSpPr>
        <p:spPr>
          <a:xfrm>
            <a:off x="868102" y="1886672"/>
            <a:ext cx="2020664" cy="369332"/>
          </a:xfrm>
          <a:prstGeom prst="rect">
            <a:avLst/>
          </a:prstGeom>
        </p:spPr>
        <p:txBody>
          <a:bodyPr wrap="square">
            <a:spAutoFit/>
          </a:bodyPr>
          <a:lstStyle/>
          <a:p>
            <a:r>
              <a:rPr lang="en-GB" b="1" dirty="0">
                <a:solidFill>
                  <a:srgbClr val="00B050"/>
                </a:solidFill>
              </a:rPr>
              <a:t>Plan-Do-Check-Act</a:t>
            </a:r>
            <a:endParaRPr lang="en-GB" dirty="0"/>
          </a:p>
        </p:txBody>
      </p:sp>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289536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00B050"/>
                </a:solidFill>
              </a:rPr>
              <a:t>6.3 Involve colleagues/partners </a:t>
            </a:r>
            <a:br>
              <a:rPr lang="en-GB" b="1" dirty="0">
                <a:solidFill>
                  <a:srgbClr val="00B050"/>
                </a:solidFill>
              </a:rPr>
            </a:br>
            <a:r>
              <a:rPr lang="en-GB" b="1" dirty="0">
                <a:solidFill>
                  <a:srgbClr val="00B050"/>
                </a:solidFill>
              </a:rPr>
              <a:t>Internal and external communication  </a:t>
            </a:r>
            <a:r>
              <a:rPr lang="en-GB" dirty="0"/>
              <a:t/>
            </a:r>
            <a:br>
              <a:rPr lang="en-GB" dirty="0"/>
            </a:br>
            <a:endParaRPr lang="en-GB" b="1" dirty="0">
              <a:solidFill>
                <a:srgbClr val="00B05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59441" y="2506662"/>
            <a:ext cx="5925743" cy="4351338"/>
          </a:xfrm>
          <a:prstGeom prst="rect">
            <a:avLst/>
          </a:prstGeom>
        </p:spPr>
      </p:pic>
      <p:sp>
        <p:nvSpPr>
          <p:cNvPr id="5" name="Oval Callout 4"/>
          <p:cNvSpPr/>
          <p:nvPr/>
        </p:nvSpPr>
        <p:spPr>
          <a:xfrm>
            <a:off x="335664" y="1585732"/>
            <a:ext cx="2662180" cy="2500132"/>
          </a:xfrm>
          <a:prstGeom prst="wedgeEllipseCallout">
            <a:avLst>
              <a:gd name="adj1" fmla="val 48732"/>
              <a:gd name="adj2" fmla="val 47685"/>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i="1" dirty="0"/>
              <a:t>"Resources include human resources and specialized   skills, technology, and financial resources."</a:t>
            </a:r>
            <a:endParaRPr lang="en-GB" dirty="0"/>
          </a:p>
        </p:txBody>
      </p:sp>
      <p:sp>
        <p:nvSpPr>
          <p:cNvPr id="6" name="Rectangle 5"/>
          <p:cNvSpPr/>
          <p:nvPr/>
        </p:nvSpPr>
        <p:spPr>
          <a:xfrm>
            <a:off x="1690462" y="4019839"/>
            <a:ext cx="1287532" cy="369332"/>
          </a:xfrm>
          <a:prstGeom prst="rect">
            <a:avLst/>
          </a:prstGeom>
        </p:spPr>
        <p:txBody>
          <a:bodyPr wrap="none">
            <a:spAutoFit/>
          </a:bodyPr>
          <a:lstStyle/>
          <a:p>
            <a:r>
              <a:rPr lang="en-GB" dirty="0">
                <a:latin typeface="Arial" panose="020B0604020202020204" pitchFamily="34" charset="0"/>
              </a:rPr>
              <a:t>ISO 14001</a:t>
            </a:r>
            <a:endParaRPr lang="en-GB" dirty="0"/>
          </a:p>
        </p:txBody>
      </p:sp>
      <p:sp>
        <p:nvSpPr>
          <p:cNvPr id="7" name="Oval Callout 6"/>
          <p:cNvSpPr/>
          <p:nvPr/>
        </p:nvSpPr>
        <p:spPr>
          <a:xfrm>
            <a:off x="4921168" y="1379315"/>
            <a:ext cx="2428755" cy="2266709"/>
          </a:xfrm>
          <a:prstGeom prst="wedgeEllipseCallout">
            <a:avLst>
              <a:gd name="adj1" fmla="val -12137"/>
              <a:gd name="adj2" fmla="val 60186"/>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a:t>Awareness raising</a:t>
            </a:r>
            <a:endParaRPr lang="en-GB" dirty="0"/>
          </a:p>
        </p:txBody>
      </p:sp>
      <p:sp>
        <p:nvSpPr>
          <p:cNvPr id="11" name="Oval Callout 10"/>
          <p:cNvSpPr/>
          <p:nvPr/>
        </p:nvSpPr>
        <p:spPr>
          <a:xfrm>
            <a:off x="8812192" y="1423686"/>
            <a:ext cx="2623595" cy="2363165"/>
          </a:xfrm>
          <a:prstGeom prst="wedgeEllipseCallout">
            <a:avLst>
              <a:gd name="adj1" fmla="val -35476"/>
              <a:gd name="adj2" fmla="val 57858"/>
            </a:avLst>
          </a:prstGeom>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i="1" dirty="0"/>
              <a:t>Internal and external communication </a:t>
            </a:r>
          </a:p>
        </p:txBody>
      </p:sp>
      <p:sp>
        <p:nvSpPr>
          <p:cNvPr id="8" name="Footer Placeholder 7"/>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757088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884" y="365125"/>
            <a:ext cx="11285316" cy="1325563"/>
          </a:xfrm>
        </p:spPr>
        <p:txBody>
          <a:bodyPr>
            <a:normAutofit fontScale="90000"/>
          </a:bodyPr>
          <a:lstStyle/>
          <a:p>
            <a:r>
              <a:rPr lang="en-GB" b="1" dirty="0">
                <a:solidFill>
                  <a:srgbClr val="00B050"/>
                </a:solidFill>
              </a:rPr>
              <a:t>Examples: </a:t>
            </a:r>
            <a:br>
              <a:rPr lang="en-GB" b="1" dirty="0">
                <a:solidFill>
                  <a:srgbClr val="00B050"/>
                </a:solidFill>
              </a:rPr>
            </a:br>
            <a:r>
              <a:rPr lang="en-GB" b="1" dirty="0">
                <a:solidFill>
                  <a:srgbClr val="00B050"/>
                </a:solidFill>
              </a:rPr>
              <a:t>NAO Estonia’s Environmental Weeks and ECA activities</a:t>
            </a:r>
            <a:endParaRPr lang="en-GB" b="1" dirty="0"/>
          </a:p>
        </p:txBody>
      </p:sp>
      <p:pic>
        <p:nvPicPr>
          <p:cNvPr id="4" name="Content Placeholder 3">
            <a:extLst>
              <a:ext uri="{FF2B5EF4-FFF2-40B4-BE49-F238E27FC236}">
                <a16:creationId xmlns:a16="http://schemas.microsoft.com/office/drawing/2014/main" id="{B73C7DED-5330-451B-B035-6440455C8CAB}"/>
              </a:ext>
            </a:extLst>
          </p:cNvPr>
          <p:cNvPicPr>
            <a:picLocks noGrp="1" noChangeAspect="1"/>
          </p:cNvPicPr>
          <p:nvPr>
            <p:ph idx="1"/>
          </p:nvPr>
        </p:nvPicPr>
        <p:blipFill>
          <a:blip r:embed="rId3"/>
          <a:stretch>
            <a:fillRect/>
          </a:stretch>
        </p:blipFill>
        <p:spPr>
          <a:xfrm>
            <a:off x="946241" y="2374821"/>
            <a:ext cx="2376793" cy="3358834"/>
          </a:xfrm>
          <a:prstGeom prst="rect">
            <a:avLst/>
          </a:prstGeom>
        </p:spPr>
      </p:pic>
      <p:pic>
        <p:nvPicPr>
          <p:cNvPr id="6" name="Picture 11" descr="D:\Profiles\krzemn\Desktop\veloh15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79103">
            <a:off x="3701193" y="1712602"/>
            <a:ext cx="1537027" cy="1308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6166" y="2247483"/>
            <a:ext cx="1465025" cy="90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3" descr="D:\Profiles\krzemn\Desktop\carloh_logo.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122786">
            <a:off x="7095802" y="2366289"/>
            <a:ext cx="962878" cy="7080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73642" y="3296226"/>
            <a:ext cx="1120498" cy="651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71658" y="5717894"/>
            <a:ext cx="768980" cy="643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D:\Profiles\krzemn\Desktop\trenddown.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38754" y="3993266"/>
            <a:ext cx="1613708" cy="12120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1" descr="D:\Profiles\krzemn\Desktop\paperstack.png"/>
          <p:cNvPicPr>
            <a:picLocks noChangeAspect="1" noChangeArrowheads="1"/>
          </p:cNvPicPr>
          <p:nvPr/>
        </p:nvPicPr>
        <p:blipFill rotWithShape="1">
          <a:blip r:embed="rId10">
            <a:extLst>
              <a:ext uri="{28A0092B-C50C-407E-A947-70E740481C1C}">
                <a14:useLocalDpi xmlns:a14="http://schemas.microsoft.com/office/drawing/2010/main" val="0"/>
              </a:ext>
            </a:extLst>
          </a:blip>
          <a:srcRect l="42492" t="4556" b="-1"/>
          <a:stretch/>
        </p:blipFill>
        <p:spPr bwMode="auto">
          <a:xfrm>
            <a:off x="7895830" y="4826444"/>
            <a:ext cx="1704365" cy="9072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D:\Profiles\krzemn\Desktop\slash_prt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927362" y="5406804"/>
            <a:ext cx="488895" cy="4888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2" descr="D:\Profiles\krzemn\Desktop\1111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2671" y="3862860"/>
            <a:ext cx="1958421" cy="65448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Asus\Documents\Bluetooth Folder\08082013430.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4670" t="16114" r="3027" b="2146"/>
          <a:stretch/>
        </p:blipFill>
        <p:spPr bwMode="auto">
          <a:xfrm rot="20654283">
            <a:off x="10455893" y="4285244"/>
            <a:ext cx="1049171" cy="12387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6" name="Rectangle 15"/>
          <p:cNvSpPr/>
          <p:nvPr/>
        </p:nvSpPr>
        <p:spPr>
          <a:xfrm>
            <a:off x="8299048" y="3379807"/>
            <a:ext cx="3349781" cy="369332"/>
          </a:xfrm>
          <a:prstGeom prst="rect">
            <a:avLst/>
          </a:prstGeom>
        </p:spPr>
        <p:txBody>
          <a:bodyPr wrap="square">
            <a:spAutoFit/>
          </a:bodyPr>
          <a:lstStyle/>
          <a:p>
            <a:pPr algn="ctr"/>
            <a:r>
              <a:rPr lang="en-US" dirty="0">
                <a:solidFill>
                  <a:srgbClr val="00B050"/>
                </a:solidFill>
              </a:rPr>
              <a:t>Video-conferencing equipment</a:t>
            </a:r>
          </a:p>
        </p:txBody>
      </p:sp>
      <p:pic>
        <p:nvPicPr>
          <p:cNvPr id="17" name="Picture 2" descr="D:\Profiles\krzemn\Desktop\video_conference_presentation_300_wht1.gif"/>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8993529" y="1620456"/>
            <a:ext cx="2174386" cy="186272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6760966">
            <a:off x="9580153" y="5409287"/>
            <a:ext cx="940266" cy="845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63368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par>
                                <p:cTn id="38" presetID="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1"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pPr>
            <a:r>
              <a:rPr lang="en-US" b="1" dirty="0">
                <a:solidFill>
                  <a:srgbClr val="00B050"/>
                </a:solidFill>
              </a:rPr>
              <a:t>6.4 Documentation of the system and progress</a:t>
            </a:r>
          </a:p>
        </p:txBody>
      </p:sp>
      <p:sp>
        <p:nvSpPr>
          <p:cNvPr id="3" name="Content Placeholder 2"/>
          <p:cNvSpPr>
            <a:spLocks noGrp="1"/>
          </p:cNvSpPr>
          <p:nvPr>
            <p:ph idx="1"/>
          </p:nvPr>
        </p:nvSpPr>
        <p:spPr>
          <a:xfrm>
            <a:off x="826626" y="1744603"/>
            <a:ext cx="10515600" cy="4351338"/>
          </a:xfrm>
        </p:spPr>
        <p:txBody>
          <a:bodyPr>
            <a:normAutofit/>
          </a:bodyPr>
          <a:lstStyle/>
          <a:p>
            <a:pPr marL="0" indent="0">
              <a:lnSpc>
                <a:spcPct val="200000"/>
              </a:lnSpc>
              <a:buNone/>
            </a:pPr>
            <a:r>
              <a:rPr lang="en-GB" dirty="0"/>
              <a:t>  </a:t>
            </a:r>
          </a:p>
          <a:p>
            <a:pPr marL="0" indent="0">
              <a:buNone/>
            </a:pPr>
            <a:r>
              <a:rPr lang="en-GB" dirty="0"/>
              <a:t/>
            </a:r>
            <a:br>
              <a:rPr lang="en-GB" dirty="0"/>
            </a:br>
            <a:endParaRPr lang="en-GB" dirty="0"/>
          </a:p>
          <a:p>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9356" y="2941783"/>
            <a:ext cx="2592730" cy="1763056"/>
          </a:xfrm>
          <a:prstGeom prst="rect">
            <a:avLst/>
          </a:prstGeom>
        </p:spPr>
      </p:pic>
      <p:sp>
        <p:nvSpPr>
          <p:cNvPr id="5" name="Rectangle 4"/>
          <p:cNvSpPr/>
          <p:nvPr/>
        </p:nvSpPr>
        <p:spPr>
          <a:xfrm>
            <a:off x="983847" y="1711250"/>
            <a:ext cx="7951808" cy="4801314"/>
          </a:xfrm>
          <a:prstGeom prst="rect">
            <a:avLst/>
          </a:prstGeom>
        </p:spPr>
        <p:txBody>
          <a:bodyPr wrap="square">
            <a:spAutoFit/>
          </a:bodyPr>
          <a:lstStyle/>
          <a:p>
            <a:pPr lvl="1"/>
            <a:r>
              <a:rPr lang="en-GB" sz="2400" dirty="0"/>
              <a:t>What to document?</a:t>
            </a:r>
          </a:p>
          <a:p>
            <a:pPr marL="800100" lvl="1" indent="-342900">
              <a:buFont typeface="Arial" panose="020B0604020202020204" pitchFamily="34" charset="0"/>
              <a:buChar char="•"/>
            </a:pPr>
            <a:r>
              <a:rPr lang="en-GB" sz="2400" dirty="0"/>
              <a:t>An environmental policy;</a:t>
            </a:r>
          </a:p>
          <a:p>
            <a:pPr marL="742950" lvl="1" indent="-285750">
              <a:buFont typeface="Arial" panose="020B0604020202020204" pitchFamily="34" charset="0"/>
              <a:buChar char="•"/>
            </a:pPr>
            <a:r>
              <a:rPr lang="en-GB" sz="2400" dirty="0"/>
              <a:t>Organizational structure and key responsibilities;</a:t>
            </a:r>
          </a:p>
          <a:p>
            <a:pPr marL="742950" lvl="1" indent="-285750">
              <a:buFont typeface="Arial" panose="020B0604020202020204" pitchFamily="34" charset="0"/>
              <a:buChar char="•"/>
            </a:pPr>
            <a:r>
              <a:rPr lang="en-GB" sz="2400" dirty="0"/>
              <a:t>A description or summary of </a:t>
            </a:r>
            <a:r>
              <a:rPr lang="en-GB" sz="2400" b="1" dirty="0"/>
              <a:t>how </a:t>
            </a:r>
            <a:r>
              <a:rPr lang="en-GB" sz="2400" dirty="0"/>
              <a:t>your organization satisfies EMS requirements (e.g., “How do we identify environmental aspects?” “How do we control documents?” How do we comply with legal requirements?”);</a:t>
            </a:r>
          </a:p>
          <a:p>
            <a:pPr marL="742950" lvl="1" indent="-285750">
              <a:buFont typeface="Arial" panose="020B0604020202020204" pitchFamily="34" charset="0"/>
              <a:buChar char="•"/>
            </a:pPr>
            <a:r>
              <a:rPr lang="en-GB" sz="2400" dirty="0"/>
              <a:t>Activity- or process-specific procedures such as emergency response plans, training plans, etc.)</a:t>
            </a:r>
          </a:p>
          <a:p>
            <a:pPr lvl="1"/>
            <a:r>
              <a:rPr lang="en-GB" sz="2400" dirty="0"/>
              <a:t>Tracking progress</a:t>
            </a:r>
          </a:p>
          <a:p>
            <a:pPr marL="742950" lvl="1" indent="-285750">
              <a:buFont typeface="Arial" panose="020B0604020202020204" pitchFamily="34" charset="0"/>
              <a:buChar char="•"/>
            </a:pPr>
            <a:r>
              <a:rPr lang="en-GB" sz="2400" dirty="0"/>
              <a:t>Systematically consider each stage</a:t>
            </a:r>
            <a:endParaRPr lang="en-GB" dirty="0">
              <a:latin typeface="Arial" panose="020B0604020202020204" pitchFamily="34" charset="0"/>
            </a:endParaRPr>
          </a:p>
          <a:p>
            <a:endParaRPr lang="en-GB" dirty="0"/>
          </a:p>
        </p:txBody>
      </p:sp>
      <p:sp>
        <p:nvSpPr>
          <p:cNvPr id="7" name="Footer Placeholder 6"/>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5867666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a:solidFill>
                  <a:srgbClr val="00B050"/>
                </a:solidFill>
              </a:rPr>
              <a:t>Tips and hints</a:t>
            </a:r>
            <a:r>
              <a:rPr lang="en-GB" b="1" dirty="0"/>
              <a:t/>
            </a:r>
            <a:br>
              <a:rPr lang="en-GB" b="1" dirty="0"/>
            </a:br>
            <a:endParaRPr lang="en-GB" b="1" dirty="0">
              <a:solidFill>
                <a:srgbClr val="00B050"/>
              </a:solidFill>
            </a:endParaRPr>
          </a:p>
        </p:txBody>
      </p:sp>
      <p:sp>
        <p:nvSpPr>
          <p:cNvPr id="3" name="Content Placeholder 2"/>
          <p:cNvSpPr>
            <a:spLocks noGrp="1"/>
          </p:cNvSpPr>
          <p:nvPr>
            <p:ph idx="1"/>
          </p:nvPr>
        </p:nvSpPr>
        <p:spPr/>
        <p:txBody>
          <a:bodyPr>
            <a:normAutofit fontScale="92500"/>
          </a:bodyPr>
          <a:lstStyle/>
          <a:p>
            <a:pPr>
              <a:lnSpc>
                <a:spcPct val="150000"/>
              </a:lnSpc>
            </a:pPr>
            <a:r>
              <a:rPr lang="en-GB" sz="2400" dirty="0"/>
              <a:t>Build </a:t>
            </a:r>
            <a:r>
              <a:rPr lang="en-GB" sz="2400" b="1" dirty="0"/>
              <a:t>flexibility </a:t>
            </a:r>
            <a:r>
              <a:rPr lang="en-GB" sz="2400" dirty="0"/>
              <a:t>into your organizational structure. Recognise that environmental (and other) management needs will change over time.</a:t>
            </a:r>
          </a:p>
          <a:p>
            <a:pPr>
              <a:lnSpc>
                <a:spcPct val="150000"/>
              </a:lnSpc>
            </a:pPr>
            <a:r>
              <a:rPr lang="en-GB" sz="2400" b="1" dirty="0"/>
              <a:t>Communicate </a:t>
            </a:r>
            <a:r>
              <a:rPr lang="en-GB" sz="2400" dirty="0"/>
              <a:t>to people what their roles are (as well as the roles of others). One tool for communicating these responsibilities is a </a:t>
            </a:r>
            <a:r>
              <a:rPr lang="en-GB" sz="2400" b="1" dirty="0"/>
              <a:t>responsibility matrix </a:t>
            </a:r>
            <a:r>
              <a:rPr lang="en-GB" sz="2400" dirty="0"/>
              <a:t>(drafting procedures).</a:t>
            </a:r>
          </a:p>
          <a:p>
            <a:pPr>
              <a:lnSpc>
                <a:spcPct val="150000"/>
              </a:lnSpc>
            </a:pPr>
            <a:r>
              <a:rPr lang="en-GB" sz="2400" dirty="0"/>
              <a:t>Consider </a:t>
            </a:r>
            <a:r>
              <a:rPr lang="en-GB" sz="2400" b="1" dirty="0"/>
              <a:t>flow charting </a:t>
            </a:r>
            <a:r>
              <a:rPr lang="en-GB" sz="2400" dirty="0"/>
              <a:t>your existing environmental management activities. This can help you understand how these processes work and the final product can be a great communication and training tool.</a:t>
            </a:r>
            <a:endParaRPr lang="en-GB" sz="2400" b="1" dirty="0"/>
          </a:p>
          <a:p>
            <a:pPr marL="0" indent="0">
              <a:buNone/>
            </a:pPr>
            <a:endParaRPr lang="en-GB"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1488457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62136-6546-4109-8AF5-F8733DE7A929}"/>
              </a:ext>
            </a:extLst>
          </p:cNvPr>
          <p:cNvSpPr>
            <a:spLocks noGrp="1"/>
          </p:cNvSpPr>
          <p:nvPr>
            <p:ph type="title"/>
          </p:nvPr>
        </p:nvSpPr>
        <p:spPr>
          <a:xfrm>
            <a:off x="866005" y="332510"/>
            <a:ext cx="10515600" cy="1325563"/>
          </a:xfrm>
        </p:spPr>
        <p:txBody>
          <a:bodyPr>
            <a:normAutofit/>
          </a:bodyPr>
          <a:lstStyle/>
          <a:p>
            <a:pPr>
              <a:lnSpc>
                <a:spcPct val="100000"/>
              </a:lnSpc>
            </a:pPr>
            <a:r>
              <a:rPr lang="en-GB" sz="4000" b="1" dirty="0">
                <a:solidFill>
                  <a:srgbClr val="00B050"/>
                </a:solidFill>
              </a:rPr>
              <a:t>6.5 Green/sustainable public procurement</a:t>
            </a:r>
          </a:p>
        </p:txBody>
      </p:sp>
      <p:pic>
        <p:nvPicPr>
          <p:cNvPr id="4" name="Content Placeholder 3" descr="Figure1">
            <a:extLst>
              <a:ext uri="{FF2B5EF4-FFF2-40B4-BE49-F238E27FC236}">
                <a16:creationId xmlns:a16="http://schemas.microsoft.com/office/drawing/2014/main" id="{81C9909A-A94E-4CFB-A13E-1F578D6D9C57}"/>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72811" y="1597306"/>
            <a:ext cx="7824486" cy="4568082"/>
          </a:xfrm>
          <a:prstGeom prst="rect">
            <a:avLst/>
          </a:prstGeom>
          <a:noFill/>
          <a:ln>
            <a:noFill/>
          </a:ln>
        </p:spPr>
      </p:pic>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546776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6AA0-530A-40E1-ADA6-8B4241A53FD0}"/>
              </a:ext>
            </a:extLst>
          </p:cNvPr>
          <p:cNvSpPr>
            <a:spLocks noGrp="1"/>
          </p:cNvSpPr>
          <p:nvPr>
            <p:ph type="title"/>
          </p:nvPr>
        </p:nvSpPr>
        <p:spPr>
          <a:xfrm>
            <a:off x="838200" y="365125"/>
            <a:ext cx="10515600" cy="805307"/>
          </a:xfrm>
        </p:spPr>
        <p:txBody>
          <a:bodyPr>
            <a:normAutofit/>
          </a:bodyPr>
          <a:lstStyle/>
          <a:p>
            <a:r>
              <a:rPr lang="en-GB" sz="4000" b="1" dirty="0">
                <a:solidFill>
                  <a:srgbClr val="00B050"/>
                </a:solidFill>
              </a:rPr>
              <a:t>Practises of GPP/SPP in different countries</a:t>
            </a:r>
          </a:p>
        </p:txBody>
      </p:sp>
      <p:sp>
        <p:nvSpPr>
          <p:cNvPr id="3" name="Content Placeholder 2">
            <a:extLst>
              <a:ext uri="{FF2B5EF4-FFF2-40B4-BE49-F238E27FC236}">
                <a16:creationId xmlns:a16="http://schemas.microsoft.com/office/drawing/2014/main" id="{BF995016-0486-4282-899C-F55BD9CA174B}"/>
              </a:ext>
            </a:extLst>
          </p:cNvPr>
          <p:cNvSpPr>
            <a:spLocks noGrp="1"/>
          </p:cNvSpPr>
          <p:nvPr>
            <p:ph idx="1"/>
          </p:nvPr>
        </p:nvSpPr>
        <p:spPr>
          <a:xfrm>
            <a:off x="838200" y="1562582"/>
            <a:ext cx="10515600" cy="4614381"/>
          </a:xfrm>
        </p:spPr>
        <p:txBody>
          <a:bodyPr>
            <a:normAutofit/>
          </a:bodyPr>
          <a:lstStyle/>
          <a:p>
            <a:pPr>
              <a:lnSpc>
                <a:spcPct val="150000"/>
              </a:lnSpc>
            </a:pPr>
            <a:r>
              <a:rPr lang="en-GB" sz="2400" dirty="0"/>
              <a:t>At the European Union level GPP is a voluntary instrument</a:t>
            </a:r>
          </a:p>
          <a:p>
            <a:pPr lvl="1">
              <a:lnSpc>
                <a:spcPct val="150000"/>
              </a:lnSpc>
            </a:pPr>
            <a:r>
              <a:rPr lang="en-GB" dirty="0"/>
              <a:t>Guidelines for using </a:t>
            </a:r>
            <a:r>
              <a:rPr lang="et-EE" dirty="0"/>
              <a:t>GPP</a:t>
            </a:r>
          </a:p>
          <a:p>
            <a:pPr lvl="1">
              <a:lnSpc>
                <a:spcPct val="150000"/>
              </a:lnSpc>
            </a:pPr>
            <a:r>
              <a:rPr lang="en-GB" dirty="0">
                <a:hlinkClick r:id="rId3"/>
              </a:rPr>
              <a:t>GPP </a:t>
            </a:r>
            <a:r>
              <a:rPr lang="et-EE" dirty="0">
                <a:hlinkClick r:id="rId3"/>
              </a:rPr>
              <a:t>c</a:t>
            </a:r>
            <a:r>
              <a:rPr lang="en-GB" dirty="0" err="1">
                <a:hlinkClick r:id="rId3"/>
              </a:rPr>
              <a:t>riteria</a:t>
            </a:r>
            <a:r>
              <a:rPr lang="en-GB" dirty="0">
                <a:hlinkClick r:id="rId3"/>
              </a:rPr>
              <a:t> </a:t>
            </a:r>
            <a:r>
              <a:rPr lang="et-EE" dirty="0" err="1"/>
              <a:t>for</a:t>
            </a:r>
            <a:r>
              <a:rPr lang="en-GB" dirty="0"/>
              <a:t> 19 product groups</a:t>
            </a:r>
          </a:p>
          <a:p>
            <a:pPr lvl="0">
              <a:lnSpc>
                <a:spcPct val="150000"/>
              </a:lnSpc>
            </a:pPr>
            <a:r>
              <a:rPr lang="en-GB" sz="2400" dirty="0"/>
              <a:t>Some countries and local authorities have made strong political commitment  and public institutions are obliged to use green criteria in procurement (</a:t>
            </a:r>
            <a:r>
              <a:rPr lang="en-GB" sz="2400" dirty="0" err="1"/>
              <a:t>e.g</a:t>
            </a:r>
            <a:r>
              <a:rPr lang="en-GB" sz="2400" dirty="0"/>
              <a:t> Sweden, UK, US)</a:t>
            </a:r>
          </a:p>
          <a:p>
            <a:pPr lvl="0">
              <a:lnSpc>
                <a:spcPct val="150000"/>
              </a:lnSpc>
            </a:pPr>
            <a:r>
              <a:rPr lang="en-GB" sz="2400" dirty="0"/>
              <a:t>International standard</a:t>
            </a:r>
            <a:r>
              <a:rPr lang="en-GB" sz="2400" u="sng" dirty="0">
                <a:hlinkClick r:id="rId4"/>
              </a:rPr>
              <a:t> ISO 20400:2017 on sustainable procurement</a:t>
            </a:r>
            <a:endParaRPr lang="et-EE" sz="2400" dirty="0"/>
          </a:p>
          <a:p>
            <a:endParaRPr lang="en-GB"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687475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6AA0-530A-40E1-ADA6-8B4241A53FD0}"/>
              </a:ext>
            </a:extLst>
          </p:cNvPr>
          <p:cNvSpPr>
            <a:spLocks noGrp="1"/>
          </p:cNvSpPr>
          <p:nvPr>
            <p:ph type="title"/>
          </p:nvPr>
        </p:nvSpPr>
        <p:spPr>
          <a:xfrm>
            <a:off x="838200" y="365125"/>
            <a:ext cx="10515600" cy="919665"/>
          </a:xfrm>
        </p:spPr>
        <p:txBody>
          <a:bodyPr>
            <a:normAutofit/>
          </a:bodyPr>
          <a:lstStyle/>
          <a:p>
            <a:r>
              <a:rPr lang="en-GB" sz="4000" b="1" dirty="0">
                <a:solidFill>
                  <a:srgbClr val="00B050"/>
                </a:solidFill>
              </a:rPr>
              <a:t>Example</a:t>
            </a:r>
          </a:p>
        </p:txBody>
      </p:sp>
      <p:sp>
        <p:nvSpPr>
          <p:cNvPr id="5" name="Content Placeholder 4">
            <a:extLst>
              <a:ext uri="{FF2B5EF4-FFF2-40B4-BE49-F238E27FC236}">
                <a16:creationId xmlns:a16="http://schemas.microsoft.com/office/drawing/2014/main" id="{F46A1A57-D8BA-4625-AC6F-B5FDA09B69DC}"/>
              </a:ext>
            </a:extLst>
          </p:cNvPr>
          <p:cNvSpPr>
            <a:spLocks noGrp="1"/>
          </p:cNvSpPr>
          <p:nvPr>
            <p:ph idx="1"/>
          </p:nvPr>
        </p:nvSpPr>
        <p:spPr>
          <a:xfrm>
            <a:off x="648929" y="1157468"/>
            <a:ext cx="10509066" cy="5451676"/>
          </a:xfrm>
        </p:spPr>
        <p:txBody>
          <a:bodyPr>
            <a:normAutofit fontScale="77500" lnSpcReduction="20000"/>
          </a:bodyPr>
          <a:lstStyle/>
          <a:p>
            <a:pPr marL="0" indent="0">
              <a:lnSpc>
                <a:spcPct val="120000"/>
              </a:lnSpc>
              <a:buNone/>
            </a:pPr>
            <a:r>
              <a:rPr lang="en-GB" sz="2900" b="1" dirty="0"/>
              <a:t>Specification</a:t>
            </a:r>
          </a:p>
          <a:p>
            <a:pPr>
              <a:lnSpc>
                <a:spcPct val="120000"/>
              </a:lnSpc>
            </a:pPr>
            <a:r>
              <a:rPr lang="en-GB" sz="2900" dirty="0"/>
              <a:t>Paper must be made from 100% recovered paper fibres  → Verification: All products carrying a type I ecolabel, such as the EU Ecolabel</a:t>
            </a:r>
          </a:p>
          <a:p>
            <a:pPr>
              <a:lnSpc>
                <a:spcPct val="120000"/>
              </a:lnSpc>
            </a:pPr>
            <a:r>
              <a:rPr lang="en-GB" sz="2900" dirty="0"/>
              <a:t>The paper must be at least Elementary Chlorine Free (ECF), or Totally Chlorine Free (TCF) →  Verification: A technical dossier of the manufacturer</a:t>
            </a:r>
          </a:p>
          <a:p>
            <a:pPr marL="0" indent="0">
              <a:lnSpc>
                <a:spcPct val="120000"/>
              </a:lnSpc>
              <a:buNone/>
            </a:pPr>
            <a:r>
              <a:rPr lang="en-GB" sz="2900" b="1" dirty="0"/>
              <a:t>Award criteria:</a:t>
            </a:r>
          </a:p>
          <a:p>
            <a:pPr>
              <a:lnSpc>
                <a:spcPct val="120000"/>
              </a:lnSpc>
            </a:pPr>
            <a:r>
              <a:rPr lang="en-GB" sz="2900" dirty="0"/>
              <a:t>Additional points will be awarded for virgin wood  fibres coming from sustainably managed forests →  Verification: type 1 ecolabel, the wood fibres certified as FSC , PEFC  or any other equivalent means </a:t>
            </a:r>
            <a:r>
              <a:rPr lang="en-US" sz="2900" dirty="0"/>
              <a:t>of proof</a:t>
            </a:r>
          </a:p>
          <a:p>
            <a:pPr marL="0" indent="0">
              <a:lnSpc>
                <a:spcPct val="120000"/>
              </a:lnSpc>
              <a:buNone/>
            </a:pPr>
            <a:endParaRPr lang="en-GB" sz="2900" dirty="0">
              <a:hlinkClick r:id="rId3"/>
            </a:endParaRPr>
          </a:p>
          <a:p>
            <a:pPr marL="0" indent="0">
              <a:lnSpc>
                <a:spcPct val="120000"/>
              </a:lnSpc>
              <a:buNone/>
            </a:pPr>
            <a:r>
              <a:rPr lang="et-EE" sz="2300" dirty="0">
                <a:hlinkClick r:id="rId3"/>
              </a:rPr>
              <a:t>http://ec.europa.eu/environment/gpp/pdf/toolkit/paper_GPP_product_sheet.pdf</a:t>
            </a:r>
            <a:endParaRPr lang="en-GB" sz="2300" dirty="0"/>
          </a:p>
          <a:p>
            <a:pPr marL="0" indent="0">
              <a:lnSpc>
                <a:spcPct val="120000"/>
              </a:lnSpc>
              <a:buNone/>
            </a:pPr>
            <a:r>
              <a:rPr lang="et-EE" sz="2300" dirty="0">
                <a:hlinkClick r:id="rId4"/>
              </a:rPr>
              <a:t>http://ec.europa.eu/environment/gpp/lcc.htm</a:t>
            </a:r>
            <a:endParaRPr lang="en-GB" sz="2300" dirty="0"/>
          </a:p>
          <a:p>
            <a:pPr marL="0" indent="0">
              <a:buNone/>
            </a:pPr>
            <a:r>
              <a:rPr lang="et-EE" sz="2900" dirty="0"/>
              <a:t>  </a:t>
            </a:r>
            <a:endParaRPr lang="en-GB" sz="2900" dirty="0"/>
          </a:p>
          <a:p>
            <a:pPr marL="0" indent="0">
              <a:buNone/>
            </a:pPr>
            <a:endParaRPr lang="et-EE" sz="2400" dirty="0"/>
          </a:p>
          <a:p>
            <a:pPr marL="0" indent="0">
              <a:buNone/>
            </a:pPr>
            <a:endParaRPr lang="en-GB" sz="2400" dirty="0"/>
          </a:p>
          <a:p>
            <a:pPr marL="0" indent="0">
              <a:buNone/>
            </a:pPr>
            <a:endParaRPr lang="et-EE" sz="2400" dirty="0"/>
          </a:p>
          <a:p>
            <a:pPr marL="0" indent="0">
              <a:buNone/>
            </a:pPr>
            <a:endParaRPr lang="en-GB" sz="2400" dirty="0"/>
          </a:p>
          <a:p>
            <a:pPr marL="0" indent="0">
              <a:buNone/>
            </a:pPr>
            <a:endParaRPr lang="en-GB" sz="2400" dirty="0"/>
          </a:p>
        </p:txBody>
      </p:sp>
      <p:pic>
        <p:nvPicPr>
          <p:cNvPr id="4" name="Picture 3">
            <a:extLst>
              <a:ext uri="{FF2B5EF4-FFF2-40B4-BE49-F238E27FC236}">
                <a16:creationId xmlns:a16="http://schemas.microsoft.com/office/drawing/2014/main" id="{7668DFB5-DAA0-4E1B-8C53-51119B4444E5}"/>
              </a:ext>
            </a:extLst>
          </p:cNvPr>
          <p:cNvPicPr>
            <a:picLocks noChangeAspect="1"/>
          </p:cNvPicPr>
          <p:nvPr/>
        </p:nvPicPr>
        <p:blipFill>
          <a:blip r:embed="rId5"/>
          <a:stretch>
            <a:fillRect/>
          </a:stretch>
        </p:blipFill>
        <p:spPr>
          <a:xfrm>
            <a:off x="8715737" y="4537275"/>
            <a:ext cx="2604305" cy="1898249"/>
          </a:xfrm>
          <a:prstGeom prst="rect">
            <a:avLst/>
          </a:prstGeom>
        </p:spPr>
      </p:pic>
      <p:sp>
        <p:nvSpPr>
          <p:cNvPr id="6" name="Freeform: Shape 5">
            <a:extLst>
              <a:ext uri="{FF2B5EF4-FFF2-40B4-BE49-F238E27FC236}">
                <a16:creationId xmlns:a16="http://schemas.microsoft.com/office/drawing/2014/main" id="{6C949E4E-5C4A-4A95-AF99-CCBF6F6601FF}"/>
              </a:ext>
            </a:extLst>
          </p:cNvPr>
          <p:cNvSpPr/>
          <p:nvPr/>
        </p:nvSpPr>
        <p:spPr>
          <a:xfrm>
            <a:off x="9094004" y="4970028"/>
            <a:ext cx="721328" cy="527947"/>
          </a:xfrm>
          <a:custGeom>
            <a:avLst/>
            <a:gdLst>
              <a:gd name="connsiteX0" fmla="*/ 133881 w 782580"/>
              <a:gd name="connsiteY0" fmla="*/ 257996 h 675676"/>
              <a:gd name="connsiteX1" fmla="*/ 25726 w 782580"/>
              <a:gd name="connsiteY1" fmla="*/ 533299 h 675676"/>
              <a:gd name="connsiteX2" fmla="*/ 635326 w 782580"/>
              <a:gd name="connsiteY2" fmla="*/ 651287 h 675676"/>
              <a:gd name="connsiteX3" fmla="*/ 763146 w 782580"/>
              <a:gd name="connsiteY3" fmla="*/ 61351 h 675676"/>
              <a:gd name="connsiteX4" fmla="*/ 320694 w 782580"/>
              <a:gd name="connsiteY4" fmla="*/ 41687 h 675676"/>
              <a:gd name="connsiteX5" fmla="*/ 133881 w 782580"/>
              <a:gd name="connsiteY5" fmla="*/ 257996 h 67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2580" h="675676">
                <a:moveTo>
                  <a:pt x="133881" y="257996"/>
                </a:moveTo>
                <a:cubicBezTo>
                  <a:pt x="84720" y="339931"/>
                  <a:pt x="-57848" y="467751"/>
                  <a:pt x="25726" y="533299"/>
                </a:cubicBezTo>
                <a:cubicBezTo>
                  <a:pt x="109300" y="598848"/>
                  <a:pt x="512423" y="729945"/>
                  <a:pt x="635326" y="651287"/>
                </a:cubicBezTo>
                <a:cubicBezTo>
                  <a:pt x="758229" y="572629"/>
                  <a:pt x="815585" y="162951"/>
                  <a:pt x="763146" y="61351"/>
                </a:cubicBezTo>
                <a:cubicBezTo>
                  <a:pt x="710707" y="-40249"/>
                  <a:pt x="427210" y="7274"/>
                  <a:pt x="320694" y="41687"/>
                </a:cubicBezTo>
                <a:cubicBezTo>
                  <a:pt x="214178" y="76100"/>
                  <a:pt x="183042" y="176061"/>
                  <a:pt x="133881" y="257996"/>
                </a:cubicBezTo>
                <a:close/>
              </a:path>
            </a:pathLst>
          </a:cu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t-EE"/>
          </a:p>
        </p:txBody>
      </p:sp>
      <p:sp>
        <p:nvSpPr>
          <p:cNvPr id="7" name="Footer Placeholder 6"/>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52135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6AA0-530A-40E1-ADA6-8B4241A53FD0}"/>
              </a:ext>
            </a:extLst>
          </p:cNvPr>
          <p:cNvSpPr>
            <a:spLocks noGrp="1"/>
          </p:cNvSpPr>
          <p:nvPr>
            <p:ph type="title"/>
          </p:nvPr>
        </p:nvSpPr>
        <p:spPr>
          <a:xfrm>
            <a:off x="838200" y="365125"/>
            <a:ext cx="10515600" cy="805307"/>
          </a:xfrm>
        </p:spPr>
        <p:txBody>
          <a:bodyPr>
            <a:normAutofit/>
          </a:bodyPr>
          <a:lstStyle/>
          <a:p>
            <a:r>
              <a:rPr lang="en-GB" sz="4000" b="1" dirty="0">
                <a:solidFill>
                  <a:srgbClr val="00B050"/>
                </a:solidFill>
              </a:rPr>
              <a:t>6.6 Exercise: Life Cycle Costing calculation</a:t>
            </a:r>
          </a:p>
        </p:txBody>
      </p:sp>
      <p:sp>
        <p:nvSpPr>
          <p:cNvPr id="5" name="Content Placeholder 4">
            <a:extLst>
              <a:ext uri="{FF2B5EF4-FFF2-40B4-BE49-F238E27FC236}">
                <a16:creationId xmlns:a16="http://schemas.microsoft.com/office/drawing/2014/main" id="{B86728D2-1BCD-4CE8-9487-78F72F67F267}"/>
              </a:ext>
            </a:extLst>
          </p:cNvPr>
          <p:cNvSpPr>
            <a:spLocks noGrp="1"/>
          </p:cNvSpPr>
          <p:nvPr>
            <p:ph idx="1"/>
          </p:nvPr>
        </p:nvSpPr>
        <p:spPr/>
        <p:txBody>
          <a:bodyPr/>
          <a:lstStyle/>
          <a:p>
            <a:pPr marL="0" indent="0">
              <a:buNone/>
            </a:pPr>
            <a:r>
              <a:rPr lang="en-GB" dirty="0"/>
              <a:t>Please calculate, which of the products is the best for procurement</a:t>
            </a:r>
            <a:r>
              <a:rPr lang="et-EE" dirty="0"/>
              <a:t> </a:t>
            </a:r>
            <a:r>
              <a:rPr lang="et-EE" dirty="0" err="1"/>
              <a:t>for</a:t>
            </a:r>
            <a:r>
              <a:rPr lang="et-EE" dirty="0"/>
              <a:t> </a:t>
            </a:r>
            <a:r>
              <a:rPr lang="en-GB" dirty="0"/>
              <a:t>a </a:t>
            </a:r>
            <a:r>
              <a:rPr lang="et-EE" dirty="0"/>
              <a:t>l</a:t>
            </a:r>
            <a:r>
              <a:rPr lang="en-GB" dirty="0"/>
              <a:t>o</a:t>
            </a:r>
            <a:r>
              <a:rPr lang="et-EE" dirty="0" err="1"/>
              <a:t>ng</a:t>
            </a:r>
            <a:r>
              <a:rPr lang="et-EE" dirty="0"/>
              <a:t> term (12 </a:t>
            </a:r>
            <a:r>
              <a:rPr lang="et-EE" dirty="0" err="1"/>
              <a:t>years</a:t>
            </a:r>
            <a:r>
              <a:rPr lang="et-EE" dirty="0"/>
              <a:t>)</a:t>
            </a:r>
            <a:endParaRPr lang="en-GB" dirty="0"/>
          </a:p>
        </p:txBody>
      </p:sp>
      <p:graphicFrame>
        <p:nvGraphicFramePr>
          <p:cNvPr id="4" name="Table 3">
            <a:extLst>
              <a:ext uri="{FF2B5EF4-FFF2-40B4-BE49-F238E27FC236}">
                <a16:creationId xmlns:a16="http://schemas.microsoft.com/office/drawing/2014/main" id="{2AAD3809-CAE4-46E6-AB55-399CED33DCB9}"/>
              </a:ext>
            </a:extLst>
          </p:cNvPr>
          <p:cNvGraphicFramePr>
            <a:graphicFrameLocks noGrp="1"/>
          </p:cNvGraphicFramePr>
          <p:nvPr>
            <p:extLst>
              <p:ext uri="{D42A27DB-BD31-4B8C-83A1-F6EECF244321}">
                <p14:modId xmlns:p14="http://schemas.microsoft.com/office/powerpoint/2010/main" val="1937518687"/>
              </p:ext>
            </p:extLst>
          </p:nvPr>
        </p:nvGraphicFramePr>
        <p:xfrm>
          <a:off x="1569027" y="2675227"/>
          <a:ext cx="8447809" cy="3300225"/>
        </p:xfrm>
        <a:graphic>
          <a:graphicData uri="http://schemas.openxmlformats.org/drawingml/2006/table">
            <a:tbl>
              <a:tblPr>
                <a:tableStyleId>{5C22544A-7EE6-4342-B048-85BDC9FD1C3A}</a:tableStyleId>
              </a:tblPr>
              <a:tblGrid>
                <a:gridCol w="3306236">
                  <a:extLst>
                    <a:ext uri="{9D8B030D-6E8A-4147-A177-3AD203B41FA5}">
                      <a16:colId xmlns:a16="http://schemas.microsoft.com/office/drawing/2014/main" val="1033336888"/>
                    </a:ext>
                  </a:extLst>
                </a:gridCol>
                <a:gridCol w="1713195">
                  <a:extLst>
                    <a:ext uri="{9D8B030D-6E8A-4147-A177-3AD203B41FA5}">
                      <a16:colId xmlns:a16="http://schemas.microsoft.com/office/drawing/2014/main" val="334327891"/>
                    </a:ext>
                  </a:extLst>
                </a:gridCol>
                <a:gridCol w="1714189">
                  <a:extLst>
                    <a:ext uri="{9D8B030D-6E8A-4147-A177-3AD203B41FA5}">
                      <a16:colId xmlns:a16="http://schemas.microsoft.com/office/drawing/2014/main" val="23699442"/>
                    </a:ext>
                  </a:extLst>
                </a:gridCol>
                <a:gridCol w="1714189">
                  <a:extLst>
                    <a:ext uri="{9D8B030D-6E8A-4147-A177-3AD203B41FA5}">
                      <a16:colId xmlns:a16="http://schemas.microsoft.com/office/drawing/2014/main" val="1937953840"/>
                    </a:ext>
                  </a:extLst>
                </a:gridCol>
              </a:tblGrid>
              <a:tr h="437717">
                <a:tc>
                  <a:txBody>
                    <a:bodyPr/>
                    <a:lstStyle/>
                    <a:p>
                      <a:pPr algn="ctr">
                        <a:spcAft>
                          <a:spcPts val="0"/>
                        </a:spcAft>
                      </a:pPr>
                      <a:r>
                        <a:rPr lang="et-EE" sz="2000">
                          <a:effectLst/>
                        </a:rPr>
                        <a:t> </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A</a:t>
                      </a:r>
                      <a:endParaRPr lang="et-EE" sz="2000" dirty="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B</a:t>
                      </a:r>
                      <a:endParaRPr lang="et-EE" sz="2000" dirty="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C</a:t>
                      </a:r>
                      <a:endParaRPr lang="et-EE" sz="2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649247852"/>
                  </a:ext>
                </a:extLst>
              </a:tr>
              <a:tr h="437717">
                <a:tc>
                  <a:txBody>
                    <a:bodyPr/>
                    <a:lstStyle/>
                    <a:p>
                      <a:pPr>
                        <a:spcAft>
                          <a:spcPts val="0"/>
                        </a:spcAft>
                      </a:pPr>
                      <a:r>
                        <a:rPr lang="en-GB" sz="2000" noProof="0">
                          <a:effectLst/>
                        </a:rPr>
                        <a:t>Purchase price</a:t>
                      </a:r>
                      <a:endParaRPr lang="en-GB" sz="2000" noProof="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270</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110</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180</a:t>
                      </a:r>
                      <a:endParaRPr lang="et-EE" sz="2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933063451"/>
                  </a:ext>
                </a:extLst>
              </a:tr>
              <a:tr h="418666">
                <a:tc>
                  <a:txBody>
                    <a:bodyPr/>
                    <a:lstStyle/>
                    <a:p>
                      <a:pPr>
                        <a:spcAft>
                          <a:spcPts val="0"/>
                        </a:spcAft>
                      </a:pPr>
                      <a:r>
                        <a:rPr lang="en-GB" sz="2000" noProof="0">
                          <a:effectLst/>
                        </a:rPr>
                        <a:t>Operating costs (per year)</a:t>
                      </a:r>
                      <a:endParaRPr lang="en-GB" sz="2000" noProof="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30</a:t>
                      </a:r>
                      <a:endParaRPr lang="et-EE" sz="2000" dirty="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50</a:t>
                      </a:r>
                      <a:endParaRPr lang="et-EE" sz="2000" dirty="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37</a:t>
                      </a:r>
                      <a:endParaRPr lang="et-EE" sz="2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843450118"/>
                  </a:ext>
                </a:extLst>
              </a:tr>
              <a:tr h="437717">
                <a:tc>
                  <a:txBody>
                    <a:bodyPr/>
                    <a:lstStyle/>
                    <a:p>
                      <a:pPr>
                        <a:spcAft>
                          <a:spcPts val="0"/>
                        </a:spcAft>
                      </a:pPr>
                      <a:r>
                        <a:rPr lang="en-GB" sz="2000" noProof="0">
                          <a:effectLst/>
                        </a:rPr>
                        <a:t>End-of-life costs</a:t>
                      </a:r>
                      <a:endParaRPr lang="en-GB" sz="2000" noProof="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30</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25</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40</a:t>
                      </a:r>
                      <a:endParaRPr lang="et-EE" sz="2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517220074"/>
                  </a:ext>
                </a:extLst>
              </a:tr>
              <a:tr h="521091">
                <a:tc>
                  <a:txBody>
                    <a:bodyPr/>
                    <a:lstStyle/>
                    <a:p>
                      <a:pPr>
                        <a:spcAft>
                          <a:spcPts val="0"/>
                        </a:spcAft>
                      </a:pPr>
                      <a:r>
                        <a:rPr lang="en-GB" sz="2000" noProof="0">
                          <a:effectLst/>
                        </a:rPr>
                        <a:t>Life-span (years)</a:t>
                      </a:r>
                      <a:endParaRPr lang="en-GB" sz="2000" noProof="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12</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a:effectLst/>
                        </a:rPr>
                        <a:t>4</a:t>
                      </a:r>
                      <a:endParaRPr lang="et-EE" sz="200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effectLst/>
                        </a:rPr>
                        <a:t>8</a:t>
                      </a:r>
                      <a:endParaRPr lang="et-EE" sz="2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30085125"/>
                  </a:ext>
                </a:extLst>
              </a:tr>
              <a:tr h="437717">
                <a:tc>
                  <a:txBody>
                    <a:bodyPr/>
                    <a:lstStyle/>
                    <a:p>
                      <a:pPr>
                        <a:spcAft>
                          <a:spcPts val="0"/>
                        </a:spcAft>
                      </a:pPr>
                      <a:r>
                        <a:rPr lang="en-GB" sz="2000" noProof="0">
                          <a:effectLst/>
                        </a:rPr>
                        <a:t>Price (total)</a:t>
                      </a:r>
                    </a:p>
                  </a:txBody>
                  <a:tcPr marL="68580" marR="68580" marT="0" marB="0"/>
                </a:tc>
                <a:tc>
                  <a:txBody>
                    <a:bodyPr/>
                    <a:lstStyle/>
                    <a:p>
                      <a:pPr algn="ctr">
                        <a:spcAft>
                          <a:spcPts val="0"/>
                        </a:spcAft>
                      </a:pPr>
                      <a:r>
                        <a:rPr lang="et-EE" sz="2000" dirty="0">
                          <a:solidFill>
                            <a:srgbClr val="FF0000"/>
                          </a:solidFill>
                          <a:effectLst/>
                        </a:rPr>
                        <a:t>?</a:t>
                      </a:r>
                      <a:endParaRPr lang="et-EE" sz="2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solidFill>
                            <a:srgbClr val="FF0000"/>
                          </a:solidFill>
                          <a:effectLst/>
                        </a:rPr>
                        <a:t>?</a:t>
                      </a:r>
                      <a:endParaRPr lang="et-EE" sz="2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solidFill>
                            <a:srgbClr val="FF0000"/>
                          </a:solidFill>
                          <a:effectLst/>
                        </a:rPr>
                        <a:t>?</a:t>
                      </a:r>
                    </a:p>
                  </a:txBody>
                  <a:tcPr marL="68580" marR="68580" marT="0" marB="0"/>
                </a:tc>
                <a:extLst>
                  <a:ext uri="{0D108BD9-81ED-4DB2-BD59-A6C34878D82A}">
                    <a16:rowId xmlns:a16="http://schemas.microsoft.com/office/drawing/2014/main" val="1804242288"/>
                  </a:ext>
                </a:extLst>
              </a:tr>
              <a:tr h="437717">
                <a:tc>
                  <a:txBody>
                    <a:bodyPr/>
                    <a:lstStyle/>
                    <a:p>
                      <a:pPr>
                        <a:spcAft>
                          <a:spcPts val="0"/>
                        </a:spcAft>
                      </a:pPr>
                      <a:r>
                        <a:rPr lang="en-GB" sz="2000" noProof="0" dirty="0">
                          <a:effectLst/>
                        </a:rPr>
                        <a:t>Price (per year)</a:t>
                      </a:r>
                      <a:endParaRPr lang="en-GB" sz="2000" noProof="0" dirty="0">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solidFill>
                            <a:srgbClr val="FF0000"/>
                          </a:solidFill>
                          <a:effectLst/>
                          <a:latin typeface="Arial" panose="020B0604020202020204" pitchFamily="34" charset="0"/>
                          <a:ea typeface="Times New Roman" panose="02020603050405020304" pitchFamily="18" charset="0"/>
                        </a:rPr>
                        <a:t>?</a:t>
                      </a:r>
                    </a:p>
                  </a:txBody>
                  <a:tcPr marL="68580" marR="68580" marT="0" marB="0"/>
                </a:tc>
                <a:tc>
                  <a:txBody>
                    <a:bodyPr/>
                    <a:lstStyle/>
                    <a:p>
                      <a:pPr algn="ctr">
                        <a:spcAft>
                          <a:spcPts val="0"/>
                        </a:spcAft>
                      </a:pPr>
                      <a:r>
                        <a:rPr lang="et-EE" sz="2000" dirty="0">
                          <a:solidFill>
                            <a:srgbClr val="FF0000"/>
                          </a:solidFill>
                          <a:effectLst/>
                        </a:rPr>
                        <a:t>?</a:t>
                      </a:r>
                      <a:endParaRPr lang="et-EE" sz="2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t-EE" sz="2000" dirty="0">
                          <a:solidFill>
                            <a:srgbClr val="FF0000"/>
                          </a:solidFill>
                          <a:effectLst/>
                        </a:rPr>
                        <a:t>?</a:t>
                      </a:r>
                    </a:p>
                    <a:p>
                      <a:pPr algn="ctr">
                        <a:spcAft>
                          <a:spcPts val="0"/>
                        </a:spcAft>
                      </a:pPr>
                      <a:endParaRPr lang="et-EE" sz="2000" dirty="0">
                        <a:solidFill>
                          <a:srgbClr val="FF0000"/>
                        </a:solidFill>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943156658"/>
                  </a:ext>
                </a:extLst>
              </a:tr>
            </a:tbl>
          </a:graphicData>
        </a:graphic>
      </p:graphicFrame>
      <p:sp>
        <p:nvSpPr>
          <p:cNvPr id="6" name="Footer Placeholder 5"/>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29154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73BC0-AC87-4805-A78E-6FE757E6F3ED}"/>
              </a:ext>
            </a:extLst>
          </p:cNvPr>
          <p:cNvSpPr>
            <a:spLocks noGrp="1"/>
          </p:cNvSpPr>
          <p:nvPr>
            <p:ph type="title"/>
          </p:nvPr>
        </p:nvSpPr>
        <p:spPr/>
        <p:txBody>
          <a:bodyPr>
            <a:normAutofit/>
          </a:bodyPr>
          <a:lstStyle/>
          <a:p>
            <a:r>
              <a:rPr lang="et-EE" sz="4000" b="1" dirty="0">
                <a:solidFill>
                  <a:srgbClr val="00B050"/>
                </a:solidFill>
              </a:rPr>
              <a:t>Tips</a:t>
            </a:r>
            <a:r>
              <a:rPr lang="en-GB" sz="4000" b="1" dirty="0">
                <a:solidFill>
                  <a:srgbClr val="00B050"/>
                </a:solidFill>
              </a:rPr>
              <a:t> and hints</a:t>
            </a:r>
            <a:endParaRPr lang="et-EE" sz="4000" b="1" dirty="0">
              <a:solidFill>
                <a:srgbClr val="00B050"/>
              </a:solidFill>
            </a:endParaRPr>
          </a:p>
        </p:txBody>
      </p:sp>
      <p:sp>
        <p:nvSpPr>
          <p:cNvPr id="3" name="Content Placeholder 2">
            <a:extLst>
              <a:ext uri="{FF2B5EF4-FFF2-40B4-BE49-F238E27FC236}">
                <a16:creationId xmlns:a16="http://schemas.microsoft.com/office/drawing/2014/main" id="{88C3472C-97C5-407E-AA4A-18C05B2F9038}"/>
              </a:ext>
            </a:extLst>
          </p:cNvPr>
          <p:cNvSpPr>
            <a:spLocks noGrp="1"/>
          </p:cNvSpPr>
          <p:nvPr>
            <p:ph idx="1"/>
          </p:nvPr>
        </p:nvSpPr>
        <p:spPr/>
        <p:txBody>
          <a:bodyPr>
            <a:normAutofit lnSpcReduction="10000"/>
          </a:bodyPr>
          <a:lstStyle/>
          <a:p>
            <a:pPr>
              <a:lnSpc>
                <a:spcPct val="150000"/>
              </a:lnSpc>
            </a:pPr>
            <a:r>
              <a:rPr lang="en-GB" sz="2400" dirty="0"/>
              <a:t>Don’t hesitate - purchase environmentally friendly, socially responsible products and services</a:t>
            </a:r>
          </a:p>
          <a:p>
            <a:pPr>
              <a:lnSpc>
                <a:spcPct val="150000"/>
              </a:lnSpc>
            </a:pPr>
            <a:r>
              <a:rPr lang="en-GB" sz="2400" dirty="0"/>
              <a:t>Communicate with your service providers and suppliers</a:t>
            </a:r>
          </a:p>
          <a:p>
            <a:pPr>
              <a:lnSpc>
                <a:spcPct val="150000"/>
              </a:lnSpc>
            </a:pPr>
            <a:r>
              <a:rPr lang="en-GB" sz="2400" dirty="0"/>
              <a:t>Use already existing guidelines and criteria for GPP/SPP</a:t>
            </a:r>
          </a:p>
          <a:p>
            <a:pPr>
              <a:lnSpc>
                <a:spcPct val="150000"/>
              </a:lnSpc>
            </a:pPr>
            <a:r>
              <a:rPr lang="en-GB" sz="2400" dirty="0"/>
              <a:t>Update your internal guidance for purchasing</a:t>
            </a:r>
          </a:p>
          <a:p>
            <a:pPr>
              <a:lnSpc>
                <a:spcPct val="150000"/>
              </a:lnSpc>
            </a:pPr>
            <a:r>
              <a:rPr lang="en-GB" sz="2400" dirty="0"/>
              <a:t>If possible, demonstrate the economic, but also environmental and social benefits of your purchases</a:t>
            </a:r>
          </a:p>
          <a:p>
            <a:pPr marL="0" indent="0">
              <a:buNone/>
            </a:pPr>
            <a:endParaRPr lang="et-EE"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129748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7C3DBD8-670F-429E-AC37-99A9CA5FB810}"/>
              </a:ext>
            </a:extLst>
          </p:cNvPr>
          <p:cNvGrpSpPr/>
          <p:nvPr/>
        </p:nvGrpSpPr>
        <p:grpSpPr>
          <a:xfrm>
            <a:off x="1059873" y="768927"/>
            <a:ext cx="9611591" cy="5355102"/>
            <a:chOff x="1502667" y="1029124"/>
            <a:chExt cx="6879512" cy="4592876"/>
          </a:xfrm>
        </p:grpSpPr>
        <p:grpSp>
          <p:nvGrpSpPr>
            <p:cNvPr id="25" name="Group 24">
              <a:extLst>
                <a:ext uri="{FF2B5EF4-FFF2-40B4-BE49-F238E27FC236}">
                  <a16:creationId xmlns:a16="http://schemas.microsoft.com/office/drawing/2014/main" id="{C8ED5BC6-3E7E-437B-B19E-52DFFAD77016}"/>
                </a:ext>
              </a:extLst>
            </p:cNvPr>
            <p:cNvGrpSpPr/>
            <p:nvPr/>
          </p:nvGrpSpPr>
          <p:grpSpPr>
            <a:xfrm>
              <a:off x="1502667" y="1029124"/>
              <a:ext cx="6879512" cy="4592876"/>
              <a:chOff x="1502667" y="1029124"/>
              <a:chExt cx="6879512" cy="4592876"/>
            </a:xfrm>
          </p:grpSpPr>
          <p:sp>
            <p:nvSpPr>
              <p:cNvPr id="28" name="Freeform: Shape 27">
                <a:extLst>
                  <a:ext uri="{FF2B5EF4-FFF2-40B4-BE49-F238E27FC236}">
                    <a16:creationId xmlns:a16="http://schemas.microsoft.com/office/drawing/2014/main" id="{B3653B3D-D8CF-4556-B565-9D922C29CE99}"/>
                  </a:ext>
                </a:extLst>
              </p:cNvPr>
              <p:cNvSpPr/>
              <p:nvPr/>
            </p:nvSpPr>
            <p:spPr>
              <a:xfrm>
                <a:off x="155938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6">
                  <a:lumMod val="40000"/>
                  <a:lumOff val="60000"/>
                </a:schemeClr>
              </a:solidFill>
              <a:ln w="6350">
                <a:solidFill>
                  <a:schemeClr val="accent1">
                    <a:lumMod val="75000"/>
                  </a:schemeClr>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1. What is greening?</a:t>
                </a:r>
              </a:p>
              <a:p>
                <a:pPr marL="0" lvl="0" indent="0" algn="ctr" defTabSz="711200">
                  <a:lnSpc>
                    <a:spcPct val="90000"/>
                  </a:lnSpc>
                  <a:spcBef>
                    <a:spcPct val="0"/>
                  </a:spcBef>
                  <a:spcAft>
                    <a:spcPct val="35000"/>
                  </a:spcAft>
                  <a:buNone/>
                </a:pPr>
                <a:r>
                  <a:rPr lang="en-GB" sz="1600" b="1" kern="1200" noProof="0" dirty="0"/>
                  <a:t>Commitment</a:t>
                </a:r>
              </a:p>
            </p:txBody>
          </p:sp>
          <p:sp>
            <p:nvSpPr>
              <p:cNvPr id="29" name="Freeform: Shape 28">
                <a:extLst>
                  <a:ext uri="{FF2B5EF4-FFF2-40B4-BE49-F238E27FC236}">
                    <a16:creationId xmlns:a16="http://schemas.microsoft.com/office/drawing/2014/main" id="{EA546256-5C7E-4876-90FA-FD11FBF892B3}"/>
                  </a:ext>
                </a:extLst>
              </p:cNvPr>
              <p:cNvSpPr/>
              <p:nvPr/>
            </p:nvSpPr>
            <p:spPr>
              <a:xfrm>
                <a:off x="3523004" y="1346769"/>
                <a:ext cx="382617" cy="447590"/>
              </a:xfrm>
              <a:custGeom>
                <a:avLst/>
                <a:gdLst>
                  <a:gd name="connsiteX0" fmla="*/ 0 w 382617"/>
                  <a:gd name="connsiteY0" fmla="*/ 89518 h 447590"/>
                  <a:gd name="connsiteX1" fmla="*/ 191309 w 382617"/>
                  <a:gd name="connsiteY1" fmla="*/ 89518 h 447590"/>
                  <a:gd name="connsiteX2" fmla="*/ 191309 w 382617"/>
                  <a:gd name="connsiteY2" fmla="*/ 0 h 447590"/>
                  <a:gd name="connsiteX3" fmla="*/ 382617 w 382617"/>
                  <a:gd name="connsiteY3" fmla="*/ 223795 h 447590"/>
                  <a:gd name="connsiteX4" fmla="*/ 191309 w 382617"/>
                  <a:gd name="connsiteY4" fmla="*/ 447590 h 447590"/>
                  <a:gd name="connsiteX5" fmla="*/ 191309 w 382617"/>
                  <a:gd name="connsiteY5" fmla="*/ 358072 h 447590"/>
                  <a:gd name="connsiteX6" fmla="*/ 0 w 382617"/>
                  <a:gd name="connsiteY6" fmla="*/ 358072 h 447590"/>
                  <a:gd name="connsiteX7" fmla="*/ 0 w 382617"/>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617" h="447590">
                    <a:moveTo>
                      <a:pt x="0" y="89518"/>
                    </a:moveTo>
                    <a:lnTo>
                      <a:pt x="191309" y="89518"/>
                    </a:lnTo>
                    <a:lnTo>
                      <a:pt x="191309" y="0"/>
                    </a:lnTo>
                    <a:lnTo>
                      <a:pt x="382617" y="223795"/>
                    </a:lnTo>
                    <a:lnTo>
                      <a:pt x="191309" y="447590"/>
                    </a:lnTo>
                    <a:lnTo>
                      <a:pt x="191309" y="358072"/>
                    </a:lnTo>
                    <a:lnTo>
                      <a:pt x="0" y="358072"/>
                    </a:lnTo>
                    <a:lnTo>
                      <a:pt x="0" y="89518"/>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9518" rIns="114785"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0" name="Freeform: Shape 29">
                <a:extLst>
                  <a:ext uri="{FF2B5EF4-FFF2-40B4-BE49-F238E27FC236}">
                    <a16:creationId xmlns:a16="http://schemas.microsoft.com/office/drawing/2014/main" id="{12C9C272-5389-4762-A8F0-282820FBBCA3}"/>
                  </a:ext>
                </a:extLst>
              </p:cNvPr>
              <p:cNvSpPr/>
              <p:nvPr/>
            </p:nvSpPr>
            <p:spPr>
              <a:xfrm>
                <a:off x="4086102"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2. </a:t>
                </a:r>
                <a:r>
                  <a:rPr lang="en-GB" sz="1600" b="1" kern="1200" dirty="0"/>
                  <a:t>How to start</a:t>
                </a:r>
                <a:r>
                  <a:rPr lang="en-GB" sz="1600" b="1" kern="1200" noProof="0" dirty="0"/>
                  <a:t>?</a:t>
                </a:r>
              </a:p>
              <a:p>
                <a:pPr marL="0" lvl="0" indent="0" algn="ctr" defTabSz="711200">
                  <a:lnSpc>
                    <a:spcPct val="90000"/>
                  </a:lnSpc>
                  <a:spcBef>
                    <a:spcPct val="0"/>
                  </a:spcBef>
                  <a:spcAft>
                    <a:spcPct val="35000"/>
                  </a:spcAft>
                  <a:buNone/>
                </a:pPr>
                <a:r>
                  <a:rPr lang="en-GB" sz="1600" b="1" dirty="0"/>
                  <a:t>Working group </a:t>
                </a:r>
                <a:endParaRPr lang="et-EE" sz="1600" b="1" dirty="0"/>
              </a:p>
              <a:p>
                <a:pPr marL="0" lvl="0" indent="0" algn="ctr" defTabSz="711200">
                  <a:lnSpc>
                    <a:spcPct val="90000"/>
                  </a:lnSpc>
                  <a:spcBef>
                    <a:spcPct val="0"/>
                  </a:spcBef>
                  <a:spcAft>
                    <a:spcPct val="35000"/>
                  </a:spcAft>
                  <a:buNone/>
                </a:pPr>
                <a:r>
                  <a:rPr lang="en-GB" sz="1600" b="1" dirty="0"/>
                  <a:t>Setting</a:t>
                </a:r>
                <a:r>
                  <a:rPr lang="en-GB" sz="1600" b="1" kern="1200" noProof="0" dirty="0"/>
                  <a:t> the policy</a:t>
                </a:r>
              </a:p>
            </p:txBody>
          </p:sp>
          <p:sp>
            <p:nvSpPr>
              <p:cNvPr id="31" name="Freeform: Shape 30">
                <a:extLst>
                  <a:ext uri="{FF2B5EF4-FFF2-40B4-BE49-F238E27FC236}">
                    <a16:creationId xmlns:a16="http://schemas.microsoft.com/office/drawing/2014/main" id="{7A55E212-E67B-46EF-B436-7E2CEA28DABD}"/>
                  </a:ext>
                </a:extLst>
              </p:cNvPr>
              <p:cNvSpPr/>
              <p:nvPr/>
            </p:nvSpPr>
            <p:spPr>
              <a:xfrm>
                <a:off x="6040582" y="1346769"/>
                <a:ext cx="360588" cy="447590"/>
              </a:xfrm>
              <a:custGeom>
                <a:avLst/>
                <a:gdLst>
                  <a:gd name="connsiteX0" fmla="*/ 0 w 360588"/>
                  <a:gd name="connsiteY0" fmla="*/ 89518 h 447590"/>
                  <a:gd name="connsiteX1" fmla="*/ 180294 w 360588"/>
                  <a:gd name="connsiteY1" fmla="*/ 89518 h 447590"/>
                  <a:gd name="connsiteX2" fmla="*/ 180294 w 360588"/>
                  <a:gd name="connsiteY2" fmla="*/ 0 h 447590"/>
                  <a:gd name="connsiteX3" fmla="*/ 360588 w 360588"/>
                  <a:gd name="connsiteY3" fmla="*/ 223795 h 447590"/>
                  <a:gd name="connsiteX4" fmla="*/ 180294 w 360588"/>
                  <a:gd name="connsiteY4" fmla="*/ 447590 h 447590"/>
                  <a:gd name="connsiteX5" fmla="*/ 180294 w 360588"/>
                  <a:gd name="connsiteY5" fmla="*/ 358072 h 447590"/>
                  <a:gd name="connsiteX6" fmla="*/ 0 w 360588"/>
                  <a:gd name="connsiteY6" fmla="*/ 358072 h 447590"/>
                  <a:gd name="connsiteX7" fmla="*/ 0 w 360588"/>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88" h="447590">
                    <a:moveTo>
                      <a:pt x="0" y="89518"/>
                    </a:moveTo>
                    <a:lnTo>
                      <a:pt x="180294" y="89518"/>
                    </a:lnTo>
                    <a:lnTo>
                      <a:pt x="180294" y="0"/>
                    </a:lnTo>
                    <a:lnTo>
                      <a:pt x="360588" y="223795"/>
                    </a:lnTo>
                    <a:lnTo>
                      <a:pt x="180294" y="447590"/>
                    </a:lnTo>
                    <a:lnTo>
                      <a:pt x="180294"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08176"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2" name="Freeform: Shape 31">
                <a:extLst>
                  <a:ext uri="{FF2B5EF4-FFF2-40B4-BE49-F238E27FC236}">
                    <a16:creationId xmlns:a16="http://schemas.microsoft.com/office/drawing/2014/main" id="{07A5CF95-A8A0-4345-BB27-445F47804A3B}"/>
                  </a:ext>
                </a:extLst>
              </p:cNvPr>
              <p:cNvSpPr/>
              <p:nvPr/>
            </p:nvSpPr>
            <p:spPr>
              <a:xfrm>
                <a:off x="6571260" y="1029124"/>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ln w="6350">
                <a:solidFill>
                  <a:schemeClr val="tx1"/>
                </a:solidFill>
              </a:ln>
              <a:effectLst/>
              <a:scene3d>
                <a:camera prst="orthographicFront"/>
                <a:lightRig rig="flat" dir="t"/>
              </a:scene3d>
              <a:sp3d prstMaterial="dkEdge">
                <a:bevelT w="8200" h="38100"/>
              </a:sp3d>
            </p:spPr>
            <p:style>
              <a:lnRef idx="0">
                <a:scrgbClr r="0" g="0" b="0"/>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lvl="0" algn="ctr" defTabSz="711200">
                  <a:lnSpc>
                    <a:spcPct val="90000"/>
                  </a:lnSpc>
                  <a:spcBef>
                    <a:spcPct val="0"/>
                  </a:spcBef>
                  <a:spcAft>
                    <a:spcPct val="35000"/>
                  </a:spcAft>
                </a:pPr>
                <a:r>
                  <a:rPr lang="et-EE" sz="1600" b="1" dirty="0"/>
                  <a:t>3. </a:t>
                </a:r>
                <a:r>
                  <a:rPr lang="en-GB" sz="1600" b="1" dirty="0"/>
                  <a:t>Identifying environmental aspects</a:t>
                </a:r>
                <a:endParaRPr lang="en-GB" sz="1600" b="1" kern="1200" noProof="0" dirty="0"/>
              </a:p>
            </p:txBody>
          </p:sp>
          <p:sp>
            <p:nvSpPr>
              <p:cNvPr id="33" name="Freeform: Shape 32">
                <a:extLst>
                  <a:ext uri="{FF2B5EF4-FFF2-40B4-BE49-F238E27FC236}">
                    <a16:creationId xmlns:a16="http://schemas.microsoft.com/office/drawing/2014/main" id="{A93129D4-6F2A-4C1F-B6F3-0923CE1DF670}"/>
                  </a:ext>
                </a:extLst>
              </p:cNvPr>
              <p:cNvSpPr/>
              <p:nvPr/>
            </p:nvSpPr>
            <p:spPr>
              <a:xfrm>
                <a:off x="7252891" y="2250958"/>
                <a:ext cx="447590" cy="334756"/>
              </a:xfrm>
              <a:custGeom>
                <a:avLst/>
                <a:gdLst>
                  <a:gd name="connsiteX0" fmla="*/ 0 w 334756"/>
                  <a:gd name="connsiteY0" fmla="*/ 89518 h 447590"/>
                  <a:gd name="connsiteX1" fmla="*/ 167378 w 334756"/>
                  <a:gd name="connsiteY1" fmla="*/ 89518 h 447590"/>
                  <a:gd name="connsiteX2" fmla="*/ 167378 w 334756"/>
                  <a:gd name="connsiteY2" fmla="*/ 0 h 447590"/>
                  <a:gd name="connsiteX3" fmla="*/ 334756 w 334756"/>
                  <a:gd name="connsiteY3" fmla="*/ 223795 h 447590"/>
                  <a:gd name="connsiteX4" fmla="*/ 167378 w 334756"/>
                  <a:gd name="connsiteY4" fmla="*/ 447590 h 447590"/>
                  <a:gd name="connsiteX5" fmla="*/ 167378 w 334756"/>
                  <a:gd name="connsiteY5" fmla="*/ 358072 h 447590"/>
                  <a:gd name="connsiteX6" fmla="*/ 0 w 334756"/>
                  <a:gd name="connsiteY6" fmla="*/ 358072 h 447590"/>
                  <a:gd name="connsiteX7" fmla="*/ 0 w 334756"/>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56" h="447590">
                    <a:moveTo>
                      <a:pt x="267805" y="0"/>
                    </a:moveTo>
                    <a:lnTo>
                      <a:pt x="267805" y="223795"/>
                    </a:lnTo>
                    <a:lnTo>
                      <a:pt x="334756" y="223795"/>
                    </a:lnTo>
                    <a:lnTo>
                      <a:pt x="167378" y="447590"/>
                    </a:lnTo>
                    <a:lnTo>
                      <a:pt x="0" y="223795"/>
                    </a:lnTo>
                    <a:lnTo>
                      <a:pt x="66951" y="223795"/>
                    </a:lnTo>
                    <a:lnTo>
                      <a:pt x="66951" y="0"/>
                    </a:lnTo>
                    <a:lnTo>
                      <a:pt x="267805" y="0"/>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89519" tIns="0" rIns="89517" bIns="10042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4" name="Freeform: Shape 33">
                <a:extLst>
                  <a:ext uri="{FF2B5EF4-FFF2-40B4-BE49-F238E27FC236}">
                    <a16:creationId xmlns:a16="http://schemas.microsoft.com/office/drawing/2014/main" id="{F68FA80C-4E39-4F73-907B-FE42D4A9DD10}"/>
                  </a:ext>
                </a:extLst>
              </p:cNvPr>
              <p:cNvSpPr/>
              <p:nvPr/>
            </p:nvSpPr>
            <p:spPr>
              <a:xfrm>
                <a:off x="6577378" y="2743616"/>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4. Initial environmental review</a:t>
                </a:r>
              </a:p>
            </p:txBody>
          </p:sp>
          <p:sp>
            <p:nvSpPr>
              <p:cNvPr id="35" name="Freeform: Shape 34">
                <a:extLst>
                  <a:ext uri="{FF2B5EF4-FFF2-40B4-BE49-F238E27FC236}">
                    <a16:creationId xmlns:a16="http://schemas.microsoft.com/office/drawing/2014/main" id="{BF96D01B-6C85-4EFB-BFDD-B3C5F502E562}"/>
                  </a:ext>
                </a:extLst>
              </p:cNvPr>
              <p:cNvSpPr/>
              <p:nvPr/>
            </p:nvSpPr>
            <p:spPr>
              <a:xfrm rot="21604472">
                <a:off x="6080701" y="3059669"/>
                <a:ext cx="350985" cy="447591"/>
              </a:xfrm>
              <a:custGeom>
                <a:avLst/>
                <a:gdLst>
                  <a:gd name="connsiteX0" fmla="*/ 0 w 350985"/>
                  <a:gd name="connsiteY0" fmla="*/ 89518 h 447590"/>
                  <a:gd name="connsiteX1" fmla="*/ 175493 w 350985"/>
                  <a:gd name="connsiteY1" fmla="*/ 89518 h 447590"/>
                  <a:gd name="connsiteX2" fmla="*/ 175493 w 350985"/>
                  <a:gd name="connsiteY2" fmla="*/ 0 h 447590"/>
                  <a:gd name="connsiteX3" fmla="*/ 350985 w 350985"/>
                  <a:gd name="connsiteY3" fmla="*/ 223795 h 447590"/>
                  <a:gd name="connsiteX4" fmla="*/ 175493 w 350985"/>
                  <a:gd name="connsiteY4" fmla="*/ 447590 h 447590"/>
                  <a:gd name="connsiteX5" fmla="*/ 175493 w 350985"/>
                  <a:gd name="connsiteY5" fmla="*/ 358072 h 447590"/>
                  <a:gd name="connsiteX6" fmla="*/ 0 w 350985"/>
                  <a:gd name="connsiteY6" fmla="*/ 358072 h 447590"/>
                  <a:gd name="connsiteX7" fmla="*/ 0 w 350985"/>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985" h="447590">
                    <a:moveTo>
                      <a:pt x="350985" y="358072"/>
                    </a:moveTo>
                    <a:lnTo>
                      <a:pt x="175492" y="358072"/>
                    </a:lnTo>
                    <a:lnTo>
                      <a:pt x="175492" y="447590"/>
                    </a:lnTo>
                    <a:lnTo>
                      <a:pt x="0" y="223795"/>
                    </a:lnTo>
                    <a:lnTo>
                      <a:pt x="175492" y="0"/>
                    </a:lnTo>
                    <a:lnTo>
                      <a:pt x="175492" y="89518"/>
                    </a:lnTo>
                    <a:lnTo>
                      <a:pt x="350985" y="89518"/>
                    </a:lnTo>
                    <a:lnTo>
                      <a:pt x="350985" y="358072"/>
                    </a:lnTo>
                    <a:close/>
                  </a:path>
                </a:pathLst>
              </a:custGeom>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05295" tIns="89518" rIns="-1" bIns="89518"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6" name="Freeform: Shape 35">
                <a:extLst>
                  <a:ext uri="{FF2B5EF4-FFF2-40B4-BE49-F238E27FC236}">
                    <a16:creationId xmlns:a16="http://schemas.microsoft.com/office/drawing/2014/main" id="{14971BC7-938F-4EE7-95B7-37D07BA0AC2C}"/>
                  </a:ext>
                </a:extLst>
              </p:cNvPr>
              <p:cNvSpPr/>
              <p:nvPr/>
            </p:nvSpPr>
            <p:spPr>
              <a:xfrm>
                <a:off x="4110341" y="2740407"/>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4">
                  <a:lumMod val="40000"/>
                  <a:lumOff val="6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5. Environmental objectives </a:t>
                </a:r>
                <a:endParaRPr lang="et-EE" sz="1600" b="1" kern="1200" noProof="0" dirty="0"/>
              </a:p>
              <a:p>
                <a:pPr marL="0" lvl="0" indent="0" algn="ctr" defTabSz="711200">
                  <a:lnSpc>
                    <a:spcPct val="90000"/>
                  </a:lnSpc>
                  <a:spcBef>
                    <a:spcPct val="0"/>
                  </a:spcBef>
                  <a:spcAft>
                    <a:spcPct val="35000"/>
                  </a:spcAft>
                  <a:buNone/>
                </a:pPr>
                <a:r>
                  <a:rPr lang="en-GB" sz="1600" b="1" kern="1200" dirty="0"/>
                  <a:t>Action </a:t>
                </a:r>
                <a:r>
                  <a:rPr lang="en-GB" sz="1600" b="1" kern="1200" noProof="0" dirty="0"/>
                  <a:t>plan</a:t>
                </a:r>
              </a:p>
            </p:txBody>
          </p:sp>
          <p:sp>
            <p:nvSpPr>
              <p:cNvPr id="37" name="Freeform: Shape 36">
                <a:extLst>
                  <a:ext uri="{FF2B5EF4-FFF2-40B4-BE49-F238E27FC236}">
                    <a16:creationId xmlns:a16="http://schemas.microsoft.com/office/drawing/2014/main" id="{FF47A252-4364-47DE-A5DB-5F1EFBCA7D2F}"/>
                  </a:ext>
                </a:extLst>
              </p:cNvPr>
              <p:cNvSpPr/>
              <p:nvPr/>
            </p:nvSpPr>
            <p:spPr>
              <a:xfrm rot="21613915">
                <a:off x="3537725" y="3052900"/>
                <a:ext cx="404651" cy="447591"/>
              </a:xfrm>
              <a:custGeom>
                <a:avLst/>
                <a:gdLst>
                  <a:gd name="connsiteX0" fmla="*/ 0 w 404650"/>
                  <a:gd name="connsiteY0" fmla="*/ 89518 h 447590"/>
                  <a:gd name="connsiteX1" fmla="*/ 202325 w 404650"/>
                  <a:gd name="connsiteY1" fmla="*/ 89518 h 447590"/>
                  <a:gd name="connsiteX2" fmla="*/ 202325 w 404650"/>
                  <a:gd name="connsiteY2" fmla="*/ 0 h 447590"/>
                  <a:gd name="connsiteX3" fmla="*/ 404650 w 404650"/>
                  <a:gd name="connsiteY3" fmla="*/ 223795 h 447590"/>
                  <a:gd name="connsiteX4" fmla="*/ 202325 w 404650"/>
                  <a:gd name="connsiteY4" fmla="*/ 447590 h 447590"/>
                  <a:gd name="connsiteX5" fmla="*/ 202325 w 404650"/>
                  <a:gd name="connsiteY5" fmla="*/ 358072 h 447590"/>
                  <a:gd name="connsiteX6" fmla="*/ 0 w 404650"/>
                  <a:gd name="connsiteY6" fmla="*/ 358072 h 447590"/>
                  <a:gd name="connsiteX7" fmla="*/ 0 w 4046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50" h="447590">
                    <a:moveTo>
                      <a:pt x="404650" y="358072"/>
                    </a:moveTo>
                    <a:lnTo>
                      <a:pt x="202325" y="358072"/>
                    </a:lnTo>
                    <a:lnTo>
                      <a:pt x="202325" y="447590"/>
                    </a:lnTo>
                    <a:lnTo>
                      <a:pt x="0" y="223795"/>
                    </a:lnTo>
                    <a:lnTo>
                      <a:pt x="202325" y="0"/>
                    </a:lnTo>
                    <a:lnTo>
                      <a:pt x="202325" y="89518"/>
                    </a:lnTo>
                    <a:lnTo>
                      <a:pt x="404650" y="89518"/>
                    </a:lnTo>
                    <a:lnTo>
                      <a:pt x="404650" y="358072"/>
                    </a:lnTo>
                    <a:close/>
                  </a:path>
                </a:pathLst>
              </a:custGeom>
            </p:spPr>
            <p:style>
              <a:lnRef idx="0">
                <a:schemeClr val="lt1">
                  <a:hueOff val="0"/>
                  <a:satOff val="0"/>
                  <a:lumOff val="0"/>
                  <a:alphaOff val="0"/>
                </a:schemeClr>
              </a:lnRef>
              <a:fillRef idx="2">
                <a:schemeClr val="accent6">
                  <a:hueOff val="0"/>
                  <a:satOff val="0"/>
                  <a:lumOff val="0"/>
                  <a:alphaOff val="0"/>
                </a:schemeClr>
              </a:fillRef>
              <a:effectRef idx="1">
                <a:schemeClr val="accent6">
                  <a:hueOff val="0"/>
                  <a:satOff val="0"/>
                  <a:lumOff val="0"/>
                  <a:alphaOff val="0"/>
                </a:schemeClr>
              </a:effectRef>
              <a:fontRef idx="minor">
                <a:schemeClr val="dk1"/>
              </a:fontRef>
            </p:style>
            <p:txBody>
              <a:bodyPr spcFirstLastPara="0" vert="horz" wrap="square" lIns="121395" tIns="89519" rIns="0"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38" name="Freeform: Shape 37">
                <a:extLst>
                  <a:ext uri="{FF2B5EF4-FFF2-40B4-BE49-F238E27FC236}">
                    <a16:creationId xmlns:a16="http://schemas.microsoft.com/office/drawing/2014/main" id="{57BB2671-E37A-427D-8CFE-B4AC3B6D0A9C}"/>
                  </a:ext>
                </a:extLst>
              </p:cNvPr>
              <p:cNvSpPr/>
              <p:nvPr/>
            </p:nvSpPr>
            <p:spPr>
              <a:xfrm>
                <a:off x="1525799" y="2726589"/>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ln w="57150">
                <a:solidFill>
                  <a:srgbClr val="0070C0"/>
                </a:solidFill>
              </a:ln>
              <a:effectLst>
                <a:glow rad="228600">
                  <a:schemeClr val="accent5">
                    <a:satMod val="175000"/>
                    <a:alpha val="40000"/>
                  </a:schemeClr>
                </a:glo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6. Implementation</a:t>
                </a:r>
              </a:p>
              <a:p>
                <a:pPr marL="0" lvl="0" indent="0" algn="ctr" defTabSz="711200">
                  <a:lnSpc>
                    <a:spcPct val="90000"/>
                  </a:lnSpc>
                  <a:spcBef>
                    <a:spcPct val="0"/>
                  </a:spcBef>
                  <a:spcAft>
                    <a:spcPct val="35000"/>
                  </a:spcAft>
                  <a:buNone/>
                </a:pPr>
                <a:r>
                  <a:rPr lang="en-GB" sz="1600" b="1" kern="1200" noProof="0" dirty="0"/>
                  <a:t>Rules and involvement</a:t>
                </a:r>
              </a:p>
            </p:txBody>
          </p:sp>
          <p:sp>
            <p:nvSpPr>
              <p:cNvPr id="39" name="Freeform: Shape 38">
                <a:extLst>
                  <a:ext uri="{FF2B5EF4-FFF2-40B4-BE49-F238E27FC236}">
                    <a16:creationId xmlns:a16="http://schemas.microsoft.com/office/drawing/2014/main" id="{30E68B55-1F50-465B-B7F2-2E928E911610}"/>
                  </a:ext>
                </a:extLst>
              </p:cNvPr>
              <p:cNvSpPr/>
              <p:nvPr/>
            </p:nvSpPr>
            <p:spPr>
              <a:xfrm rot="62913">
                <a:off x="2204404" y="3970107"/>
                <a:ext cx="447591" cy="378884"/>
              </a:xfrm>
              <a:custGeom>
                <a:avLst/>
                <a:gdLst>
                  <a:gd name="connsiteX0" fmla="*/ 0 w 378883"/>
                  <a:gd name="connsiteY0" fmla="*/ 89518 h 447590"/>
                  <a:gd name="connsiteX1" fmla="*/ 189442 w 378883"/>
                  <a:gd name="connsiteY1" fmla="*/ 89518 h 447590"/>
                  <a:gd name="connsiteX2" fmla="*/ 189442 w 378883"/>
                  <a:gd name="connsiteY2" fmla="*/ 0 h 447590"/>
                  <a:gd name="connsiteX3" fmla="*/ 378883 w 378883"/>
                  <a:gd name="connsiteY3" fmla="*/ 223795 h 447590"/>
                  <a:gd name="connsiteX4" fmla="*/ 189442 w 378883"/>
                  <a:gd name="connsiteY4" fmla="*/ 447590 h 447590"/>
                  <a:gd name="connsiteX5" fmla="*/ 189442 w 378883"/>
                  <a:gd name="connsiteY5" fmla="*/ 358072 h 447590"/>
                  <a:gd name="connsiteX6" fmla="*/ 0 w 378883"/>
                  <a:gd name="connsiteY6" fmla="*/ 358072 h 447590"/>
                  <a:gd name="connsiteX7" fmla="*/ 0 w 378883"/>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883" h="447590">
                    <a:moveTo>
                      <a:pt x="303106" y="1"/>
                    </a:moveTo>
                    <a:lnTo>
                      <a:pt x="303106" y="223796"/>
                    </a:lnTo>
                    <a:lnTo>
                      <a:pt x="378883" y="223796"/>
                    </a:lnTo>
                    <a:lnTo>
                      <a:pt x="189442" y="447589"/>
                    </a:lnTo>
                    <a:lnTo>
                      <a:pt x="0" y="223796"/>
                    </a:lnTo>
                    <a:lnTo>
                      <a:pt x="75777" y="223796"/>
                    </a:lnTo>
                    <a:lnTo>
                      <a:pt x="75777" y="1"/>
                    </a:lnTo>
                    <a:lnTo>
                      <a:pt x="303106" y="1"/>
                    </a:lnTo>
                    <a:close/>
                  </a:path>
                </a:pathLst>
              </a:custGeom>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89518" tIns="0" rIns="89518" bIns="113665"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0" name="Freeform: Shape 39">
                <a:extLst>
                  <a:ext uri="{FF2B5EF4-FFF2-40B4-BE49-F238E27FC236}">
                    <a16:creationId xmlns:a16="http://schemas.microsoft.com/office/drawing/2014/main" id="{D90C21B5-2DA3-494D-A05A-FD6DACB09D64}"/>
                  </a:ext>
                </a:extLst>
              </p:cNvPr>
              <p:cNvSpPr/>
              <p:nvPr/>
            </p:nvSpPr>
            <p:spPr>
              <a:xfrm>
                <a:off x="1502667" y="450527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7. </a:t>
                </a:r>
                <a:r>
                  <a:rPr lang="en-GB" sz="1600" b="1" kern="1200" dirty="0"/>
                  <a:t>Monitoring and measuring</a:t>
                </a:r>
              </a:p>
              <a:p>
                <a:pPr marL="0" lvl="0" indent="0" algn="ctr" defTabSz="711200">
                  <a:lnSpc>
                    <a:spcPct val="90000"/>
                  </a:lnSpc>
                  <a:spcBef>
                    <a:spcPct val="0"/>
                  </a:spcBef>
                  <a:spcAft>
                    <a:spcPct val="35000"/>
                  </a:spcAft>
                  <a:buNone/>
                </a:pPr>
                <a:r>
                  <a:rPr lang="en-GB" sz="1600" b="1" kern="1200" dirty="0"/>
                  <a:t>Evaluation</a:t>
                </a:r>
              </a:p>
            </p:txBody>
          </p:sp>
          <p:sp>
            <p:nvSpPr>
              <p:cNvPr id="41" name="Freeform: Shape 40">
                <a:extLst>
                  <a:ext uri="{FF2B5EF4-FFF2-40B4-BE49-F238E27FC236}">
                    <a16:creationId xmlns:a16="http://schemas.microsoft.com/office/drawing/2014/main" id="{1CE8C616-76B5-4BBA-9A6B-CEFB92A058AB}"/>
                  </a:ext>
                </a:extLst>
              </p:cNvPr>
              <p:cNvSpPr/>
              <p:nvPr/>
            </p:nvSpPr>
            <p:spPr>
              <a:xfrm rot="67309">
                <a:off x="3500456" y="4871017"/>
                <a:ext cx="449490" cy="447590"/>
              </a:xfrm>
              <a:custGeom>
                <a:avLst/>
                <a:gdLst>
                  <a:gd name="connsiteX0" fmla="*/ 0 w 449490"/>
                  <a:gd name="connsiteY0" fmla="*/ 89518 h 447590"/>
                  <a:gd name="connsiteX1" fmla="*/ 225695 w 449490"/>
                  <a:gd name="connsiteY1" fmla="*/ 89518 h 447590"/>
                  <a:gd name="connsiteX2" fmla="*/ 225695 w 449490"/>
                  <a:gd name="connsiteY2" fmla="*/ 0 h 447590"/>
                  <a:gd name="connsiteX3" fmla="*/ 449490 w 449490"/>
                  <a:gd name="connsiteY3" fmla="*/ 223795 h 447590"/>
                  <a:gd name="connsiteX4" fmla="*/ 225695 w 449490"/>
                  <a:gd name="connsiteY4" fmla="*/ 447590 h 447590"/>
                  <a:gd name="connsiteX5" fmla="*/ 225695 w 449490"/>
                  <a:gd name="connsiteY5" fmla="*/ 358072 h 447590"/>
                  <a:gd name="connsiteX6" fmla="*/ 0 w 449490"/>
                  <a:gd name="connsiteY6" fmla="*/ 358072 h 447590"/>
                  <a:gd name="connsiteX7" fmla="*/ 0 w 44949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490" h="447590">
                    <a:moveTo>
                      <a:pt x="0" y="89518"/>
                    </a:moveTo>
                    <a:lnTo>
                      <a:pt x="225695" y="89518"/>
                    </a:lnTo>
                    <a:lnTo>
                      <a:pt x="225695" y="0"/>
                    </a:lnTo>
                    <a:lnTo>
                      <a:pt x="449490" y="223795"/>
                    </a:lnTo>
                    <a:lnTo>
                      <a:pt x="225695" y="447590"/>
                    </a:lnTo>
                    <a:lnTo>
                      <a:pt x="225695" y="358072"/>
                    </a:lnTo>
                    <a:lnTo>
                      <a:pt x="0" y="358072"/>
                    </a:lnTo>
                    <a:lnTo>
                      <a:pt x="0" y="89518"/>
                    </a:lnTo>
                    <a:close/>
                  </a:path>
                </a:pathLst>
              </a:custGeom>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0" tIns="89518" rIns="134276"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2" name="Freeform: Shape 41">
                <a:extLst>
                  <a:ext uri="{FF2B5EF4-FFF2-40B4-BE49-F238E27FC236}">
                    <a16:creationId xmlns:a16="http://schemas.microsoft.com/office/drawing/2014/main" id="{BEB2B879-BCFA-44CD-B448-E7B731FAB922}"/>
                  </a:ext>
                </a:extLst>
              </p:cNvPr>
              <p:cNvSpPr/>
              <p:nvPr/>
            </p:nvSpPr>
            <p:spPr>
              <a:xfrm>
                <a:off x="4108903" y="4527648"/>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8. Performance report Communication</a:t>
                </a:r>
              </a:p>
            </p:txBody>
          </p:sp>
          <p:sp>
            <p:nvSpPr>
              <p:cNvPr id="43" name="Freeform: Shape 42">
                <a:extLst>
                  <a:ext uri="{FF2B5EF4-FFF2-40B4-BE49-F238E27FC236}">
                    <a16:creationId xmlns:a16="http://schemas.microsoft.com/office/drawing/2014/main" id="{495F2E55-578D-4E5D-830E-6EB92F403979}"/>
                  </a:ext>
                </a:extLst>
              </p:cNvPr>
              <p:cNvSpPr/>
              <p:nvPr/>
            </p:nvSpPr>
            <p:spPr>
              <a:xfrm rot="21553200">
                <a:off x="6105654" y="4880782"/>
                <a:ext cx="334850" cy="447590"/>
              </a:xfrm>
              <a:custGeom>
                <a:avLst/>
                <a:gdLst>
                  <a:gd name="connsiteX0" fmla="*/ 0 w 334850"/>
                  <a:gd name="connsiteY0" fmla="*/ 89518 h 447590"/>
                  <a:gd name="connsiteX1" fmla="*/ 167425 w 334850"/>
                  <a:gd name="connsiteY1" fmla="*/ 89518 h 447590"/>
                  <a:gd name="connsiteX2" fmla="*/ 167425 w 334850"/>
                  <a:gd name="connsiteY2" fmla="*/ 0 h 447590"/>
                  <a:gd name="connsiteX3" fmla="*/ 334850 w 334850"/>
                  <a:gd name="connsiteY3" fmla="*/ 223795 h 447590"/>
                  <a:gd name="connsiteX4" fmla="*/ 167425 w 334850"/>
                  <a:gd name="connsiteY4" fmla="*/ 447590 h 447590"/>
                  <a:gd name="connsiteX5" fmla="*/ 167425 w 334850"/>
                  <a:gd name="connsiteY5" fmla="*/ 358072 h 447590"/>
                  <a:gd name="connsiteX6" fmla="*/ 0 w 334850"/>
                  <a:gd name="connsiteY6" fmla="*/ 358072 h 447590"/>
                  <a:gd name="connsiteX7" fmla="*/ 0 w 334850"/>
                  <a:gd name="connsiteY7" fmla="*/ 89518 h 44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850" h="447590">
                    <a:moveTo>
                      <a:pt x="0" y="89518"/>
                    </a:moveTo>
                    <a:lnTo>
                      <a:pt x="167425" y="89518"/>
                    </a:lnTo>
                    <a:lnTo>
                      <a:pt x="167425" y="0"/>
                    </a:lnTo>
                    <a:lnTo>
                      <a:pt x="334850" y="223795"/>
                    </a:lnTo>
                    <a:lnTo>
                      <a:pt x="167425" y="447590"/>
                    </a:lnTo>
                    <a:lnTo>
                      <a:pt x="167425" y="358072"/>
                    </a:lnTo>
                    <a:lnTo>
                      <a:pt x="0" y="358072"/>
                    </a:lnTo>
                    <a:lnTo>
                      <a:pt x="0" y="89518"/>
                    </a:lnTo>
                    <a:close/>
                  </a:path>
                </a:pathLst>
              </a:cu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0" tIns="89518" rIns="100454" bIns="89517" numCol="1" spcCol="1270" anchor="ctr" anchorCtr="0">
                <a:noAutofit/>
              </a:bodyPr>
              <a:lstStyle/>
              <a:p>
                <a:pPr marL="0" lvl="0" indent="0" algn="ctr" defTabSz="711200">
                  <a:lnSpc>
                    <a:spcPct val="90000"/>
                  </a:lnSpc>
                  <a:spcBef>
                    <a:spcPct val="0"/>
                  </a:spcBef>
                  <a:spcAft>
                    <a:spcPct val="35000"/>
                  </a:spcAft>
                  <a:buNone/>
                </a:pPr>
                <a:endParaRPr lang="en-GB" sz="1600" b="1" kern="1200" noProof="0" dirty="0"/>
              </a:p>
            </p:txBody>
          </p:sp>
          <p:sp>
            <p:nvSpPr>
              <p:cNvPr id="44" name="Freeform: Shape 43">
                <a:extLst>
                  <a:ext uri="{FF2B5EF4-FFF2-40B4-BE49-F238E27FC236}">
                    <a16:creationId xmlns:a16="http://schemas.microsoft.com/office/drawing/2014/main" id="{A4B8CE9E-08D1-47F4-99C5-A5AF30D0A26C}"/>
                  </a:ext>
                </a:extLst>
              </p:cNvPr>
              <p:cNvSpPr/>
              <p:nvPr/>
            </p:nvSpPr>
            <p:spPr>
              <a:xfrm>
                <a:off x="6577378" y="4539120"/>
                <a:ext cx="1804801" cy="1082880"/>
              </a:xfrm>
              <a:custGeom>
                <a:avLst/>
                <a:gdLst>
                  <a:gd name="connsiteX0" fmla="*/ 0 w 1804801"/>
                  <a:gd name="connsiteY0" fmla="*/ 108288 h 1082880"/>
                  <a:gd name="connsiteX1" fmla="*/ 108288 w 1804801"/>
                  <a:gd name="connsiteY1" fmla="*/ 0 h 1082880"/>
                  <a:gd name="connsiteX2" fmla="*/ 1696513 w 1804801"/>
                  <a:gd name="connsiteY2" fmla="*/ 0 h 1082880"/>
                  <a:gd name="connsiteX3" fmla="*/ 1804801 w 1804801"/>
                  <a:gd name="connsiteY3" fmla="*/ 108288 h 1082880"/>
                  <a:gd name="connsiteX4" fmla="*/ 1804801 w 1804801"/>
                  <a:gd name="connsiteY4" fmla="*/ 974592 h 1082880"/>
                  <a:gd name="connsiteX5" fmla="*/ 1696513 w 1804801"/>
                  <a:gd name="connsiteY5" fmla="*/ 1082880 h 1082880"/>
                  <a:gd name="connsiteX6" fmla="*/ 108288 w 1804801"/>
                  <a:gd name="connsiteY6" fmla="*/ 1082880 h 1082880"/>
                  <a:gd name="connsiteX7" fmla="*/ 0 w 1804801"/>
                  <a:gd name="connsiteY7" fmla="*/ 974592 h 1082880"/>
                  <a:gd name="connsiteX8" fmla="*/ 0 w 1804801"/>
                  <a:gd name="connsiteY8" fmla="*/ 108288 h 10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801" h="1082880">
                    <a:moveTo>
                      <a:pt x="0" y="108288"/>
                    </a:moveTo>
                    <a:cubicBezTo>
                      <a:pt x="0" y="48482"/>
                      <a:pt x="48482" y="0"/>
                      <a:pt x="108288" y="0"/>
                    </a:cubicBezTo>
                    <a:lnTo>
                      <a:pt x="1696513" y="0"/>
                    </a:lnTo>
                    <a:cubicBezTo>
                      <a:pt x="1756319" y="0"/>
                      <a:pt x="1804801" y="48482"/>
                      <a:pt x="1804801" y="108288"/>
                    </a:cubicBezTo>
                    <a:lnTo>
                      <a:pt x="1804801" y="974592"/>
                    </a:lnTo>
                    <a:cubicBezTo>
                      <a:pt x="1804801" y="1034398"/>
                      <a:pt x="1756319" y="1082880"/>
                      <a:pt x="1696513" y="1082880"/>
                    </a:cubicBezTo>
                    <a:lnTo>
                      <a:pt x="108288" y="1082880"/>
                    </a:lnTo>
                    <a:cubicBezTo>
                      <a:pt x="48482" y="1082880"/>
                      <a:pt x="0" y="1034398"/>
                      <a:pt x="0" y="974592"/>
                    </a:cubicBezTo>
                    <a:lnTo>
                      <a:pt x="0" y="108288"/>
                    </a:lnTo>
                    <a:close/>
                  </a:path>
                </a:pathLst>
              </a:custGeom>
              <a:solidFill>
                <a:schemeClr val="accent5">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92676" tIns="92676" rIns="92676" bIns="92676" numCol="1" spcCol="1270" anchor="ctr" anchorCtr="0">
                <a:noAutofit/>
              </a:bodyPr>
              <a:lstStyle/>
              <a:p>
                <a:pPr marL="0" lvl="0" indent="0" algn="ctr" defTabSz="711200">
                  <a:lnSpc>
                    <a:spcPct val="90000"/>
                  </a:lnSpc>
                  <a:spcBef>
                    <a:spcPct val="0"/>
                  </a:spcBef>
                  <a:spcAft>
                    <a:spcPct val="35000"/>
                  </a:spcAft>
                  <a:buNone/>
                </a:pPr>
                <a:r>
                  <a:rPr lang="en-GB" sz="1600" b="1" kern="1200" noProof="0" dirty="0"/>
                  <a:t>9. Continuous improvement </a:t>
                </a:r>
              </a:p>
            </p:txBody>
          </p:sp>
        </p:grpSp>
        <p:pic>
          <p:nvPicPr>
            <p:cNvPr id="27" name="Picture 26">
              <a:extLst>
                <a:ext uri="{FF2B5EF4-FFF2-40B4-BE49-F238E27FC236}">
                  <a16:creationId xmlns:a16="http://schemas.microsoft.com/office/drawing/2014/main" id="{BC29B266-7E20-426A-84E0-F3C7E6E69843}"/>
                </a:ext>
              </a:extLst>
            </p:cNvPr>
            <p:cNvPicPr>
              <a:picLocks noChangeAspect="1"/>
            </p:cNvPicPr>
            <p:nvPr/>
          </p:nvPicPr>
          <p:blipFill>
            <a:blip r:embed="rId3"/>
            <a:stretch>
              <a:fillRect/>
            </a:stretch>
          </p:blipFill>
          <p:spPr>
            <a:xfrm rot="5400000">
              <a:off x="7408838" y="4002564"/>
              <a:ext cx="371019" cy="414564"/>
            </a:xfrm>
            <a:prstGeom prst="rect">
              <a:avLst/>
            </a:prstGeom>
          </p:spPr>
        </p:pic>
      </p:grpSp>
      <p:sp>
        <p:nvSpPr>
          <p:cNvPr id="23" name="Footer Placeholder 4">
            <a:extLst>
              <a:ext uri="{FF2B5EF4-FFF2-40B4-BE49-F238E27FC236}">
                <a16:creationId xmlns:a16="http://schemas.microsoft.com/office/drawing/2014/main" id="{D6CC95A3-4828-4E4D-B920-584F36BF9538}"/>
              </a:ext>
            </a:extLst>
          </p:cNvPr>
          <p:cNvSpPr>
            <a:spLocks noGrp="1"/>
          </p:cNvSpPr>
          <p:nvPr/>
        </p:nvSpPr>
        <p:spPr>
          <a:xfrm>
            <a:off x="3904503" y="6285557"/>
            <a:ext cx="4114800" cy="365125"/>
          </a:xfrm>
          <a:prstGeom prst="rect">
            <a:avLst/>
          </a:prstGeom>
        </p:spPr>
        <p:txBody>
          <a:bodyPr vert="horz" lIns="91440" tIns="45720" rIns="91440" bIns="45720" rtlCol="0" anchor="ctr"/>
          <a:lstStyle>
            <a:defPPr>
              <a:defRPr lang="et-E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INTOSAI WGEA training on Greening the SAIs, 5th August 2019, Bangkok</a:t>
            </a:r>
            <a:endParaRPr lang="et-EE" dirty="0"/>
          </a:p>
        </p:txBody>
      </p:sp>
    </p:spTree>
    <p:extLst>
      <p:ext uri="{BB962C8B-B14F-4D97-AF65-F5344CB8AC3E}">
        <p14:creationId xmlns:p14="http://schemas.microsoft.com/office/powerpoint/2010/main" val="2635064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00B050"/>
                </a:solidFill>
              </a:rPr>
              <a:t>Contents</a:t>
            </a:r>
            <a:endParaRPr lang="en-GB" sz="4000" b="1" dirty="0">
              <a:solidFill>
                <a:srgbClr val="00B050"/>
              </a:solidFill>
            </a:endParaRPr>
          </a:p>
        </p:txBody>
      </p:sp>
      <p:sp>
        <p:nvSpPr>
          <p:cNvPr id="21" name="Rectangle 20"/>
          <p:cNvSpPr/>
          <p:nvPr/>
        </p:nvSpPr>
        <p:spPr>
          <a:xfrm>
            <a:off x="1000664" y="1500996"/>
            <a:ext cx="10455214" cy="464871"/>
          </a:xfrm>
          <a:prstGeom prst="rect">
            <a:avLst/>
          </a:prstGeom>
        </p:spPr>
        <p:txBody>
          <a:bodyPr wrap="square">
            <a:spAutoFit/>
          </a:bodyPr>
          <a:lstStyle/>
          <a:p>
            <a:pPr>
              <a:lnSpc>
                <a:spcPct val="150000"/>
              </a:lnSpc>
            </a:pPr>
            <a:r>
              <a:rPr lang="en-GB" dirty="0">
                <a:solidFill>
                  <a:srgbClr val="000000"/>
                </a:solidFill>
                <a:latin typeface="Calibri" panose="020F0502020204030204" pitchFamily="34" charset="0"/>
              </a:rPr>
              <a:t>	</a:t>
            </a:r>
          </a:p>
        </p:txBody>
      </p:sp>
      <p:sp>
        <p:nvSpPr>
          <p:cNvPr id="3" name="Rectangle 2"/>
          <p:cNvSpPr/>
          <p:nvPr/>
        </p:nvSpPr>
        <p:spPr>
          <a:xfrm>
            <a:off x="1342663" y="1752786"/>
            <a:ext cx="10185722" cy="4401205"/>
          </a:xfrm>
          <a:prstGeom prst="rect">
            <a:avLst/>
          </a:prstGeom>
        </p:spPr>
        <p:txBody>
          <a:bodyPr wrap="square">
            <a:spAutoFit/>
          </a:bodyPr>
          <a:lstStyle/>
          <a:p>
            <a:pPr>
              <a:lnSpc>
                <a:spcPct val="150000"/>
              </a:lnSpc>
            </a:pPr>
            <a:r>
              <a:rPr lang="en-US" sz="2800" dirty="0"/>
              <a:t>6.1. Quiz game </a:t>
            </a:r>
          </a:p>
          <a:p>
            <a:pPr>
              <a:lnSpc>
                <a:spcPct val="150000"/>
              </a:lnSpc>
            </a:pPr>
            <a:r>
              <a:rPr lang="en-US" sz="2800" dirty="0"/>
              <a:t>6.2. </a:t>
            </a:r>
            <a:r>
              <a:rPr lang="en-GB" sz="2800" dirty="0"/>
              <a:t>Agree upon common rules and implement measures</a:t>
            </a:r>
          </a:p>
          <a:p>
            <a:pPr>
              <a:lnSpc>
                <a:spcPct val="150000"/>
              </a:lnSpc>
            </a:pPr>
            <a:r>
              <a:rPr lang="en-GB" sz="2800" dirty="0"/>
              <a:t>6.3. Involve colleagues/partners</a:t>
            </a:r>
          </a:p>
          <a:p>
            <a:pPr>
              <a:lnSpc>
                <a:spcPct val="150000"/>
              </a:lnSpc>
            </a:pPr>
            <a:r>
              <a:rPr lang="en-US" sz="2800" dirty="0"/>
              <a:t>6.4. Documentation of the system and progress</a:t>
            </a:r>
          </a:p>
          <a:p>
            <a:pPr>
              <a:lnSpc>
                <a:spcPct val="150000"/>
              </a:lnSpc>
            </a:pPr>
            <a:r>
              <a:rPr lang="en-US" sz="2800" dirty="0"/>
              <a:t>6.5. Green/sustainable public procurement (ENAO)</a:t>
            </a:r>
          </a:p>
          <a:p>
            <a:pPr>
              <a:lnSpc>
                <a:spcPct val="150000"/>
              </a:lnSpc>
            </a:pPr>
            <a:r>
              <a:rPr lang="en-US" sz="2800" dirty="0"/>
              <a:t>6.6. Exercise on green procurement (ENAO)</a:t>
            </a:r>
          </a:p>
          <a:p>
            <a:endParaRPr lang="en-US" sz="2800"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259701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799B3-7BFD-407F-A6F0-691B4EB518D1}"/>
              </a:ext>
            </a:extLst>
          </p:cNvPr>
          <p:cNvSpPr>
            <a:spLocks noGrp="1"/>
          </p:cNvSpPr>
          <p:nvPr>
            <p:ph type="title"/>
          </p:nvPr>
        </p:nvSpPr>
        <p:spPr>
          <a:xfrm>
            <a:off x="838200" y="365125"/>
            <a:ext cx="10515600" cy="5618232"/>
          </a:xfrm>
        </p:spPr>
        <p:txBody>
          <a:bodyPr/>
          <a:lstStyle/>
          <a:p>
            <a:pPr algn="ctr"/>
            <a:r>
              <a:rPr lang="en-US" sz="4000" b="1" dirty="0">
                <a:solidFill>
                  <a:srgbClr val="00B050"/>
                </a:solidFill>
              </a:rPr>
              <a:t>6.1 GAME QUIZZ</a:t>
            </a:r>
            <a:r>
              <a:rPr lang="en-US" sz="6000" b="1" dirty="0">
                <a:solidFill>
                  <a:schemeClr val="accent6"/>
                </a:solidFill>
              </a:rPr>
              <a:t/>
            </a:r>
            <a:br>
              <a:rPr lang="en-US" sz="6000" b="1" dirty="0">
                <a:solidFill>
                  <a:schemeClr val="accent6"/>
                </a:solidFill>
              </a:rPr>
            </a:br>
            <a:endParaRPr lang="bg-BG" b="1" dirty="0"/>
          </a:p>
        </p:txBody>
      </p:sp>
      <p:sp>
        <p:nvSpPr>
          <p:cNvPr id="4" name="Footer Placeholder 3"/>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74686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0D403-8288-49B3-B6E0-29E987A22A2A}"/>
              </a:ext>
            </a:extLst>
          </p:cNvPr>
          <p:cNvSpPr>
            <a:spLocks noGrp="1"/>
          </p:cNvSpPr>
          <p:nvPr>
            <p:ph type="title"/>
          </p:nvPr>
        </p:nvSpPr>
        <p:spPr/>
        <p:txBody>
          <a:bodyPr>
            <a:normAutofit/>
          </a:bodyPr>
          <a:lstStyle/>
          <a:p>
            <a:pPr algn="ctr"/>
            <a:r>
              <a:rPr lang="en-GB" sz="4000" dirty="0"/>
              <a:t>GAME-QUIZ</a:t>
            </a:r>
            <a:endParaRPr lang="bg-BG" sz="4000" dirty="0"/>
          </a:p>
        </p:txBody>
      </p:sp>
      <p:sp>
        <p:nvSpPr>
          <p:cNvPr id="3" name="Content Placeholder 2">
            <a:extLst>
              <a:ext uri="{FF2B5EF4-FFF2-40B4-BE49-F238E27FC236}">
                <a16:creationId xmlns:a16="http://schemas.microsoft.com/office/drawing/2014/main" id="{39D8487D-99DA-469E-8A21-6328174B5E41}"/>
              </a:ext>
            </a:extLst>
          </p:cNvPr>
          <p:cNvSpPr>
            <a:spLocks noGrp="1"/>
          </p:cNvSpPr>
          <p:nvPr>
            <p:ph idx="1"/>
          </p:nvPr>
        </p:nvSpPr>
        <p:spPr/>
        <p:txBody>
          <a:bodyPr/>
          <a:lstStyle/>
          <a:p>
            <a:pPr marL="0" indent="0">
              <a:buNone/>
            </a:pPr>
            <a:r>
              <a:rPr lang="en-US" dirty="0"/>
              <a:t>Question 1. Using disposable paper cups is much better than washing mugs after each use?</a:t>
            </a:r>
          </a:p>
          <a:p>
            <a:r>
              <a:rPr lang="en-US" dirty="0"/>
              <a:t>A. True</a:t>
            </a:r>
          </a:p>
          <a:p>
            <a:r>
              <a:rPr lang="en-US" dirty="0"/>
              <a:t>B. False</a:t>
            </a:r>
          </a:p>
          <a:p>
            <a:endParaRPr lang="bg-BG"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7417918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294F0-A7BF-43DF-AE1F-576B536315EF}"/>
              </a:ext>
            </a:extLst>
          </p:cNvPr>
          <p:cNvSpPr>
            <a:spLocks noGrp="1"/>
          </p:cNvSpPr>
          <p:nvPr>
            <p:ph type="title"/>
          </p:nvPr>
        </p:nvSpPr>
        <p:spPr/>
        <p:txBody>
          <a:bodyPr>
            <a:normAutofit/>
          </a:bodyPr>
          <a:lstStyle/>
          <a:p>
            <a:pPr algn="ctr"/>
            <a:r>
              <a:rPr lang="en-GB" sz="4000" dirty="0"/>
              <a:t>GAME-QUIZ</a:t>
            </a:r>
            <a:endParaRPr lang="bg-BG" sz="4000" dirty="0"/>
          </a:p>
        </p:txBody>
      </p:sp>
      <p:sp>
        <p:nvSpPr>
          <p:cNvPr id="3" name="Content Placeholder 2">
            <a:extLst>
              <a:ext uri="{FF2B5EF4-FFF2-40B4-BE49-F238E27FC236}">
                <a16:creationId xmlns:a16="http://schemas.microsoft.com/office/drawing/2014/main" id="{0DD30220-1C80-4EF4-AF84-216491F58D4D}"/>
              </a:ext>
            </a:extLst>
          </p:cNvPr>
          <p:cNvSpPr>
            <a:spLocks noGrp="1"/>
          </p:cNvSpPr>
          <p:nvPr>
            <p:ph idx="1"/>
          </p:nvPr>
        </p:nvSpPr>
        <p:spPr/>
        <p:txBody>
          <a:bodyPr>
            <a:normAutofit/>
          </a:bodyPr>
          <a:lstStyle/>
          <a:p>
            <a:pPr marL="0" indent="0">
              <a:buNone/>
            </a:pPr>
            <a:r>
              <a:rPr lang="en-US" dirty="0"/>
              <a:t>Question 2. Recycled plastic bottles can be made into:</a:t>
            </a:r>
          </a:p>
          <a:p>
            <a:pPr marL="0" indent="0">
              <a:buNone/>
            </a:pPr>
            <a:r>
              <a:rPr lang="en-US" dirty="0"/>
              <a:t>A. Clothing</a:t>
            </a:r>
          </a:p>
          <a:p>
            <a:pPr marL="0" indent="0">
              <a:buNone/>
            </a:pPr>
            <a:r>
              <a:rPr lang="en-US" dirty="0"/>
              <a:t>B. Carpets</a:t>
            </a:r>
          </a:p>
          <a:p>
            <a:pPr marL="0" indent="0">
              <a:buNone/>
            </a:pPr>
            <a:r>
              <a:rPr lang="en-US" dirty="0"/>
              <a:t>C. Detergent Bottles</a:t>
            </a:r>
          </a:p>
          <a:p>
            <a:pPr marL="0" indent="0">
              <a:buNone/>
            </a:pPr>
            <a:r>
              <a:rPr lang="en-US" dirty="0"/>
              <a:t>D. Lumber (for outdoor decking)</a:t>
            </a:r>
          </a:p>
          <a:p>
            <a:endParaRPr lang="bg-BG"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3145364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A02B2-7F30-4B64-AA5E-21D5852263E4}"/>
              </a:ext>
            </a:extLst>
          </p:cNvPr>
          <p:cNvSpPr>
            <a:spLocks noGrp="1"/>
          </p:cNvSpPr>
          <p:nvPr>
            <p:ph type="title"/>
          </p:nvPr>
        </p:nvSpPr>
        <p:spPr/>
        <p:txBody>
          <a:bodyPr>
            <a:normAutofit/>
          </a:bodyPr>
          <a:lstStyle/>
          <a:p>
            <a:pPr algn="ctr"/>
            <a:r>
              <a:rPr lang="en-GB" sz="4000" dirty="0"/>
              <a:t>GAME-QUIZ</a:t>
            </a:r>
            <a:endParaRPr lang="bg-BG" sz="4000" dirty="0"/>
          </a:p>
        </p:txBody>
      </p:sp>
      <p:sp>
        <p:nvSpPr>
          <p:cNvPr id="3" name="Content Placeholder 2">
            <a:extLst>
              <a:ext uri="{FF2B5EF4-FFF2-40B4-BE49-F238E27FC236}">
                <a16:creationId xmlns:a16="http://schemas.microsoft.com/office/drawing/2014/main" id="{0B3B8DC1-EB31-477D-93EB-A09041A3192C}"/>
              </a:ext>
            </a:extLst>
          </p:cNvPr>
          <p:cNvSpPr>
            <a:spLocks noGrp="1"/>
          </p:cNvSpPr>
          <p:nvPr>
            <p:ph idx="1"/>
          </p:nvPr>
        </p:nvSpPr>
        <p:spPr/>
        <p:txBody>
          <a:bodyPr/>
          <a:lstStyle/>
          <a:p>
            <a:pPr marL="0" indent="0">
              <a:buNone/>
            </a:pPr>
            <a:r>
              <a:rPr lang="en-US" dirty="0"/>
              <a:t>Question 3. To produce an aluminum can from bauxite needs a lot of electricity. How much energy is saved when recycled used </a:t>
            </a:r>
            <a:r>
              <a:rPr lang="en-US" dirty="0" err="1"/>
              <a:t>alu</a:t>
            </a:r>
            <a:r>
              <a:rPr lang="en-US" dirty="0"/>
              <a:t>-cans? </a:t>
            </a:r>
            <a:br>
              <a:rPr lang="en-US" dirty="0"/>
            </a:br>
            <a:endParaRPr lang="en-US" dirty="0"/>
          </a:p>
          <a:p>
            <a:pPr marL="0" indent="0">
              <a:buNone/>
            </a:pPr>
            <a:r>
              <a:rPr lang="en-US" dirty="0"/>
              <a:t>	A. 10-15%</a:t>
            </a:r>
            <a:br>
              <a:rPr lang="en-US" dirty="0"/>
            </a:br>
            <a:r>
              <a:rPr lang="en-US" dirty="0"/>
              <a:t>	B. 30-35%</a:t>
            </a:r>
            <a:br>
              <a:rPr lang="en-US" dirty="0"/>
            </a:br>
            <a:r>
              <a:rPr lang="en-US" dirty="0"/>
              <a:t>	C. 70-75%</a:t>
            </a:r>
            <a:br>
              <a:rPr lang="en-US" dirty="0"/>
            </a:br>
            <a:r>
              <a:rPr lang="en-US" dirty="0"/>
              <a:t>	D. 90-95%</a:t>
            </a:r>
          </a:p>
          <a:p>
            <a:pPr marL="0" indent="0">
              <a:buNone/>
            </a:pPr>
            <a:r>
              <a:rPr lang="en-US" dirty="0"/>
              <a:t>	</a:t>
            </a:r>
            <a:endParaRPr lang="bg-BG"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2202936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000" dirty="0"/>
              <a:t>GAME-QUIZ</a:t>
            </a:r>
          </a:p>
        </p:txBody>
      </p:sp>
      <p:sp>
        <p:nvSpPr>
          <p:cNvPr id="3" name="Content Placeholder 2"/>
          <p:cNvSpPr>
            <a:spLocks noGrp="1"/>
          </p:cNvSpPr>
          <p:nvPr>
            <p:ph idx="1"/>
          </p:nvPr>
        </p:nvSpPr>
        <p:spPr/>
        <p:txBody>
          <a:bodyPr/>
          <a:lstStyle/>
          <a:p>
            <a:pPr marL="0" indent="0">
              <a:buNone/>
            </a:pPr>
            <a:r>
              <a:rPr lang="en-GB" dirty="0"/>
              <a:t>Question 4. What are the 3 R's of the environment?</a:t>
            </a:r>
          </a:p>
          <a:p>
            <a:pPr marL="457200" lvl="1" indent="0">
              <a:buNone/>
            </a:pPr>
            <a:endParaRPr lang="en-GB" dirty="0"/>
          </a:p>
          <a:p>
            <a:pPr marL="457200" lvl="1" indent="0">
              <a:buNone/>
            </a:pPr>
            <a:r>
              <a:rPr lang="en-GB" sz="2800" dirty="0"/>
              <a:t>A. Reduce, remove and recycle</a:t>
            </a:r>
          </a:p>
          <a:p>
            <a:pPr marL="457200" lvl="1" indent="0">
              <a:buNone/>
            </a:pPr>
            <a:r>
              <a:rPr lang="en-GB" sz="2800" dirty="0"/>
              <a:t>B. Reduce, rewash and retain</a:t>
            </a:r>
          </a:p>
          <a:p>
            <a:pPr marL="457200" lvl="1" indent="0">
              <a:buNone/>
            </a:pPr>
            <a:r>
              <a:rPr lang="en-GB" sz="2800" dirty="0"/>
              <a:t>C. Reduce, reuse and recycle</a:t>
            </a:r>
          </a:p>
          <a:p>
            <a:endParaRPr lang="en-GB"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40536151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000" dirty="0"/>
              <a:t>GAME-QUIZ</a:t>
            </a:r>
          </a:p>
        </p:txBody>
      </p:sp>
      <p:sp>
        <p:nvSpPr>
          <p:cNvPr id="3" name="Content Placeholder 2"/>
          <p:cNvSpPr>
            <a:spLocks noGrp="1"/>
          </p:cNvSpPr>
          <p:nvPr>
            <p:ph idx="1"/>
          </p:nvPr>
        </p:nvSpPr>
        <p:spPr/>
        <p:txBody>
          <a:bodyPr>
            <a:normAutofit/>
          </a:bodyPr>
          <a:lstStyle/>
          <a:p>
            <a:pPr marL="0" indent="0">
              <a:buNone/>
            </a:pPr>
            <a:r>
              <a:rPr lang="en-GB" dirty="0"/>
              <a:t>Question 5. On this day in 1972, the Stockholm Conference on Human Environment was held in Sweden. Since then the World Environment Day is celebrated on this day. State the date </a:t>
            </a:r>
          </a:p>
          <a:p>
            <a:pPr marL="457200" lvl="1" indent="0">
              <a:buNone/>
            </a:pPr>
            <a:endParaRPr lang="en-GB" sz="2800" dirty="0"/>
          </a:p>
          <a:p>
            <a:pPr marL="457200" lvl="1" indent="0">
              <a:buNone/>
            </a:pPr>
            <a:r>
              <a:rPr lang="en-GB" sz="2800" dirty="0"/>
              <a:t>A. March 8 </a:t>
            </a:r>
          </a:p>
          <a:p>
            <a:pPr marL="457200" lvl="1" indent="0">
              <a:buNone/>
            </a:pPr>
            <a:r>
              <a:rPr lang="en-GB" sz="2800" dirty="0"/>
              <a:t>B. June 5 </a:t>
            </a:r>
          </a:p>
          <a:p>
            <a:pPr marL="457200" lvl="1" indent="0">
              <a:buNone/>
            </a:pPr>
            <a:r>
              <a:rPr lang="en-GB" sz="2800" dirty="0"/>
              <a:t>C. May 22 </a:t>
            </a:r>
          </a:p>
          <a:p>
            <a:pPr marL="457200" lvl="1" indent="0">
              <a:buNone/>
            </a:pPr>
            <a:r>
              <a:rPr lang="en-GB" sz="2800" dirty="0"/>
              <a:t>D. October 8</a:t>
            </a:r>
          </a:p>
          <a:p>
            <a:endParaRPr lang="en-GB" dirty="0"/>
          </a:p>
        </p:txBody>
      </p:sp>
      <p:sp>
        <p:nvSpPr>
          <p:cNvPr id="5" name="Footer Placeholder 4"/>
          <p:cNvSpPr>
            <a:spLocks noGrp="1"/>
          </p:cNvSpPr>
          <p:nvPr>
            <p:ph type="ftr" sz="quarter" idx="11"/>
          </p:nvPr>
        </p:nvSpPr>
        <p:spPr/>
        <p:txBody>
          <a:bodyPr/>
          <a:lstStyle/>
          <a:p>
            <a:r>
              <a:rPr lang="en-GB" smtClean="0"/>
              <a:t>INTOSAI WGEA training on Greening the SAIs, 5th August 2019, Bangkok</a:t>
            </a:r>
            <a:endParaRPr lang="en-GB"/>
          </a:p>
        </p:txBody>
      </p:sp>
    </p:spTree>
    <p:extLst>
      <p:ext uri="{BB962C8B-B14F-4D97-AF65-F5344CB8AC3E}">
        <p14:creationId xmlns:p14="http://schemas.microsoft.com/office/powerpoint/2010/main" val="41273384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TotalTime>
  <Words>2350</Words>
  <Application>Microsoft Office PowerPoint</Application>
  <PresentationFormat>Widescreen</PresentationFormat>
  <Paragraphs>289</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Times New Roman</vt:lpstr>
      <vt:lpstr>Office Theme</vt:lpstr>
      <vt:lpstr>   Session 6   Implementation Rules and involvement of colleagues/partners</vt:lpstr>
      <vt:lpstr>PowerPoint Presentation</vt:lpstr>
      <vt:lpstr>Contents</vt:lpstr>
      <vt:lpstr>6.1 GAME QUIZZ </vt:lpstr>
      <vt:lpstr>GAME-QUIZ</vt:lpstr>
      <vt:lpstr>GAME-QUIZ</vt:lpstr>
      <vt:lpstr>GAME-QUIZ</vt:lpstr>
      <vt:lpstr>GAME-QUIZ</vt:lpstr>
      <vt:lpstr>GAME-QUIZ</vt:lpstr>
      <vt:lpstr>6.2 Agree upon common rules and implement measures</vt:lpstr>
      <vt:lpstr>6.3 Involve colleagues/partners  Internal and external communication   </vt:lpstr>
      <vt:lpstr>Examples:  NAO Estonia’s Environmental Weeks and ECA activities</vt:lpstr>
      <vt:lpstr>6.4 Documentation of the system and progress</vt:lpstr>
      <vt:lpstr>Tips and hints </vt:lpstr>
      <vt:lpstr>6.5 Green/sustainable public procurement</vt:lpstr>
      <vt:lpstr>Practises of GPP/SPP in different countries</vt:lpstr>
      <vt:lpstr>Example</vt:lpstr>
      <vt:lpstr>6.6 Exercise: Life Cycle Costing calculation</vt:lpstr>
      <vt:lpstr>Tips and hints</vt:lpstr>
    </vt:vector>
  </TitlesOfParts>
  <Company>ECA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Greening training</dc:title>
  <dc:creator>Dilyanka Zhelezarova</dc:creator>
  <cp:lastModifiedBy>Dilyanka Zhelezarova</cp:lastModifiedBy>
  <cp:revision>99</cp:revision>
  <dcterms:created xsi:type="dcterms:W3CDTF">2018-09-28T06:31:53Z</dcterms:created>
  <dcterms:modified xsi:type="dcterms:W3CDTF">2019-08-08T11:12:44Z</dcterms:modified>
</cp:coreProperties>
</file>