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63" r:id="rId3"/>
    <p:sldId id="257" r:id="rId4"/>
    <p:sldId id="264" r:id="rId5"/>
    <p:sldId id="259" r:id="rId6"/>
    <p:sldId id="260" r:id="rId7"/>
    <p:sldId id="261" r:id="rId8"/>
    <p:sldId id="262" r:id="rId9"/>
    <p:sldId id="265"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45" autoAdjust="0"/>
    <p:restoredTop sz="87409" autoAdjust="0"/>
  </p:normalViewPr>
  <p:slideViewPr>
    <p:cSldViewPr snapToGrid="0">
      <p:cViewPr varScale="1">
        <p:scale>
          <a:sx n="87" d="100"/>
          <a:sy n="87" d="100"/>
        </p:scale>
        <p:origin x="51" y="14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96" d="100"/>
          <a:sy n="96" d="100"/>
        </p:scale>
        <p:origin x="1980" y="-178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819B92-8D39-45E8-8DEA-45A1D6567602}" type="datetimeFigureOut">
              <a:rPr lang="en-GB" smtClean="0"/>
              <a:t>08/08/2019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DF6F82-99B8-43C0-A792-FC8E925B14C8}" type="slidenum">
              <a:rPr lang="en-GB" smtClean="0"/>
              <a:t>‹#›</a:t>
            </a:fld>
            <a:endParaRPr lang="en-GB"/>
          </a:p>
        </p:txBody>
      </p:sp>
    </p:spTree>
    <p:extLst>
      <p:ext uri="{BB962C8B-B14F-4D97-AF65-F5344CB8AC3E}">
        <p14:creationId xmlns:p14="http://schemas.microsoft.com/office/powerpoint/2010/main" val="13278105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BDF6F82-99B8-43C0-A792-FC8E925B14C8}" type="slidenum">
              <a:rPr lang="en-GB" smtClean="0"/>
              <a:t>1</a:t>
            </a:fld>
            <a:endParaRPr lang="en-GB"/>
          </a:p>
        </p:txBody>
      </p:sp>
    </p:spTree>
    <p:extLst>
      <p:ext uri="{BB962C8B-B14F-4D97-AF65-F5344CB8AC3E}">
        <p14:creationId xmlns:p14="http://schemas.microsoft.com/office/powerpoint/2010/main" val="1684840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After</a:t>
            </a:r>
            <a:r>
              <a:rPr lang="en-US" baseline="0" noProof="0" dirty="0"/>
              <a:t> getting familiar with basic principles of how to greening the office, w</a:t>
            </a:r>
            <a:r>
              <a:rPr lang="en-US" noProof="0" dirty="0"/>
              <a:t>e are</a:t>
            </a:r>
            <a:r>
              <a:rPr lang="en-US" baseline="0" noProof="0" dirty="0"/>
              <a:t> starting now the second presentation – How to really start?  </a:t>
            </a:r>
            <a:endParaRPr lang="en-US" noProof="0" dirty="0"/>
          </a:p>
        </p:txBody>
      </p:sp>
      <p:sp>
        <p:nvSpPr>
          <p:cNvPr id="4" name="Slide Number Placeholder 3"/>
          <p:cNvSpPr>
            <a:spLocks noGrp="1"/>
          </p:cNvSpPr>
          <p:nvPr>
            <p:ph type="sldNum" sz="quarter" idx="10"/>
          </p:nvPr>
        </p:nvSpPr>
        <p:spPr/>
        <p:txBody>
          <a:bodyPr/>
          <a:lstStyle/>
          <a:p>
            <a:fld id="{DBDF6F82-99B8-43C0-A792-FC8E925B14C8}" type="slidenum">
              <a:rPr lang="en-GB" smtClean="0"/>
              <a:t>2</a:t>
            </a:fld>
            <a:endParaRPr lang="en-GB"/>
          </a:p>
        </p:txBody>
      </p:sp>
    </p:spTree>
    <p:extLst>
      <p:ext uri="{BB962C8B-B14F-4D97-AF65-F5344CB8AC3E}">
        <p14:creationId xmlns:p14="http://schemas.microsoft.com/office/powerpoint/2010/main" val="1208286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Presentation of the contents.</a:t>
            </a:r>
          </a:p>
        </p:txBody>
      </p:sp>
      <p:sp>
        <p:nvSpPr>
          <p:cNvPr id="4" name="Slide Number Placeholder 3"/>
          <p:cNvSpPr>
            <a:spLocks noGrp="1"/>
          </p:cNvSpPr>
          <p:nvPr>
            <p:ph type="sldNum" sz="quarter" idx="10"/>
          </p:nvPr>
        </p:nvSpPr>
        <p:spPr/>
        <p:txBody>
          <a:bodyPr/>
          <a:lstStyle/>
          <a:p>
            <a:fld id="{DBDF6F82-99B8-43C0-A792-FC8E925B14C8}" type="slidenum">
              <a:rPr lang="en-GB" smtClean="0"/>
              <a:t>3</a:t>
            </a:fld>
            <a:endParaRPr lang="en-GB"/>
          </a:p>
        </p:txBody>
      </p:sp>
    </p:spTree>
    <p:extLst>
      <p:ext uri="{BB962C8B-B14F-4D97-AF65-F5344CB8AC3E}">
        <p14:creationId xmlns:p14="http://schemas.microsoft.com/office/powerpoint/2010/main" val="2045234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noProof="0" dirty="0"/>
              <a:t>Structured approach </a:t>
            </a:r>
            <a:r>
              <a:rPr lang="en-US" noProof="0" dirty="0"/>
              <a:t>enables sustainability of introduced practices over time. </a:t>
            </a:r>
            <a:endParaRPr lang="sl-SI" noProof="0" dirty="0"/>
          </a:p>
          <a:p>
            <a:endParaRPr lang="en-US" noProof="0" dirty="0"/>
          </a:p>
          <a:p>
            <a:pPr marL="171450" indent="-171450">
              <a:buFont typeface="Arial" panose="020B0604020202020204" pitchFamily="34" charset="0"/>
              <a:buChar char="•"/>
            </a:pPr>
            <a:r>
              <a:rPr lang="en-US" noProof="0" dirty="0"/>
              <a:t>What do we mean by the</a:t>
            </a:r>
            <a:r>
              <a:rPr lang="en-US" baseline="0" noProof="0" dirty="0"/>
              <a:t> structured approach? (clear ma</a:t>
            </a:r>
            <a:r>
              <a:rPr lang="sl-SI" baseline="0" noProof="0" dirty="0"/>
              <a:t>n</a:t>
            </a:r>
            <a:r>
              <a:rPr lang="en-US" baseline="0" noProof="0" dirty="0" smtClean="0"/>
              <a:t>an</a:t>
            </a:r>
            <a:r>
              <a:rPr lang="sl-SI" baseline="0" noProof="0" dirty="0" smtClean="0"/>
              <a:t>a</a:t>
            </a:r>
            <a:r>
              <a:rPr lang="en-US" baseline="0" noProof="0" dirty="0" err="1" smtClean="0"/>
              <a:t>gement</a:t>
            </a:r>
            <a:r>
              <a:rPr lang="en-US" baseline="0" noProof="0" dirty="0" smtClean="0"/>
              <a:t> </a:t>
            </a:r>
            <a:r>
              <a:rPr lang="en-US" baseline="0" noProof="0" dirty="0"/>
              <a:t>commitment, setting up the project team/ working group, continuous monitoring of </a:t>
            </a:r>
            <a:r>
              <a:rPr lang="en-US" baseline="0" noProof="0" dirty="0" err="1"/>
              <a:t>progres</a:t>
            </a:r>
            <a:r>
              <a:rPr lang="sl-SI" baseline="0" noProof="0" dirty="0"/>
              <a:t>s</a:t>
            </a:r>
            <a:r>
              <a:rPr lang="en-US" baseline="0" noProof="0" dirty="0"/>
              <a:t>, structured reporting)</a:t>
            </a:r>
          </a:p>
          <a:p>
            <a:pPr marL="171450" indent="-171450">
              <a:buFont typeface="Arial" panose="020B0604020202020204" pitchFamily="34" charset="0"/>
              <a:buChar char="•"/>
            </a:pPr>
            <a:r>
              <a:rPr lang="en-US" baseline="0" noProof="0" dirty="0"/>
              <a:t>Why is it needed? (to enable the continuous implementation and improvement of green practices in the offices)</a:t>
            </a:r>
          </a:p>
          <a:p>
            <a:pPr marL="0" indent="0">
              <a:buFont typeface="Arial" panose="020B0604020202020204" pitchFamily="34" charset="0"/>
              <a:buNone/>
            </a:pPr>
            <a:endParaRPr lang="en-US" baseline="0" noProof="0" dirty="0"/>
          </a:p>
          <a:p>
            <a:pPr marL="0" indent="0">
              <a:buFont typeface="Arial" panose="020B0604020202020204" pitchFamily="34" charset="0"/>
              <a:buNone/>
            </a:pPr>
            <a:r>
              <a:rPr lang="en-US" baseline="0" noProof="0" dirty="0"/>
              <a:t>Needed pre-condition: </a:t>
            </a:r>
            <a:r>
              <a:rPr lang="en-US" b="1" baseline="0" noProof="0" dirty="0"/>
              <a:t>management should commit to introduce greening practices</a:t>
            </a:r>
            <a:r>
              <a:rPr lang="en-US" baseline="0" noProof="0" dirty="0"/>
              <a:t>.</a:t>
            </a:r>
          </a:p>
          <a:p>
            <a:pPr marL="0" indent="0">
              <a:buFont typeface="Arial" panose="020B0604020202020204" pitchFamily="34" charset="0"/>
              <a:buNone/>
            </a:pPr>
            <a:endParaRPr lang="en-US" baseline="0" noProof="0" dirty="0"/>
          </a:p>
          <a:p>
            <a:pPr marL="0" indent="0">
              <a:buFont typeface="Arial" panose="020B0604020202020204" pitchFamily="34" charset="0"/>
              <a:buNone/>
            </a:pPr>
            <a:r>
              <a:rPr lang="en-US" baseline="0" noProof="0" dirty="0"/>
              <a:t>The next step is to form </a:t>
            </a:r>
            <a:r>
              <a:rPr lang="en-US" b="1" baseline="0" noProof="0" dirty="0"/>
              <a:t>a project team /working group </a:t>
            </a:r>
            <a:r>
              <a:rPr lang="en-US" baseline="0" noProof="0" dirty="0"/>
              <a:t>who should identify main </a:t>
            </a:r>
            <a:r>
              <a:rPr lang="en-US" baseline="0" noProof="0" dirty="0" err="1"/>
              <a:t>environmnetal</a:t>
            </a:r>
            <a:r>
              <a:rPr lang="en-US" baseline="0" noProof="0" dirty="0"/>
              <a:t> challenges in the SAI and define activities to solve the challenges</a:t>
            </a:r>
          </a:p>
          <a:p>
            <a:pPr marL="0" indent="0">
              <a:buFont typeface="Arial" panose="020B0604020202020204" pitchFamily="34" charset="0"/>
              <a:buNone/>
            </a:pPr>
            <a:endParaRPr lang="en-US" baseline="0" noProof="0" dirty="0"/>
          </a:p>
          <a:p>
            <a:pPr marL="0" indent="0">
              <a:buFont typeface="Arial" panose="020B0604020202020204" pitchFamily="34" charset="0"/>
              <a:buNone/>
            </a:pPr>
            <a:r>
              <a:rPr lang="en-US" baseline="0" noProof="0" dirty="0"/>
              <a:t>The result of the activities of working group should be </a:t>
            </a:r>
            <a:r>
              <a:rPr lang="en-US" b="1" baseline="0" noProof="0" dirty="0"/>
              <a:t>strategic environmental papers</a:t>
            </a:r>
            <a:r>
              <a:rPr lang="en-US" baseline="0" noProof="0" dirty="0"/>
              <a:t>, continuous implementation, checking the progress, adjusting the objectives and activities.</a:t>
            </a:r>
            <a:endParaRPr lang="en-US" noProof="0" dirty="0"/>
          </a:p>
          <a:p>
            <a:endParaRPr lang="en-US" noProof="0" dirty="0"/>
          </a:p>
        </p:txBody>
      </p:sp>
      <p:sp>
        <p:nvSpPr>
          <p:cNvPr id="4" name="Slide Number Placeholder 3"/>
          <p:cNvSpPr>
            <a:spLocks noGrp="1"/>
          </p:cNvSpPr>
          <p:nvPr>
            <p:ph type="sldNum" sz="quarter" idx="10"/>
          </p:nvPr>
        </p:nvSpPr>
        <p:spPr/>
        <p:txBody>
          <a:bodyPr/>
          <a:lstStyle/>
          <a:p>
            <a:fld id="{DBDF6F82-99B8-43C0-A792-FC8E925B14C8}" type="slidenum">
              <a:rPr lang="en-GB" smtClean="0"/>
              <a:t>4</a:t>
            </a:fld>
            <a:endParaRPr lang="en-GB"/>
          </a:p>
        </p:txBody>
      </p:sp>
    </p:spTree>
    <p:extLst>
      <p:ext uri="{BB962C8B-B14F-4D97-AF65-F5344CB8AC3E}">
        <p14:creationId xmlns:p14="http://schemas.microsoft.com/office/powerpoint/2010/main" val="2093877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14350" y="1143000"/>
            <a:ext cx="5829300" cy="3279775"/>
          </a:xfrm>
        </p:spPr>
      </p:sp>
      <p:sp>
        <p:nvSpPr>
          <p:cNvPr id="3" name="Notes Placeholder 2"/>
          <p:cNvSpPr>
            <a:spLocks noGrp="1"/>
          </p:cNvSpPr>
          <p:nvPr>
            <p:ph type="body" idx="1"/>
          </p:nvPr>
        </p:nvSpPr>
        <p:spPr>
          <a:xfrm>
            <a:off x="685800" y="5118652"/>
            <a:ext cx="5486400" cy="1948070"/>
          </a:xfrm>
        </p:spPr>
        <p:txBody>
          <a:bodyPr/>
          <a:lstStyle/>
          <a:p>
            <a:pPr marL="0" indent="0">
              <a:buFont typeface="Arial" panose="020B0604020202020204" pitchFamily="34" charset="0"/>
              <a:buNone/>
            </a:pPr>
            <a:r>
              <a:rPr lang="en-US" sz="1000" b="1" dirty="0"/>
              <a:t>Formal</a:t>
            </a:r>
            <a:r>
              <a:rPr lang="en-US" sz="1000" b="1" baseline="0" dirty="0"/>
              <a:t> organization </a:t>
            </a:r>
            <a:r>
              <a:rPr lang="en-US" sz="1000" baseline="0" dirty="0"/>
              <a:t>of the</a:t>
            </a:r>
            <a:r>
              <a:rPr lang="en-US" sz="1000" dirty="0"/>
              <a:t> environmental management system</a:t>
            </a:r>
            <a:r>
              <a:rPr lang="en-US" sz="1000" baseline="0" dirty="0"/>
              <a:t> can be different in organizations/SAIs;</a:t>
            </a:r>
            <a:r>
              <a:rPr lang="en-US" sz="1000" dirty="0"/>
              <a:t> </a:t>
            </a:r>
            <a:r>
              <a:rPr lang="en-US" sz="1000" baseline="0" dirty="0"/>
              <a:t>depends on decisions of SAI‘s management;</a:t>
            </a:r>
          </a:p>
          <a:p>
            <a:pPr marL="171450" indent="-171450">
              <a:buFont typeface="Arial" panose="020B0604020202020204" pitchFamily="34" charset="0"/>
              <a:buChar char="•"/>
            </a:pPr>
            <a:r>
              <a:rPr lang="en-US" sz="1000" dirty="0"/>
              <a:t>Some</a:t>
            </a:r>
            <a:r>
              <a:rPr lang="en-US" sz="1000" baseline="0" dirty="0"/>
              <a:t> kind of formal organization is needed to assure implementation of greening practices;</a:t>
            </a:r>
          </a:p>
          <a:p>
            <a:pPr marL="0" indent="0">
              <a:buFont typeface="Arial" panose="020B0604020202020204" pitchFamily="34" charset="0"/>
              <a:buNone/>
            </a:pPr>
            <a:endParaRPr lang="sl-SI" sz="1000" b="1" baseline="0" dirty="0"/>
          </a:p>
          <a:p>
            <a:pPr marL="0" indent="0">
              <a:buFont typeface="Arial" panose="020B0604020202020204" pitchFamily="34" charset="0"/>
              <a:buNone/>
            </a:pPr>
            <a:r>
              <a:rPr lang="en-US" sz="1000" b="1" baseline="0" dirty="0"/>
              <a:t>Roles of stakeholders:</a:t>
            </a:r>
          </a:p>
          <a:p>
            <a:pPr marL="171450" indent="-171450">
              <a:buFont typeface="Arial" panose="020B0604020202020204" pitchFamily="34" charset="0"/>
              <a:buChar char="•"/>
            </a:pPr>
            <a:r>
              <a:rPr lang="en-US" sz="1000" b="1" baseline="0" dirty="0"/>
              <a:t>The SAI </a:t>
            </a:r>
            <a:r>
              <a:rPr lang="en-US" sz="1000" baseline="0" dirty="0"/>
              <a:t>should adopt the environmental policy;</a:t>
            </a:r>
          </a:p>
          <a:p>
            <a:pPr marL="171450" indent="-171450">
              <a:buFont typeface="Arial" panose="020B0604020202020204" pitchFamily="34" charset="0"/>
              <a:buChar char="•"/>
            </a:pPr>
            <a:r>
              <a:rPr lang="en-US" sz="1000" b="1" baseline="0" dirty="0"/>
              <a:t>Secretary General: </a:t>
            </a:r>
          </a:p>
          <a:p>
            <a:pPr marL="171450" indent="-171450">
              <a:buFontTx/>
              <a:buChar char="-"/>
            </a:pPr>
            <a:r>
              <a:rPr lang="en-US" sz="1000" baseline="0" dirty="0"/>
              <a:t>usually approves SAI‘s environmental action plan;</a:t>
            </a:r>
          </a:p>
          <a:p>
            <a:pPr marL="171450" indent="-171450">
              <a:buFontTx/>
              <a:buChar char="-"/>
            </a:pPr>
            <a:r>
              <a:rPr lang="en-US" sz="1000" baseline="0" dirty="0"/>
              <a:t>Decides on allocation of resources needed to implement and maintain environmental management system;</a:t>
            </a:r>
          </a:p>
          <a:p>
            <a:pPr marL="171450" indent="-171450">
              <a:buFontTx/>
              <a:buChar char="-"/>
            </a:pPr>
            <a:r>
              <a:rPr lang="en-US" sz="1000" baseline="0" dirty="0"/>
              <a:t>Validates environmental report.</a:t>
            </a:r>
          </a:p>
          <a:p>
            <a:pPr marL="171450" indent="-171450">
              <a:buFont typeface="Arial" panose="020B0604020202020204" pitchFamily="34" charset="0"/>
              <a:buChar char="•"/>
            </a:pPr>
            <a:r>
              <a:rPr lang="en-US" sz="1000" b="1" baseline="0" dirty="0"/>
              <a:t>Project manager: </a:t>
            </a:r>
            <a:r>
              <a:rPr lang="en-US" sz="1000" baseline="0" dirty="0"/>
              <a:t>manages day-to day tasks related to the implementation of the environmental management system; drafts environmental action plan and environmental report; acts as a central communication between Secretary General and coordinating officers; may act as a representatives for contact with third parties;</a:t>
            </a:r>
          </a:p>
          <a:p>
            <a:pPr marL="171450" indent="-171450">
              <a:buFont typeface="Arial" panose="020B0604020202020204" pitchFamily="34" charset="0"/>
              <a:buChar char="•"/>
            </a:pPr>
            <a:r>
              <a:rPr lang="en-US" sz="1000" b="1" baseline="0" dirty="0"/>
              <a:t>Coordination officers: </a:t>
            </a:r>
            <a:r>
              <a:rPr lang="en-US" sz="1000" baseline="0" dirty="0"/>
              <a:t>deal with environmental issues within their work areas and support the project manager in managing day-to day tasks and specific tasks related to the implementation of the environmental system in the organization; identify areas, where improvements and technical procedures are required; prepare documentation related to environmental system.</a:t>
            </a:r>
          </a:p>
          <a:p>
            <a:pPr marL="171450" indent="-171450">
              <a:buFont typeface="Arial" panose="020B0604020202020204" pitchFamily="34" charset="0"/>
              <a:buChar char="•"/>
            </a:pPr>
            <a:r>
              <a:rPr lang="en-US" sz="1000" b="1" baseline="0" dirty="0"/>
              <a:t>Office staff: </a:t>
            </a:r>
            <a:r>
              <a:rPr lang="en-US" sz="1000" baseline="0" dirty="0"/>
              <a:t>follow</a:t>
            </a:r>
            <a:r>
              <a:rPr lang="en-US" sz="1000" dirty="0"/>
              <a:t> the environmental rules to be applied in their working areas; continually attempt to reduce the environmental impact of their everyday work.</a:t>
            </a:r>
            <a:endParaRPr lang="en-US" sz="1000" baseline="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l-SI" baseline="0" noProof="0" dirty="0"/>
              <a:t>Commenting </a:t>
            </a:r>
            <a:r>
              <a:rPr lang="en-US" baseline="0" noProof="0" dirty="0"/>
              <a:t>on examples from SAI Canada, ECA</a:t>
            </a:r>
            <a:endParaRPr lang="en-US" noProof="0" dirty="0"/>
          </a:p>
          <a:p>
            <a:pPr marL="171450" indent="-171450">
              <a:buFont typeface="Arial" panose="020B0604020202020204" pitchFamily="34" charset="0"/>
              <a:buChar char="•"/>
            </a:pPr>
            <a:endParaRPr lang="en-US" baseline="0" dirty="0"/>
          </a:p>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DBDF6F82-99B8-43C0-A792-FC8E925B14C8}" type="slidenum">
              <a:rPr lang="en-GB" smtClean="0"/>
              <a:t>5</a:t>
            </a:fld>
            <a:endParaRPr lang="en-GB"/>
          </a:p>
        </p:txBody>
      </p:sp>
    </p:spTree>
    <p:extLst>
      <p:ext uri="{BB962C8B-B14F-4D97-AF65-F5344CB8AC3E}">
        <p14:creationId xmlns:p14="http://schemas.microsoft.com/office/powerpoint/2010/main" val="2675812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Discussion takes app. 10 min,</a:t>
            </a:r>
            <a:r>
              <a:rPr lang="en-US" baseline="0" noProof="0" dirty="0"/>
              <a:t> participants are divided into groups of 5-6 people.</a:t>
            </a:r>
            <a:r>
              <a:rPr lang="sl-SI" baseline="0" noProof="0" dirty="0"/>
              <a:t> </a:t>
            </a:r>
            <a:r>
              <a:rPr lang="en-US" baseline="0" noProof="0" dirty="0"/>
              <a:t>Each group appoints a rapporteur</a:t>
            </a:r>
            <a:r>
              <a:rPr lang="sl-SI" baseline="0" noProof="0" dirty="0"/>
              <a:t>.</a:t>
            </a:r>
          </a:p>
          <a:p>
            <a:r>
              <a:rPr lang="en-US" baseline="0" noProof="0" dirty="0"/>
              <a:t>At the end of discussion teams report on the results of discussions, app. 5-10 min.</a:t>
            </a:r>
            <a:endParaRPr lang="sl-SI" baseline="0" noProof="0" dirty="0"/>
          </a:p>
        </p:txBody>
      </p:sp>
      <p:sp>
        <p:nvSpPr>
          <p:cNvPr id="4" name="Slide Number Placeholder 3"/>
          <p:cNvSpPr>
            <a:spLocks noGrp="1"/>
          </p:cNvSpPr>
          <p:nvPr>
            <p:ph type="sldNum" sz="quarter" idx="10"/>
          </p:nvPr>
        </p:nvSpPr>
        <p:spPr/>
        <p:txBody>
          <a:bodyPr/>
          <a:lstStyle/>
          <a:p>
            <a:fld id="{DBDF6F82-99B8-43C0-A792-FC8E925B14C8}" type="slidenum">
              <a:rPr lang="en-GB" smtClean="0"/>
              <a:t>6</a:t>
            </a:fld>
            <a:endParaRPr lang="en-GB"/>
          </a:p>
        </p:txBody>
      </p:sp>
    </p:spTree>
    <p:extLst>
      <p:ext uri="{BB962C8B-B14F-4D97-AF65-F5344CB8AC3E}">
        <p14:creationId xmlns:p14="http://schemas.microsoft.com/office/powerpoint/2010/main" val="9536164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1" dirty="0"/>
              <a:t>WHY an environmental policy? </a:t>
            </a:r>
            <a:r>
              <a:rPr lang="en-US" sz="1200" dirty="0"/>
              <a:t>The environmental policy states </a:t>
            </a:r>
            <a:r>
              <a:rPr lang="en-US" sz="1200" b="1" dirty="0"/>
              <a:t>overall intentions and direction of the SAI, relating to its environmental performance as formally expressed by top management.</a:t>
            </a:r>
            <a:r>
              <a:rPr lang="en-US" sz="1200" dirty="0"/>
              <a:t> </a:t>
            </a:r>
          </a:p>
          <a:p>
            <a:endParaRPr lang="en-US" sz="1200" dirty="0"/>
          </a:p>
          <a:p>
            <a:pPr marL="171450" indent="-171450">
              <a:buFont typeface="Arial" panose="020B0604020202020204" pitchFamily="34" charset="0"/>
              <a:buChar char="•"/>
            </a:pPr>
            <a:r>
              <a:rPr lang="en-US" sz="1200" b="1" noProof="0" dirty="0"/>
              <a:t>What should be the format of an environmental policy? </a:t>
            </a:r>
            <a:r>
              <a:rPr lang="en-US" sz="1200" noProof="0" dirty="0"/>
              <a:t>Some organizations have a</a:t>
            </a:r>
            <a:r>
              <a:rPr lang="en-US" sz="1200" baseline="0" noProof="0" dirty="0"/>
              <a:t> separate environmental policy. In other organizations elements of environmental policy are included to the overall policy of organization.</a:t>
            </a:r>
            <a:endParaRPr lang="sl-SI" sz="1200" baseline="0" noProof="0" dirty="0"/>
          </a:p>
          <a:p>
            <a:endParaRPr lang="sl-SI" sz="1200" baseline="0" noProof="0" dirty="0"/>
          </a:p>
          <a:p>
            <a:pPr marL="171450" indent="-171450">
              <a:buFont typeface="Arial" panose="020B0604020202020204" pitchFamily="34" charset="0"/>
              <a:buChar char="•"/>
            </a:pPr>
            <a:r>
              <a:rPr lang="en-US" sz="1200" b="1" baseline="0" noProof="0" dirty="0"/>
              <a:t>What is the purpose of an environmental policy?</a:t>
            </a:r>
            <a:r>
              <a:rPr lang="en-US" sz="1200" baseline="0" noProof="0" dirty="0"/>
              <a:t> To show organizational commitment, structured approach.</a:t>
            </a:r>
          </a:p>
          <a:p>
            <a:endParaRPr lang="sl-SI" sz="1200" baseline="0" noProof="0" dirty="0"/>
          </a:p>
          <a:p>
            <a:endParaRPr lang="en-US" noProof="0" dirty="0"/>
          </a:p>
        </p:txBody>
      </p:sp>
      <p:sp>
        <p:nvSpPr>
          <p:cNvPr id="4" name="Slide Number Placeholder 3"/>
          <p:cNvSpPr>
            <a:spLocks noGrp="1"/>
          </p:cNvSpPr>
          <p:nvPr>
            <p:ph type="sldNum" sz="quarter" idx="10"/>
          </p:nvPr>
        </p:nvSpPr>
        <p:spPr/>
        <p:txBody>
          <a:bodyPr/>
          <a:lstStyle/>
          <a:p>
            <a:fld id="{DBDF6F82-99B8-43C0-A792-FC8E925B14C8}" type="slidenum">
              <a:rPr lang="en-GB" smtClean="0"/>
              <a:t>7</a:t>
            </a:fld>
            <a:endParaRPr lang="en-GB"/>
          </a:p>
        </p:txBody>
      </p:sp>
    </p:spTree>
    <p:extLst>
      <p:ext uri="{BB962C8B-B14F-4D97-AF65-F5344CB8AC3E}">
        <p14:creationId xmlns:p14="http://schemas.microsoft.com/office/powerpoint/2010/main" val="17710955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t>The policy should include the SAI‘s commitment to continuously reduce the environment impact of its activities, to protect environment and to prevent pollution and to comply with all relevant compliance obligations.</a:t>
            </a:r>
          </a:p>
          <a:p>
            <a:endParaRPr lang="en-US" sz="1200" dirty="0"/>
          </a:p>
          <a:p>
            <a:pPr marL="171450" indent="-171450">
              <a:buFont typeface="Arial" panose="020B0604020202020204" pitchFamily="34" charset="0"/>
              <a:buChar char="•"/>
            </a:pPr>
            <a:r>
              <a:rPr lang="en-US" sz="1200" dirty="0"/>
              <a:t>Environmental policy should be communicated to all staff, and other stakeholders. It could also be provided on request to anyone, who is interested</a:t>
            </a:r>
            <a:r>
              <a:rPr lang="sl-SI" sz="1200" dirty="0"/>
              <a:t>.</a:t>
            </a:r>
          </a:p>
          <a:p>
            <a:pPr marL="171450" indent="-171450">
              <a:buFont typeface="Arial" panose="020B0604020202020204" pitchFamily="34" charset="0"/>
              <a:buChar char="•"/>
            </a:pPr>
            <a:endParaRPr lang="sl-SI" sz="1200" dirty="0"/>
          </a:p>
          <a:p>
            <a:pPr marL="171450" indent="-171450">
              <a:buFont typeface="Arial" panose="020B0604020202020204" pitchFamily="34" charset="0"/>
              <a:buChar char="•"/>
            </a:pPr>
            <a:r>
              <a:rPr lang="en-US" sz="1200" noProof="0" dirty="0"/>
              <a:t>We collected examples of environmental policies from differ</a:t>
            </a:r>
            <a:r>
              <a:rPr lang="sl-SI" sz="1200" noProof="0" dirty="0"/>
              <a:t>e</a:t>
            </a:r>
            <a:r>
              <a:rPr lang="en-US" sz="1200" noProof="0" dirty="0" err="1"/>
              <a:t>nt</a:t>
            </a:r>
            <a:r>
              <a:rPr lang="en-US" sz="1200" noProof="0" dirty="0"/>
              <a:t> SAIs,</a:t>
            </a:r>
            <a:r>
              <a:rPr lang="en-US" sz="1200" baseline="0" noProof="0" dirty="0"/>
              <a:t> which are in your files. They indicate possible different approaches the organizations may take. It might be useful to consult these examples when setting up your environmental policies.  </a:t>
            </a:r>
            <a:endParaRPr lang="en-US" sz="1200" noProof="0" dirty="0"/>
          </a:p>
          <a:p>
            <a:endParaRPr lang="en-GB" dirty="0"/>
          </a:p>
        </p:txBody>
      </p:sp>
      <p:sp>
        <p:nvSpPr>
          <p:cNvPr id="4" name="Slide Number Placeholder 3"/>
          <p:cNvSpPr>
            <a:spLocks noGrp="1"/>
          </p:cNvSpPr>
          <p:nvPr>
            <p:ph type="sldNum" sz="quarter" idx="10"/>
          </p:nvPr>
        </p:nvSpPr>
        <p:spPr/>
        <p:txBody>
          <a:bodyPr/>
          <a:lstStyle/>
          <a:p>
            <a:fld id="{DBDF6F82-99B8-43C0-A792-FC8E925B14C8}" type="slidenum">
              <a:rPr lang="en-GB" smtClean="0"/>
              <a:t>8</a:t>
            </a:fld>
            <a:endParaRPr lang="en-GB"/>
          </a:p>
        </p:txBody>
      </p:sp>
    </p:spTree>
    <p:extLst>
      <p:ext uri="{BB962C8B-B14F-4D97-AF65-F5344CB8AC3E}">
        <p14:creationId xmlns:p14="http://schemas.microsoft.com/office/powerpoint/2010/main" val="16459550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noProof="0" dirty="0"/>
              <a:t>To</a:t>
            </a:r>
            <a:r>
              <a:rPr lang="en-US" sz="1200" baseline="0" noProof="0" dirty="0"/>
              <a:t> conclude the session, here are some </a:t>
            </a:r>
            <a:r>
              <a:rPr lang="en-US" sz="1200" baseline="0" noProof="0" dirty="0" err="1"/>
              <a:t>recom</a:t>
            </a:r>
            <a:r>
              <a:rPr lang="sl-SI" sz="1200" baseline="0" noProof="0" dirty="0"/>
              <a:t>m</a:t>
            </a:r>
            <a:r>
              <a:rPr lang="en-US" sz="1200" baseline="0" noProof="0" dirty="0" err="1"/>
              <a:t>endations</a:t>
            </a:r>
            <a:r>
              <a:rPr lang="en-US" sz="1200" baseline="0" noProof="0" dirty="0"/>
              <a:t> for further development of your greening policies in the SAI:</a:t>
            </a:r>
          </a:p>
          <a:p>
            <a:pPr marL="171450" indent="-171450">
              <a:buFont typeface="Arial" panose="020B0604020202020204" pitchFamily="34" charset="0"/>
              <a:buChar char="•"/>
            </a:pPr>
            <a:r>
              <a:rPr lang="en-US" sz="1200" noProof="0" dirty="0"/>
              <a:t>The policies should include the SAI‘s commitment to continuously reduce the environment impact of its activities, to protect environment and to prevent pollution and to comply with all relevant compliance obligations.</a:t>
            </a:r>
          </a:p>
          <a:p>
            <a:pPr marL="171450" indent="-171450">
              <a:buFont typeface="Arial" panose="020B0604020202020204" pitchFamily="34" charset="0"/>
              <a:buChar char="•"/>
            </a:pPr>
            <a:endParaRPr lang="en-US" sz="1200" noProof="0" dirty="0"/>
          </a:p>
          <a:p>
            <a:pPr marL="171450" indent="-171450">
              <a:buFont typeface="Arial" panose="020B0604020202020204" pitchFamily="34" charset="0"/>
              <a:buChar char="•"/>
            </a:pPr>
            <a:r>
              <a:rPr lang="en-US" sz="1200" noProof="0" dirty="0"/>
              <a:t>The management</a:t>
            </a:r>
            <a:r>
              <a:rPr lang="en-US" sz="1200" baseline="0" noProof="0" dirty="0"/>
              <a:t> commitment is crucial</a:t>
            </a:r>
            <a:endParaRPr lang="en-US" sz="1200" noProof="0" dirty="0"/>
          </a:p>
          <a:p>
            <a:endParaRPr lang="en-US" sz="1200" noProof="0" dirty="0"/>
          </a:p>
          <a:p>
            <a:pPr marL="171450" indent="-171450">
              <a:buFont typeface="Arial" panose="020B0604020202020204" pitchFamily="34" charset="0"/>
              <a:buChar char="•"/>
            </a:pPr>
            <a:r>
              <a:rPr lang="en-US" sz="1200" noProof="0" dirty="0"/>
              <a:t>The environmental policy should be communicated to all staff. Only this way</a:t>
            </a:r>
            <a:r>
              <a:rPr lang="en-US" sz="1200" baseline="0" noProof="0" dirty="0"/>
              <a:t> the staff would feel committed. The environmental policy should also be available to</a:t>
            </a:r>
            <a:r>
              <a:rPr lang="en-US" sz="1200" noProof="0" dirty="0"/>
              <a:t> other stakeholders. It should also be provided on request to anyone, who is interested.</a:t>
            </a:r>
          </a:p>
          <a:p>
            <a:endParaRPr lang="en-US" noProof="0" dirty="0"/>
          </a:p>
        </p:txBody>
      </p:sp>
      <p:sp>
        <p:nvSpPr>
          <p:cNvPr id="4" name="Slide Number Placeholder 3"/>
          <p:cNvSpPr>
            <a:spLocks noGrp="1"/>
          </p:cNvSpPr>
          <p:nvPr>
            <p:ph type="sldNum" sz="quarter" idx="10"/>
          </p:nvPr>
        </p:nvSpPr>
        <p:spPr/>
        <p:txBody>
          <a:bodyPr/>
          <a:lstStyle/>
          <a:p>
            <a:fld id="{DBDF6F82-99B8-43C0-A792-FC8E925B14C8}" type="slidenum">
              <a:rPr lang="en-GB" smtClean="0"/>
              <a:t>9</a:t>
            </a:fld>
            <a:endParaRPr lang="en-GB"/>
          </a:p>
        </p:txBody>
      </p:sp>
    </p:spTree>
    <p:extLst>
      <p:ext uri="{BB962C8B-B14F-4D97-AF65-F5344CB8AC3E}">
        <p14:creationId xmlns:p14="http://schemas.microsoft.com/office/powerpoint/2010/main" val="3419678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074A7BD-02E5-49AE-BFCD-65A097664957}" type="datetimeFigureOut">
              <a:rPr lang="en-GB" smtClean="0"/>
              <a:t>08/08/2019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A326366-6C8C-4673-B760-ACB2A58320DD}" type="slidenum">
              <a:rPr lang="en-GB" smtClean="0"/>
              <a:t>‹#›</a:t>
            </a:fld>
            <a:endParaRPr lang="en-GB"/>
          </a:p>
        </p:txBody>
      </p:sp>
    </p:spTree>
    <p:extLst>
      <p:ext uri="{BB962C8B-B14F-4D97-AF65-F5344CB8AC3E}">
        <p14:creationId xmlns:p14="http://schemas.microsoft.com/office/powerpoint/2010/main" val="33229021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074A7BD-02E5-49AE-BFCD-65A097664957}" type="datetimeFigureOut">
              <a:rPr lang="en-GB" smtClean="0"/>
              <a:t>08/08/2019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A326366-6C8C-4673-B760-ACB2A58320DD}" type="slidenum">
              <a:rPr lang="en-GB" smtClean="0"/>
              <a:t>‹#›</a:t>
            </a:fld>
            <a:endParaRPr lang="en-GB"/>
          </a:p>
        </p:txBody>
      </p:sp>
    </p:spTree>
    <p:extLst>
      <p:ext uri="{BB962C8B-B14F-4D97-AF65-F5344CB8AC3E}">
        <p14:creationId xmlns:p14="http://schemas.microsoft.com/office/powerpoint/2010/main" val="25943534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074A7BD-02E5-49AE-BFCD-65A097664957}" type="datetimeFigureOut">
              <a:rPr lang="en-GB" smtClean="0"/>
              <a:t>08/08/2019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A326366-6C8C-4673-B760-ACB2A58320DD}" type="slidenum">
              <a:rPr lang="en-GB" smtClean="0"/>
              <a:t>‹#›</a:t>
            </a:fld>
            <a:endParaRPr lang="en-GB"/>
          </a:p>
        </p:txBody>
      </p:sp>
    </p:spTree>
    <p:extLst>
      <p:ext uri="{BB962C8B-B14F-4D97-AF65-F5344CB8AC3E}">
        <p14:creationId xmlns:p14="http://schemas.microsoft.com/office/powerpoint/2010/main" val="1458359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074A7BD-02E5-49AE-BFCD-65A097664957}" type="datetimeFigureOut">
              <a:rPr lang="en-GB" smtClean="0"/>
              <a:t>08/08/2019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A326366-6C8C-4673-B760-ACB2A58320DD}" type="slidenum">
              <a:rPr lang="en-GB" smtClean="0"/>
              <a:t>‹#›</a:t>
            </a:fld>
            <a:endParaRPr lang="en-GB"/>
          </a:p>
        </p:txBody>
      </p:sp>
    </p:spTree>
    <p:extLst>
      <p:ext uri="{BB962C8B-B14F-4D97-AF65-F5344CB8AC3E}">
        <p14:creationId xmlns:p14="http://schemas.microsoft.com/office/powerpoint/2010/main" val="36103684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074A7BD-02E5-49AE-BFCD-65A097664957}" type="datetimeFigureOut">
              <a:rPr lang="en-GB" smtClean="0"/>
              <a:t>08/08/2019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A326366-6C8C-4673-B760-ACB2A58320DD}" type="slidenum">
              <a:rPr lang="en-GB" smtClean="0"/>
              <a:t>‹#›</a:t>
            </a:fld>
            <a:endParaRPr lang="en-GB"/>
          </a:p>
        </p:txBody>
      </p:sp>
    </p:spTree>
    <p:extLst>
      <p:ext uri="{BB962C8B-B14F-4D97-AF65-F5344CB8AC3E}">
        <p14:creationId xmlns:p14="http://schemas.microsoft.com/office/powerpoint/2010/main" val="4035683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074A7BD-02E5-49AE-BFCD-65A097664957}" type="datetimeFigureOut">
              <a:rPr lang="en-GB" smtClean="0"/>
              <a:t>08/08/2019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A326366-6C8C-4673-B760-ACB2A58320DD}" type="slidenum">
              <a:rPr lang="en-GB" smtClean="0"/>
              <a:t>‹#›</a:t>
            </a:fld>
            <a:endParaRPr lang="en-GB"/>
          </a:p>
        </p:txBody>
      </p:sp>
    </p:spTree>
    <p:extLst>
      <p:ext uri="{BB962C8B-B14F-4D97-AF65-F5344CB8AC3E}">
        <p14:creationId xmlns:p14="http://schemas.microsoft.com/office/powerpoint/2010/main" val="8982095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074A7BD-02E5-49AE-BFCD-65A097664957}" type="datetimeFigureOut">
              <a:rPr lang="en-GB" smtClean="0"/>
              <a:t>08/08/2019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A326366-6C8C-4673-B760-ACB2A58320DD}" type="slidenum">
              <a:rPr lang="en-GB" smtClean="0"/>
              <a:t>‹#›</a:t>
            </a:fld>
            <a:endParaRPr lang="en-GB"/>
          </a:p>
        </p:txBody>
      </p:sp>
    </p:spTree>
    <p:extLst>
      <p:ext uri="{BB962C8B-B14F-4D97-AF65-F5344CB8AC3E}">
        <p14:creationId xmlns:p14="http://schemas.microsoft.com/office/powerpoint/2010/main" val="4251582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074A7BD-02E5-49AE-BFCD-65A097664957}" type="datetimeFigureOut">
              <a:rPr lang="en-GB" smtClean="0"/>
              <a:t>08/08/2019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A326366-6C8C-4673-B760-ACB2A58320DD}" type="slidenum">
              <a:rPr lang="en-GB" smtClean="0"/>
              <a:t>‹#›</a:t>
            </a:fld>
            <a:endParaRPr lang="en-GB"/>
          </a:p>
        </p:txBody>
      </p:sp>
    </p:spTree>
    <p:extLst>
      <p:ext uri="{BB962C8B-B14F-4D97-AF65-F5344CB8AC3E}">
        <p14:creationId xmlns:p14="http://schemas.microsoft.com/office/powerpoint/2010/main" val="9645616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74A7BD-02E5-49AE-BFCD-65A097664957}" type="datetimeFigureOut">
              <a:rPr lang="en-GB" smtClean="0"/>
              <a:t>08/08/2019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A326366-6C8C-4673-B760-ACB2A58320DD}" type="slidenum">
              <a:rPr lang="en-GB" smtClean="0"/>
              <a:t>‹#›</a:t>
            </a:fld>
            <a:endParaRPr lang="en-GB"/>
          </a:p>
        </p:txBody>
      </p:sp>
    </p:spTree>
    <p:extLst>
      <p:ext uri="{BB962C8B-B14F-4D97-AF65-F5344CB8AC3E}">
        <p14:creationId xmlns:p14="http://schemas.microsoft.com/office/powerpoint/2010/main" val="8081099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074A7BD-02E5-49AE-BFCD-65A097664957}" type="datetimeFigureOut">
              <a:rPr lang="en-GB" smtClean="0"/>
              <a:t>08/08/2019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A326366-6C8C-4673-B760-ACB2A58320DD}" type="slidenum">
              <a:rPr lang="en-GB" smtClean="0"/>
              <a:t>‹#›</a:t>
            </a:fld>
            <a:endParaRPr lang="en-GB"/>
          </a:p>
        </p:txBody>
      </p:sp>
    </p:spTree>
    <p:extLst>
      <p:ext uri="{BB962C8B-B14F-4D97-AF65-F5344CB8AC3E}">
        <p14:creationId xmlns:p14="http://schemas.microsoft.com/office/powerpoint/2010/main" val="2229044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074A7BD-02E5-49AE-BFCD-65A097664957}" type="datetimeFigureOut">
              <a:rPr lang="en-GB" smtClean="0"/>
              <a:t>08/08/2019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A326366-6C8C-4673-B760-ACB2A58320DD}" type="slidenum">
              <a:rPr lang="en-GB" smtClean="0"/>
              <a:t>‹#›</a:t>
            </a:fld>
            <a:endParaRPr lang="en-GB"/>
          </a:p>
        </p:txBody>
      </p:sp>
    </p:spTree>
    <p:extLst>
      <p:ext uri="{BB962C8B-B14F-4D97-AF65-F5344CB8AC3E}">
        <p14:creationId xmlns:p14="http://schemas.microsoft.com/office/powerpoint/2010/main" val="14174705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74A7BD-02E5-49AE-BFCD-65A097664957}" type="datetimeFigureOut">
              <a:rPr lang="en-GB" smtClean="0"/>
              <a:t>08/08/2019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326366-6C8C-4673-B760-ACB2A58320DD}" type="slidenum">
              <a:rPr lang="en-GB" smtClean="0"/>
              <a:t>‹#›</a:t>
            </a:fld>
            <a:endParaRPr lang="en-GB"/>
          </a:p>
        </p:txBody>
      </p:sp>
    </p:spTree>
    <p:extLst>
      <p:ext uri="{BB962C8B-B14F-4D97-AF65-F5344CB8AC3E}">
        <p14:creationId xmlns:p14="http://schemas.microsoft.com/office/powerpoint/2010/main" val="20887323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hyperlink" Target="GtS_session2%20Example%20OAGC%20Green%20Team.docx" TargetMode="External"/><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hyperlink" Target="ECA_Environmental_Policy_EN%5b1%5d%20(1).pdf"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www.oag-bvg.gc.ca/internet/English/acc_rpt_e_42863.html" TargetMode="External"/><Relationship Id="rId5" Type="http://schemas.openxmlformats.org/officeDocument/2006/relationships/hyperlink" Target="Strategy%20of%20the%20NAO%20Estonia%202014-2020_marked.pdf" TargetMode="External"/><Relationship Id="rId4" Type="http://schemas.openxmlformats.org/officeDocument/2006/relationships/hyperlink" Target="https://www.eca.europa.eu/en/Pages/Environmental-management.aspx"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46069" y="822961"/>
            <a:ext cx="9144000" cy="3482340"/>
          </a:xfrm>
        </p:spPr>
        <p:txBody>
          <a:bodyPr>
            <a:normAutofit/>
          </a:bodyPr>
          <a:lstStyle/>
          <a:p>
            <a:r>
              <a:rPr lang="sl-SI" sz="4800" b="1" dirty="0">
                <a:solidFill>
                  <a:srgbClr val="00B050"/>
                </a:solidFill>
              </a:rPr>
              <a:t>Session 2</a:t>
            </a:r>
            <a:r>
              <a:rPr lang="en-GB" sz="4800" b="1" dirty="0">
                <a:solidFill>
                  <a:srgbClr val="00B050"/>
                </a:solidFill>
              </a:rPr>
              <a:t/>
            </a:r>
            <a:br>
              <a:rPr lang="en-GB" sz="4800" b="1" dirty="0">
                <a:solidFill>
                  <a:srgbClr val="00B050"/>
                </a:solidFill>
              </a:rPr>
            </a:br>
            <a:r>
              <a:rPr lang="en-GB" sz="4800" b="1" dirty="0">
                <a:solidFill>
                  <a:srgbClr val="00B050"/>
                </a:solidFill>
              </a:rPr>
              <a:t/>
            </a:r>
            <a:br>
              <a:rPr lang="en-GB" sz="4800" b="1" dirty="0">
                <a:solidFill>
                  <a:srgbClr val="00B050"/>
                </a:solidFill>
              </a:rPr>
            </a:br>
            <a:r>
              <a:rPr lang="en-US" sz="4800" b="1" dirty="0">
                <a:solidFill>
                  <a:srgbClr val="00B050"/>
                </a:solidFill>
              </a:rPr>
              <a:t>How to </a:t>
            </a:r>
            <a:r>
              <a:rPr lang="sl-SI" sz="4800" b="1" dirty="0">
                <a:solidFill>
                  <a:srgbClr val="00B050"/>
                </a:solidFill>
              </a:rPr>
              <a:t>start?</a:t>
            </a:r>
            <a:r>
              <a:rPr lang="en-GB" sz="4800" b="1" dirty="0">
                <a:solidFill>
                  <a:srgbClr val="00B050"/>
                </a:solidFill>
              </a:rPr>
              <a:t/>
            </a:r>
            <a:br>
              <a:rPr lang="en-GB" sz="4800" b="1" dirty="0">
                <a:solidFill>
                  <a:srgbClr val="00B050"/>
                </a:solidFill>
              </a:rPr>
            </a:br>
            <a:endParaRPr lang="en-GB" sz="4800" b="1" dirty="0">
              <a:solidFill>
                <a:srgbClr val="00B050"/>
              </a:solidFill>
            </a:endParaRPr>
          </a:p>
        </p:txBody>
      </p:sp>
      <p:sp>
        <p:nvSpPr>
          <p:cNvPr id="3" name="Subtitle 2">
            <a:extLst>
              <a:ext uri="{FF2B5EF4-FFF2-40B4-BE49-F238E27FC236}">
                <a16:creationId xmlns:a16="http://schemas.microsoft.com/office/drawing/2014/main" id="{09379158-FED8-43E3-8382-DE8C88B0E968}"/>
              </a:ext>
            </a:extLst>
          </p:cNvPr>
          <p:cNvSpPr>
            <a:spLocks noGrp="1"/>
          </p:cNvSpPr>
          <p:nvPr>
            <p:ph type="subTitle" idx="1"/>
          </p:nvPr>
        </p:nvSpPr>
        <p:spPr>
          <a:xfrm>
            <a:off x="1524000" y="3968685"/>
            <a:ext cx="9144000" cy="1124310"/>
          </a:xfrm>
        </p:spPr>
        <p:txBody>
          <a:bodyPr/>
          <a:lstStyle/>
          <a:p>
            <a:r>
              <a:rPr lang="en-GB" dirty="0"/>
              <a:t>INTOSAI WGEA training on Greening the SAIs</a:t>
            </a:r>
          </a:p>
          <a:p>
            <a:r>
              <a:rPr lang="en-GB" dirty="0"/>
              <a:t>5th August 2019, Bangkok, Kingdom of Thailand</a:t>
            </a:r>
          </a:p>
        </p:txBody>
      </p:sp>
      <p:pic>
        <p:nvPicPr>
          <p:cNvPr id="4" name="Picture 3" descr="http://ts1.mm.bing.net/th?&amp;id=HN.608031987726352620&amp;w=300&amp;h=300&amp;c=0&amp;pid=1.9&amp;rs=0&amp;p=0">
            <a:extLst>
              <a:ext uri="{FF2B5EF4-FFF2-40B4-BE49-F238E27FC236}">
                <a16:creationId xmlns:a16="http://schemas.microsoft.com/office/drawing/2014/main" id="{50E86A5A-12FA-4105-A766-F8CFF77608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9041" y="5457162"/>
            <a:ext cx="1690340" cy="74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56F6CD44-0E98-4AE0-AE24-CDAC92E77A25}"/>
              </a:ext>
            </a:extLst>
          </p:cNvPr>
          <p:cNvPicPr>
            <a:picLocks noChangeAspect="1"/>
          </p:cNvPicPr>
          <p:nvPr/>
        </p:nvPicPr>
        <p:blipFill>
          <a:blip r:embed="rId4"/>
          <a:stretch>
            <a:fillRect/>
          </a:stretch>
        </p:blipFill>
        <p:spPr>
          <a:xfrm>
            <a:off x="4994038" y="5457163"/>
            <a:ext cx="1883412" cy="887076"/>
          </a:xfrm>
          <a:prstGeom prst="rect">
            <a:avLst/>
          </a:prstGeom>
        </p:spPr>
      </p:pic>
      <p:pic>
        <p:nvPicPr>
          <p:cNvPr id="6" name="Picture 5" descr="D:\Profiles\zheled\Pictures\NAO_Estonia.PNG">
            <a:extLst>
              <a:ext uri="{FF2B5EF4-FFF2-40B4-BE49-F238E27FC236}">
                <a16:creationId xmlns:a16="http://schemas.microsoft.com/office/drawing/2014/main" id="{1C10D86A-B514-408C-A145-E8A0056CC98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79035" y="5483753"/>
            <a:ext cx="1883412" cy="5776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3787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9A9A38D9-3CBE-4487-AC75-59D88A1225E9}"/>
              </a:ext>
            </a:extLst>
          </p:cNvPr>
          <p:cNvGrpSpPr/>
          <p:nvPr/>
        </p:nvGrpSpPr>
        <p:grpSpPr>
          <a:xfrm>
            <a:off x="1633678" y="1088175"/>
            <a:ext cx="8706029" cy="4640754"/>
            <a:chOff x="1502667" y="1029124"/>
            <a:chExt cx="6879512" cy="4592876"/>
          </a:xfrm>
        </p:grpSpPr>
        <p:grpSp>
          <p:nvGrpSpPr>
            <p:cNvPr id="44" name="Group 43">
              <a:extLst>
                <a:ext uri="{FF2B5EF4-FFF2-40B4-BE49-F238E27FC236}">
                  <a16:creationId xmlns:a16="http://schemas.microsoft.com/office/drawing/2014/main" id="{C1C2FEAA-18AA-4129-8464-D426A03B7D06}"/>
                </a:ext>
              </a:extLst>
            </p:cNvPr>
            <p:cNvGrpSpPr/>
            <p:nvPr/>
          </p:nvGrpSpPr>
          <p:grpSpPr>
            <a:xfrm>
              <a:off x="1502667" y="1029124"/>
              <a:ext cx="6879512" cy="4592876"/>
              <a:chOff x="1502667" y="1029124"/>
              <a:chExt cx="6879512" cy="4592876"/>
            </a:xfrm>
          </p:grpSpPr>
          <p:sp>
            <p:nvSpPr>
              <p:cNvPr id="46" name="Freeform: Shape 45">
                <a:extLst>
                  <a:ext uri="{FF2B5EF4-FFF2-40B4-BE49-F238E27FC236}">
                    <a16:creationId xmlns:a16="http://schemas.microsoft.com/office/drawing/2014/main" id="{7DF807D5-7B94-432B-A024-D61839BBACB7}"/>
                  </a:ext>
                </a:extLst>
              </p:cNvPr>
              <p:cNvSpPr/>
              <p:nvPr/>
            </p:nvSpPr>
            <p:spPr>
              <a:xfrm>
                <a:off x="1559380" y="1029124"/>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6">
                  <a:lumMod val="40000"/>
                  <a:lumOff val="60000"/>
                </a:schemeClr>
              </a:solidFill>
              <a:ln w="6350">
                <a:solidFill>
                  <a:schemeClr val="accent1">
                    <a:lumMod val="75000"/>
                  </a:schemeClr>
                </a:solid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1. What is greening?</a:t>
                </a:r>
              </a:p>
              <a:p>
                <a:pPr marL="0" lvl="0" indent="0" algn="ctr" defTabSz="711200">
                  <a:lnSpc>
                    <a:spcPct val="90000"/>
                  </a:lnSpc>
                  <a:spcBef>
                    <a:spcPct val="0"/>
                  </a:spcBef>
                  <a:spcAft>
                    <a:spcPct val="35000"/>
                  </a:spcAft>
                  <a:buNone/>
                </a:pPr>
                <a:r>
                  <a:rPr lang="en-GB" sz="1600" b="1" kern="1200" noProof="0" dirty="0"/>
                  <a:t>Commitment</a:t>
                </a:r>
              </a:p>
            </p:txBody>
          </p:sp>
          <p:sp>
            <p:nvSpPr>
              <p:cNvPr id="47" name="Freeform: Shape 46">
                <a:extLst>
                  <a:ext uri="{FF2B5EF4-FFF2-40B4-BE49-F238E27FC236}">
                    <a16:creationId xmlns:a16="http://schemas.microsoft.com/office/drawing/2014/main" id="{19238FBE-AA77-475C-8330-C9777B499C91}"/>
                  </a:ext>
                </a:extLst>
              </p:cNvPr>
              <p:cNvSpPr/>
              <p:nvPr/>
            </p:nvSpPr>
            <p:spPr>
              <a:xfrm>
                <a:off x="3523004" y="1346769"/>
                <a:ext cx="382617" cy="447590"/>
              </a:xfrm>
              <a:custGeom>
                <a:avLst/>
                <a:gdLst>
                  <a:gd name="connsiteX0" fmla="*/ 0 w 382617"/>
                  <a:gd name="connsiteY0" fmla="*/ 89518 h 447590"/>
                  <a:gd name="connsiteX1" fmla="*/ 191309 w 382617"/>
                  <a:gd name="connsiteY1" fmla="*/ 89518 h 447590"/>
                  <a:gd name="connsiteX2" fmla="*/ 191309 w 382617"/>
                  <a:gd name="connsiteY2" fmla="*/ 0 h 447590"/>
                  <a:gd name="connsiteX3" fmla="*/ 382617 w 382617"/>
                  <a:gd name="connsiteY3" fmla="*/ 223795 h 447590"/>
                  <a:gd name="connsiteX4" fmla="*/ 191309 w 382617"/>
                  <a:gd name="connsiteY4" fmla="*/ 447590 h 447590"/>
                  <a:gd name="connsiteX5" fmla="*/ 191309 w 382617"/>
                  <a:gd name="connsiteY5" fmla="*/ 358072 h 447590"/>
                  <a:gd name="connsiteX6" fmla="*/ 0 w 382617"/>
                  <a:gd name="connsiteY6" fmla="*/ 358072 h 447590"/>
                  <a:gd name="connsiteX7" fmla="*/ 0 w 382617"/>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17" h="447590">
                    <a:moveTo>
                      <a:pt x="0" y="89518"/>
                    </a:moveTo>
                    <a:lnTo>
                      <a:pt x="191309" y="89518"/>
                    </a:lnTo>
                    <a:lnTo>
                      <a:pt x="191309" y="0"/>
                    </a:lnTo>
                    <a:lnTo>
                      <a:pt x="382617" y="223795"/>
                    </a:lnTo>
                    <a:lnTo>
                      <a:pt x="191309" y="447590"/>
                    </a:lnTo>
                    <a:lnTo>
                      <a:pt x="191309" y="358072"/>
                    </a:lnTo>
                    <a:lnTo>
                      <a:pt x="0" y="358072"/>
                    </a:lnTo>
                    <a:lnTo>
                      <a:pt x="0" y="89518"/>
                    </a:lnTo>
                    <a:close/>
                  </a:path>
                </a:pathLst>
              </a:custGeom>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0" tIns="89518" rIns="114785" bIns="89518"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48" name="Freeform: Shape 47">
                <a:extLst>
                  <a:ext uri="{FF2B5EF4-FFF2-40B4-BE49-F238E27FC236}">
                    <a16:creationId xmlns:a16="http://schemas.microsoft.com/office/drawing/2014/main" id="{B41FB62C-4DC1-4645-AF30-B22CD517AA14}"/>
                  </a:ext>
                </a:extLst>
              </p:cNvPr>
              <p:cNvSpPr/>
              <p:nvPr/>
            </p:nvSpPr>
            <p:spPr>
              <a:xfrm>
                <a:off x="4086102" y="1029124"/>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ln w="57150">
                <a:solidFill>
                  <a:srgbClr val="0070C0"/>
                </a:solidFill>
              </a:ln>
              <a:effectLst>
                <a:glow rad="228600">
                  <a:schemeClr val="accent5">
                    <a:satMod val="175000"/>
                    <a:alpha val="40000"/>
                  </a:schemeClr>
                </a:glow>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2. </a:t>
                </a:r>
                <a:r>
                  <a:rPr lang="en-GB" sz="1600" b="1" kern="1200" dirty="0"/>
                  <a:t>How to start</a:t>
                </a:r>
                <a:r>
                  <a:rPr lang="en-GB" sz="1600" b="1" kern="1200" noProof="0" dirty="0"/>
                  <a:t>?</a:t>
                </a:r>
              </a:p>
              <a:p>
                <a:pPr marL="0" lvl="0" indent="0" algn="ctr" defTabSz="711200">
                  <a:lnSpc>
                    <a:spcPct val="90000"/>
                  </a:lnSpc>
                  <a:spcBef>
                    <a:spcPct val="0"/>
                  </a:spcBef>
                  <a:spcAft>
                    <a:spcPct val="35000"/>
                  </a:spcAft>
                  <a:buNone/>
                </a:pPr>
                <a:r>
                  <a:rPr lang="en-GB" sz="1600" b="1" dirty="0"/>
                  <a:t>Working group </a:t>
                </a:r>
                <a:endParaRPr lang="et-EE" sz="1600" b="1" dirty="0"/>
              </a:p>
              <a:p>
                <a:pPr marL="0" lvl="0" indent="0" algn="ctr" defTabSz="711200">
                  <a:lnSpc>
                    <a:spcPct val="90000"/>
                  </a:lnSpc>
                  <a:spcBef>
                    <a:spcPct val="0"/>
                  </a:spcBef>
                  <a:spcAft>
                    <a:spcPct val="35000"/>
                  </a:spcAft>
                  <a:buNone/>
                </a:pPr>
                <a:r>
                  <a:rPr lang="en-GB" sz="1600" b="1" dirty="0"/>
                  <a:t>Setting</a:t>
                </a:r>
                <a:r>
                  <a:rPr lang="en-GB" sz="1600" b="1" kern="1200" noProof="0" dirty="0"/>
                  <a:t> the policy</a:t>
                </a:r>
              </a:p>
            </p:txBody>
          </p:sp>
          <p:sp>
            <p:nvSpPr>
              <p:cNvPr id="49" name="Freeform: Shape 48">
                <a:extLst>
                  <a:ext uri="{FF2B5EF4-FFF2-40B4-BE49-F238E27FC236}">
                    <a16:creationId xmlns:a16="http://schemas.microsoft.com/office/drawing/2014/main" id="{9B2AACC8-7607-42BD-A063-3F2DF1F59629}"/>
                  </a:ext>
                </a:extLst>
              </p:cNvPr>
              <p:cNvSpPr/>
              <p:nvPr/>
            </p:nvSpPr>
            <p:spPr>
              <a:xfrm>
                <a:off x="6040582" y="1346769"/>
                <a:ext cx="360588" cy="447590"/>
              </a:xfrm>
              <a:custGeom>
                <a:avLst/>
                <a:gdLst>
                  <a:gd name="connsiteX0" fmla="*/ 0 w 360588"/>
                  <a:gd name="connsiteY0" fmla="*/ 89518 h 447590"/>
                  <a:gd name="connsiteX1" fmla="*/ 180294 w 360588"/>
                  <a:gd name="connsiteY1" fmla="*/ 89518 h 447590"/>
                  <a:gd name="connsiteX2" fmla="*/ 180294 w 360588"/>
                  <a:gd name="connsiteY2" fmla="*/ 0 h 447590"/>
                  <a:gd name="connsiteX3" fmla="*/ 360588 w 360588"/>
                  <a:gd name="connsiteY3" fmla="*/ 223795 h 447590"/>
                  <a:gd name="connsiteX4" fmla="*/ 180294 w 360588"/>
                  <a:gd name="connsiteY4" fmla="*/ 447590 h 447590"/>
                  <a:gd name="connsiteX5" fmla="*/ 180294 w 360588"/>
                  <a:gd name="connsiteY5" fmla="*/ 358072 h 447590"/>
                  <a:gd name="connsiteX6" fmla="*/ 0 w 360588"/>
                  <a:gd name="connsiteY6" fmla="*/ 358072 h 447590"/>
                  <a:gd name="connsiteX7" fmla="*/ 0 w 360588"/>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588" h="447590">
                    <a:moveTo>
                      <a:pt x="0" y="89518"/>
                    </a:moveTo>
                    <a:lnTo>
                      <a:pt x="180294" y="89518"/>
                    </a:lnTo>
                    <a:lnTo>
                      <a:pt x="180294" y="0"/>
                    </a:lnTo>
                    <a:lnTo>
                      <a:pt x="360588" y="223795"/>
                    </a:lnTo>
                    <a:lnTo>
                      <a:pt x="180294" y="447590"/>
                    </a:lnTo>
                    <a:lnTo>
                      <a:pt x="180294" y="358072"/>
                    </a:lnTo>
                    <a:lnTo>
                      <a:pt x="0" y="358072"/>
                    </a:lnTo>
                    <a:lnTo>
                      <a:pt x="0" y="89518"/>
                    </a:lnTo>
                    <a:close/>
                  </a:path>
                </a:pathLst>
              </a:custGeom>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0" tIns="89518" rIns="108176" bIns="89518"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50" name="Freeform: Shape 49">
                <a:extLst>
                  <a:ext uri="{FF2B5EF4-FFF2-40B4-BE49-F238E27FC236}">
                    <a16:creationId xmlns:a16="http://schemas.microsoft.com/office/drawing/2014/main" id="{67F8B29A-5C3D-4489-9E75-6F8A6CAEE60A}"/>
                  </a:ext>
                </a:extLst>
              </p:cNvPr>
              <p:cNvSpPr/>
              <p:nvPr/>
            </p:nvSpPr>
            <p:spPr>
              <a:xfrm>
                <a:off x="6571260" y="1029124"/>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ln w="3175">
                <a:solidFill>
                  <a:schemeClr val="accent1"/>
                </a:solidFill>
              </a:ln>
              <a:scene3d>
                <a:camera prst="orthographicFront"/>
                <a:lightRig rig="flat" dir="t"/>
              </a:scene3d>
              <a:sp3d prstMaterial="dkEdge">
                <a:bevelT w="8200" h="38100"/>
              </a:sp3d>
            </p:spPr>
            <p:style>
              <a:lnRef idx="0">
                <a:scrgbClr r="0" g="0" b="0"/>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lvl="0" algn="ctr" defTabSz="711200">
                  <a:lnSpc>
                    <a:spcPct val="90000"/>
                  </a:lnSpc>
                  <a:spcBef>
                    <a:spcPct val="0"/>
                  </a:spcBef>
                  <a:spcAft>
                    <a:spcPct val="35000"/>
                  </a:spcAft>
                </a:pPr>
                <a:r>
                  <a:rPr lang="et-EE" sz="1600" b="1" dirty="0"/>
                  <a:t>3. </a:t>
                </a:r>
                <a:r>
                  <a:rPr lang="en-GB" sz="1600" b="1" dirty="0"/>
                  <a:t>Identifying environmental aspects</a:t>
                </a:r>
                <a:endParaRPr lang="en-GB" sz="1600" b="1" kern="1200" noProof="0" dirty="0"/>
              </a:p>
            </p:txBody>
          </p:sp>
          <p:sp>
            <p:nvSpPr>
              <p:cNvPr id="51" name="Freeform: Shape 50">
                <a:extLst>
                  <a:ext uri="{FF2B5EF4-FFF2-40B4-BE49-F238E27FC236}">
                    <a16:creationId xmlns:a16="http://schemas.microsoft.com/office/drawing/2014/main" id="{22981452-5582-4D00-B87F-FB7D8A041C39}"/>
                  </a:ext>
                </a:extLst>
              </p:cNvPr>
              <p:cNvSpPr/>
              <p:nvPr/>
            </p:nvSpPr>
            <p:spPr>
              <a:xfrm>
                <a:off x="7252891" y="2250958"/>
                <a:ext cx="447590" cy="334756"/>
              </a:xfrm>
              <a:custGeom>
                <a:avLst/>
                <a:gdLst>
                  <a:gd name="connsiteX0" fmla="*/ 0 w 334756"/>
                  <a:gd name="connsiteY0" fmla="*/ 89518 h 447590"/>
                  <a:gd name="connsiteX1" fmla="*/ 167378 w 334756"/>
                  <a:gd name="connsiteY1" fmla="*/ 89518 h 447590"/>
                  <a:gd name="connsiteX2" fmla="*/ 167378 w 334756"/>
                  <a:gd name="connsiteY2" fmla="*/ 0 h 447590"/>
                  <a:gd name="connsiteX3" fmla="*/ 334756 w 334756"/>
                  <a:gd name="connsiteY3" fmla="*/ 223795 h 447590"/>
                  <a:gd name="connsiteX4" fmla="*/ 167378 w 334756"/>
                  <a:gd name="connsiteY4" fmla="*/ 447590 h 447590"/>
                  <a:gd name="connsiteX5" fmla="*/ 167378 w 334756"/>
                  <a:gd name="connsiteY5" fmla="*/ 358072 h 447590"/>
                  <a:gd name="connsiteX6" fmla="*/ 0 w 334756"/>
                  <a:gd name="connsiteY6" fmla="*/ 358072 h 447590"/>
                  <a:gd name="connsiteX7" fmla="*/ 0 w 334756"/>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756" h="447590">
                    <a:moveTo>
                      <a:pt x="267805" y="0"/>
                    </a:moveTo>
                    <a:lnTo>
                      <a:pt x="267805" y="223795"/>
                    </a:lnTo>
                    <a:lnTo>
                      <a:pt x="334756" y="223795"/>
                    </a:lnTo>
                    <a:lnTo>
                      <a:pt x="167378" y="447590"/>
                    </a:lnTo>
                    <a:lnTo>
                      <a:pt x="0" y="223795"/>
                    </a:lnTo>
                    <a:lnTo>
                      <a:pt x="66951" y="223795"/>
                    </a:lnTo>
                    <a:lnTo>
                      <a:pt x="66951" y="0"/>
                    </a:lnTo>
                    <a:lnTo>
                      <a:pt x="267805" y="0"/>
                    </a:lnTo>
                    <a:close/>
                  </a:path>
                </a:pathLst>
              </a:custGeom>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89519" tIns="0" rIns="89517" bIns="10042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52" name="Freeform: Shape 51">
                <a:extLst>
                  <a:ext uri="{FF2B5EF4-FFF2-40B4-BE49-F238E27FC236}">
                    <a16:creationId xmlns:a16="http://schemas.microsoft.com/office/drawing/2014/main" id="{F10AA72E-A885-4DE7-A752-558D68BC9F83}"/>
                  </a:ext>
                </a:extLst>
              </p:cNvPr>
              <p:cNvSpPr/>
              <p:nvPr/>
            </p:nvSpPr>
            <p:spPr>
              <a:xfrm>
                <a:off x="6577378" y="2743616"/>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4. Initial environmental review</a:t>
                </a:r>
              </a:p>
            </p:txBody>
          </p:sp>
          <p:sp>
            <p:nvSpPr>
              <p:cNvPr id="53" name="Freeform: Shape 52">
                <a:extLst>
                  <a:ext uri="{FF2B5EF4-FFF2-40B4-BE49-F238E27FC236}">
                    <a16:creationId xmlns:a16="http://schemas.microsoft.com/office/drawing/2014/main" id="{025D782F-7E05-4EA8-BD97-C81E80435F7D}"/>
                  </a:ext>
                </a:extLst>
              </p:cNvPr>
              <p:cNvSpPr/>
              <p:nvPr/>
            </p:nvSpPr>
            <p:spPr>
              <a:xfrm rot="21604472">
                <a:off x="6080701" y="3059669"/>
                <a:ext cx="350985" cy="447591"/>
              </a:xfrm>
              <a:custGeom>
                <a:avLst/>
                <a:gdLst>
                  <a:gd name="connsiteX0" fmla="*/ 0 w 350985"/>
                  <a:gd name="connsiteY0" fmla="*/ 89518 h 447590"/>
                  <a:gd name="connsiteX1" fmla="*/ 175493 w 350985"/>
                  <a:gd name="connsiteY1" fmla="*/ 89518 h 447590"/>
                  <a:gd name="connsiteX2" fmla="*/ 175493 w 350985"/>
                  <a:gd name="connsiteY2" fmla="*/ 0 h 447590"/>
                  <a:gd name="connsiteX3" fmla="*/ 350985 w 350985"/>
                  <a:gd name="connsiteY3" fmla="*/ 223795 h 447590"/>
                  <a:gd name="connsiteX4" fmla="*/ 175493 w 350985"/>
                  <a:gd name="connsiteY4" fmla="*/ 447590 h 447590"/>
                  <a:gd name="connsiteX5" fmla="*/ 175493 w 350985"/>
                  <a:gd name="connsiteY5" fmla="*/ 358072 h 447590"/>
                  <a:gd name="connsiteX6" fmla="*/ 0 w 350985"/>
                  <a:gd name="connsiteY6" fmla="*/ 358072 h 447590"/>
                  <a:gd name="connsiteX7" fmla="*/ 0 w 350985"/>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985" h="447590">
                    <a:moveTo>
                      <a:pt x="350985" y="358072"/>
                    </a:moveTo>
                    <a:lnTo>
                      <a:pt x="175492" y="358072"/>
                    </a:lnTo>
                    <a:lnTo>
                      <a:pt x="175492" y="447590"/>
                    </a:lnTo>
                    <a:lnTo>
                      <a:pt x="0" y="223795"/>
                    </a:lnTo>
                    <a:lnTo>
                      <a:pt x="175492" y="0"/>
                    </a:lnTo>
                    <a:lnTo>
                      <a:pt x="175492" y="89518"/>
                    </a:lnTo>
                    <a:lnTo>
                      <a:pt x="350985" y="89518"/>
                    </a:lnTo>
                    <a:lnTo>
                      <a:pt x="350985" y="358072"/>
                    </a:lnTo>
                    <a:close/>
                  </a:path>
                </a:pathLst>
              </a:custGeom>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105295" tIns="89518" rIns="-1" bIns="89518"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54" name="Freeform: Shape 53">
                <a:extLst>
                  <a:ext uri="{FF2B5EF4-FFF2-40B4-BE49-F238E27FC236}">
                    <a16:creationId xmlns:a16="http://schemas.microsoft.com/office/drawing/2014/main" id="{E70D60E9-DEE1-445C-9AE6-4BC52E241366}"/>
                  </a:ext>
                </a:extLst>
              </p:cNvPr>
              <p:cNvSpPr/>
              <p:nvPr/>
            </p:nvSpPr>
            <p:spPr>
              <a:xfrm>
                <a:off x="4110341" y="2740407"/>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6">
                  <a:hueOff val="0"/>
                  <a:satOff val="0"/>
                  <a:lumOff val="0"/>
                  <a:alphaOff val="0"/>
                </a:schemeClr>
              </a:fillRef>
              <a:effectRef idx="1">
                <a:schemeClr val="accent6">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5. Environmental objectives </a:t>
                </a:r>
                <a:endParaRPr lang="et-EE" sz="1600" b="1" kern="1200" noProof="0" dirty="0"/>
              </a:p>
              <a:p>
                <a:pPr marL="0" lvl="0" indent="0" algn="ctr" defTabSz="711200">
                  <a:lnSpc>
                    <a:spcPct val="90000"/>
                  </a:lnSpc>
                  <a:spcBef>
                    <a:spcPct val="0"/>
                  </a:spcBef>
                  <a:spcAft>
                    <a:spcPct val="35000"/>
                  </a:spcAft>
                  <a:buNone/>
                </a:pPr>
                <a:r>
                  <a:rPr lang="en-GB" sz="1600" b="1" kern="1200" dirty="0"/>
                  <a:t>Action </a:t>
                </a:r>
                <a:r>
                  <a:rPr lang="en-GB" sz="1600" b="1" kern="1200" noProof="0" dirty="0"/>
                  <a:t>plan</a:t>
                </a:r>
              </a:p>
            </p:txBody>
          </p:sp>
          <p:sp>
            <p:nvSpPr>
              <p:cNvPr id="55" name="Freeform: Shape 54">
                <a:extLst>
                  <a:ext uri="{FF2B5EF4-FFF2-40B4-BE49-F238E27FC236}">
                    <a16:creationId xmlns:a16="http://schemas.microsoft.com/office/drawing/2014/main" id="{AA6833B8-8EDD-4F4C-AFA9-7AD7EE06B935}"/>
                  </a:ext>
                </a:extLst>
              </p:cNvPr>
              <p:cNvSpPr/>
              <p:nvPr/>
            </p:nvSpPr>
            <p:spPr>
              <a:xfrm rot="21613915">
                <a:off x="3537725" y="3052900"/>
                <a:ext cx="404651" cy="447591"/>
              </a:xfrm>
              <a:custGeom>
                <a:avLst/>
                <a:gdLst>
                  <a:gd name="connsiteX0" fmla="*/ 0 w 404650"/>
                  <a:gd name="connsiteY0" fmla="*/ 89518 h 447590"/>
                  <a:gd name="connsiteX1" fmla="*/ 202325 w 404650"/>
                  <a:gd name="connsiteY1" fmla="*/ 89518 h 447590"/>
                  <a:gd name="connsiteX2" fmla="*/ 202325 w 404650"/>
                  <a:gd name="connsiteY2" fmla="*/ 0 h 447590"/>
                  <a:gd name="connsiteX3" fmla="*/ 404650 w 404650"/>
                  <a:gd name="connsiteY3" fmla="*/ 223795 h 447590"/>
                  <a:gd name="connsiteX4" fmla="*/ 202325 w 404650"/>
                  <a:gd name="connsiteY4" fmla="*/ 447590 h 447590"/>
                  <a:gd name="connsiteX5" fmla="*/ 202325 w 404650"/>
                  <a:gd name="connsiteY5" fmla="*/ 358072 h 447590"/>
                  <a:gd name="connsiteX6" fmla="*/ 0 w 404650"/>
                  <a:gd name="connsiteY6" fmla="*/ 358072 h 447590"/>
                  <a:gd name="connsiteX7" fmla="*/ 0 w 404650"/>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650" h="447590">
                    <a:moveTo>
                      <a:pt x="404650" y="358072"/>
                    </a:moveTo>
                    <a:lnTo>
                      <a:pt x="202325" y="358072"/>
                    </a:lnTo>
                    <a:lnTo>
                      <a:pt x="202325" y="447590"/>
                    </a:lnTo>
                    <a:lnTo>
                      <a:pt x="0" y="223795"/>
                    </a:lnTo>
                    <a:lnTo>
                      <a:pt x="202325" y="0"/>
                    </a:lnTo>
                    <a:lnTo>
                      <a:pt x="202325" y="89518"/>
                    </a:lnTo>
                    <a:lnTo>
                      <a:pt x="404650" y="89518"/>
                    </a:lnTo>
                    <a:lnTo>
                      <a:pt x="404650" y="358072"/>
                    </a:lnTo>
                    <a:close/>
                  </a:path>
                </a:pathLst>
              </a:custGeom>
            </p:spPr>
            <p:style>
              <a:lnRef idx="0">
                <a:schemeClr val="lt1">
                  <a:hueOff val="0"/>
                  <a:satOff val="0"/>
                  <a:lumOff val="0"/>
                  <a:alphaOff val="0"/>
                </a:schemeClr>
              </a:lnRef>
              <a:fillRef idx="2">
                <a:schemeClr val="accent6">
                  <a:hueOff val="0"/>
                  <a:satOff val="0"/>
                  <a:lumOff val="0"/>
                  <a:alphaOff val="0"/>
                </a:schemeClr>
              </a:fillRef>
              <a:effectRef idx="1">
                <a:schemeClr val="accent6">
                  <a:hueOff val="0"/>
                  <a:satOff val="0"/>
                  <a:lumOff val="0"/>
                  <a:alphaOff val="0"/>
                </a:schemeClr>
              </a:effectRef>
              <a:fontRef idx="minor">
                <a:schemeClr val="dk1"/>
              </a:fontRef>
            </p:style>
            <p:txBody>
              <a:bodyPr spcFirstLastPara="0" vert="horz" wrap="square" lIns="121395" tIns="89519" rIns="0" bIns="8951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56" name="Freeform: Shape 55">
                <a:extLst>
                  <a:ext uri="{FF2B5EF4-FFF2-40B4-BE49-F238E27FC236}">
                    <a16:creationId xmlns:a16="http://schemas.microsoft.com/office/drawing/2014/main" id="{6BF40DE8-BE42-4215-8166-9DA03A2C49E3}"/>
                  </a:ext>
                </a:extLst>
              </p:cNvPr>
              <p:cNvSpPr/>
              <p:nvPr/>
            </p:nvSpPr>
            <p:spPr>
              <a:xfrm>
                <a:off x="1525799" y="2726589"/>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6. Implementation</a:t>
                </a:r>
              </a:p>
              <a:p>
                <a:pPr marL="0" lvl="0" indent="0" algn="ctr" defTabSz="711200">
                  <a:lnSpc>
                    <a:spcPct val="90000"/>
                  </a:lnSpc>
                  <a:spcBef>
                    <a:spcPct val="0"/>
                  </a:spcBef>
                  <a:spcAft>
                    <a:spcPct val="35000"/>
                  </a:spcAft>
                  <a:buNone/>
                </a:pPr>
                <a:r>
                  <a:rPr lang="en-GB" sz="1600" b="1" kern="1200" noProof="0" dirty="0"/>
                  <a:t>Rules and involvement</a:t>
                </a:r>
              </a:p>
            </p:txBody>
          </p:sp>
          <p:sp>
            <p:nvSpPr>
              <p:cNvPr id="57" name="Freeform: Shape 56">
                <a:extLst>
                  <a:ext uri="{FF2B5EF4-FFF2-40B4-BE49-F238E27FC236}">
                    <a16:creationId xmlns:a16="http://schemas.microsoft.com/office/drawing/2014/main" id="{CA278B79-E549-4FC2-AFEF-E6608AC17D25}"/>
                  </a:ext>
                </a:extLst>
              </p:cNvPr>
              <p:cNvSpPr/>
              <p:nvPr/>
            </p:nvSpPr>
            <p:spPr>
              <a:xfrm rot="62913">
                <a:off x="2204404" y="3970107"/>
                <a:ext cx="447591" cy="378884"/>
              </a:xfrm>
              <a:custGeom>
                <a:avLst/>
                <a:gdLst>
                  <a:gd name="connsiteX0" fmla="*/ 0 w 378883"/>
                  <a:gd name="connsiteY0" fmla="*/ 89518 h 447590"/>
                  <a:gd name="connsiteX1" fmla="*/ 189442 w 378883"/>
                  <a:gd name="connsiteY1" fmla="*/ 89518 h 447590"/>
                  <a:gd name="connsiteX2" fmla="*/ 189442 w 378883"/>
                  <a:gd name="connsiteY2" fmla="*/ 0 h 447590"/>
                  <a:gd name="connsiteX3" fmla="*/ 378883 w 378883"/>
                  <a:gd name="connsiteY3" fmla="*/ 223795 h 447590"/>
                  <a:gd name="connsiteX4" fmla="*/ 189442 w 378883"/>
                  <a:gd name="connsiteY4" fmla="*/ 447590 h 447590"/>
                  <a:gd name="connsiteX5" fmla="*/ 189442 w 378883"/>
                  <a:gd name="connsiteY5" fmla="*/ 358072 h 447590"/>
                  <a:gd name="connsiteX6" fmla="*/ 0 w 378883"/>
                  <a:gd name="connsiteY6" fmla="*/ 358072 h 447590"/>
                  <a:gd name="connsiteX7" fmla="*/ 0 w 378883"/>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8883" h="447590">
                    <a:moveTo>
                      <a:pt x="303106" y="1"/>
                    </a:moveTo>
                    <a:lnTo>
                      <a:pt x="303106" y="223796"/>
                    </a:lnTo>
                    <a:lnTo>
                      <a:pt x="378883" y="223796"/>
                    </a:lnTo>
                    <a:lnTo>
                      <a:pt x="189442" y="447589"/>
                    </a:lnTo>
                    <a:lnTo>
                      <a:pt x="0" y="223796"/>
                    </a:lnTo>
                    <a:lnTo>
                      <a:pt x="75777" y="223796"/>
                    </a:lnTo>
                    <a:lnTo>
                      <a:pt x="75777" y="1"/>
                    </a:lnTo>
                    <a:lnTo>
                      <a:pt x="303106" y="1"/>
                    </a:lnTo>
                    <a:close/>
                  </a:path>
                </a:pathLst>
              </a:custGeom>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89518" tIns="0" rIns="89518" bIns="113665"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58" name="Freeform: Shape 57">
                <a:extLst>
                  <a:ext uri="{FF2B5EF4-FFF2-40B4-BE49-F238E27FC236}">
                    <a16:creationId xmlns:a16="http://schemas.microsoft.com/office/drawing/2014/main" id="{080EE02B-1297-46D0-87F4-E6FA6F37CB40}"/>
                  </a:ext>
                </a:extLst>
              </p:cNvPr>
              <p:cNvSpPr/>
              <p:nvPr/>
            </p:nvSpPr>
            <p:spPr>
              <a:xfrm>
                <a:off x="1502667" y="4505270"/>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7. </a:t>
                </a:r>
                <a:r>
                  <a:rPr lang="en-GB" sz="1600" b="1" kern="1200" dirty="0"/>
                  <a:t>Monitoring and measuring</a:t>
                </a:r>
              </a:p>
              <a:p>
                <a:pPr marL="0" lvl="0" indent="0" algn="ctr" defTabSz="711200">
                  <a:lnSpc>
                    <a:spcPct val="90000"/>
                  </a:lnSpc>
                  <a:spcBef>
                    <a:spcPct val="0"/>
                  </a:spcBef>
                  <a:spcAft>
                    <a:spcPct val="35000"/>
                  </a:spcAft>
                  <a:buNone/>
                </a:pPr>
                <a:r>
                  <a:rPr lang="en-GB" sz="1600" b="1" kern="1200" dirty="0"/>
                  <a:t>Evaluation</a:t>
                </a:r>
              </a:p>
            </p:txBody>
          </p:sp>
          <p:sp>
            <p:nvSpPr>
              <p:cNvPr id="59" name="Freeform: Shape 58">
                <a:extLst>
                  <a:ext uri="{FF2B5EF4-FFF2-40B4-BE49-F238E27FC236}">
                    <a16:creationId xmlns:a16="http://schemas.microsoft.com/office/drawing/2014/main" id="{A5663E73-EB41-4008-A418-0643306FFB22}"/>
                  </a:ext>
                </a:extLst>
              </p:cNvPr>
              <p:cNvSpPr/>
              <p:nvPr/>
            </p:nvSpPr>
            <p:spPr>
              <a:xfrm rot="67309">
                <a:off x="3500456" y="4871017"/>
                <a:ext cx="449490" cy="447590"/>
              </a:xfrm>
              <a:custGeom>
                <a:avLst/>
                <a:gdLst>
                  <a:gd name="connsiteX0" fmla="*/ 0 w 449490"/>
                  <a:gd name="connsiteY0" fmla="*/ 89518 h 447590"/>
                  <a:gd name="connsiteX1" fmla="*/ 225695 w 449490"/>
                  <a:gd name="connsiteY1" fmla="*/ 89518 h 447590"/>
                  <a:gd name="connsiteX2" fmla="*/ 225695 w 449490"/>
                  <a:gd name="connsiteY2" fmla="*/ 0 h 447590"/>
                  <a:gd name="connsiteX3" fmla="*/ 449490 w 449490"/>
                  <a:gd name="connsiteY3" fmla="*/ 223795 h 447590"/>
                  <a:gd name="connsiteX4" fmla="*/ 225695 w 449490"/>
                  <a:gd name="connsiteY4" fmla="*/ 447590 h 447590"/>
                  <a:gd name="connsiteX5" fmla="*/ 225695 w 449490"/>
                  <a:gd name="connsiteY5" fmla="*/ 358072 h 447590"/>
                  <a:gd name="connsiteX6" fmla="*/ 0 w 449490"/>
                  <a:gd name="connsiteY6" fmla="*/ 358072 h 447590"/>
                  <a:gd name="connsiteX7" fmla="*/ 0 w 449490"/>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490" h="447590">
                    <a:moveTo>
                      <a:pt x="0" y="89518"/>
                    </a:moveTo>
                    <a:lnTo>
                      <a:pt x="225695" y="89518"/>
                    </a:lnTo>
                    <a:lnTo>
                      <a:pt x="225695" y="0"/>
                    </a:lnTo>
                    <a:lnTo>
                      <a:pt x="449490" y="223795"/>
                    </a:lnTo>
                    <a:lnTo>
                      <a:pt x="225695" y="447590"/>
                    </a:lnTo>
                    <a:lnTo>
                      <a:pt x="225695" y="358072"/>
                    </a:lnTo>
                    <a:lnTo>
                      <a:pt x="0" y="358072"/>
                    </a:lnTo>
                    <a:lnTo>
                      <a:pt x="0" y="89518"/>
                    </a:lnTo>
                    <a:close/>
                  </a:path>
                </a:pathLst>
              </a:custGeom>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0" tIns="89518" rIns="134276" bIns="8951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60" name="Freeform: Shape 59">
                <a:extLst>
                  <a:ext uri="{FF2B5EF4-FFF2-40B4-BE49-F238E27FC236}">
                    <a16:creationId xmlns:a16="http://schemas.microsoft.com/office/drawing/2014/main" id="{46C2BDBC-1E6E-49F6-A2D2-64A84CC987B4}"/>
                  </a:ext>
                </a:extLst>
              </p:cNvPr>
              <p:cNvSpPr/>
              <p:nvPr/>
            </p:nvSpPr>
            <p:spPr>
              <a:xfrm>
                <a:off x="4108903" y="4527648"/>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5">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8. Performance report Communication</a:t>
                </a:r>
              </a:p>
            </p:txBody>
          </p:sp>
          <p:sp>
            <p:nvSpPr>
              <p:cNvPr id="61" name="Freeform: Shape 60">
                <a:extLst>
                  <a:ext uri="{FF2B5EF4-FFF2-40B4-BE49-F238E27FC236}">
                    <a16:creationId xmlns:a16="http://schemas.microsoft.com/office/drawing/2014/main" id="{0679B902-14BB-470F-821E-C2ECB24D9172}"/>
                  </a:ext>
                </a:extLst>
              </p:cNvPr>
              <p:cNvSpPr/>
              <p:nvPr/>
            </p:nvSpPr>
            <p:spPr>
              <a:xfrm rot="21553200">
                <a:off x="6105654" y="4880782"/>
                <a:ext cx="334850" cy="447590"/>
              </a:xfrm>
              <a:custGeom>
                <a:avLst/>
                <a:gdLst>
                  <a:gd name="connsiteX0" fmla="*/ 0 w 334850"/>
                  <a:gd name="connsiteY0" fmla="*/ 89518 h 447590"/>
                  <a:gd name="connsiteX1" fmla="*/ 167425 w 334850"/>
                  <a:gd name="connsiteY1" fmla="*/ 89518 h 447590"/>
                  <a:gd name="connsiteX2" fmla="*/ 167425 w 334850"/>
                  <a:gd name="connsiteY2" fmla="*/ 0 h 447590"/>
                  <a:gd name="connsiteX3" fmla="*/ 334850 w 334850"/>
                  <a:gd name="connsiteY3" fmla="*/ 223795 h 447590"/>
                  <a:gd name="connsiteX4" fmla="*/ 167425 w 334850"/>
                  <a:gd name="connsiteY4" fmla="*/ 447590 h 447590"/>
                  <a:gd name="connsiteX5" fmla="*/ 167425 w 334850"/>
                  <a:gd name="connsiteY5" fmla="*/ 358072 h 447590"/>
                  <a:gd name="connsiteX6" fmla="*/ 0 w 334850"/>
                  <a:gd name="connsiteY6" fmla="*/ 358072 h 447590"/>
                  <a:gd name="connsiteX7" fmla="*/ 0 w 334850"/>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850" h="447590">
                    <a:moveTo>
                      <a:pt x="0" y="89518"/>
                    </a:moveTo>
                    <a:lnTo>
                      <a:pt x="167425" y="89518"/>
                    </a:lnTo>
                    <a:lnTo>
                      <a:pt x="167425" y="0"/>
                    </a:lnTo>
                    <a:lnTo>
                      <a:pt x="334850" y="223795"/>
                    </a:lnTo>
                    <a:lnTo>
                      <a:pt x="167425" y="447590"/>
                    </a:lnTo>
                    <a:lnTo>
                      <a:pt x="167425" y="358072"/>
                    </a:lnTo>
                    <a:lnTo>
                      <a:pt x="0" y="358072"/>
                    </a:lnTo>
                    <a:lnTo>
                      <a:pt x="0" y="89518"/>
                    </a:lnTo>
                    <a:close/>
                  </a:path>
                </a:pathLst>
              </a:custGeom>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0" tIns="89518" rIns="100454" bIns="8951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62" name="Freeform: Shape 61">
                <a:extLst>
                  <a:ext uri="{FF2B5EF4-FFF2-40B4-BE49-F238E27FC236}">
                    <a16:creationId xmlns:a16="http://schemas.microsoft.com/office/drawing/2014/main" id="{E996D0A7-B70C-46C4-B734-A1E0DCEB5167}"/>
                  </a:ext>
                </a:extLst>
              </p:cNvPr>
              <p:cNvSpPr/>
              <p:nvPr/>
            </p:nvSpPr>
            <p:spPr>
              <a:xfrm>
                <a:off x="6577378" y="4539120"/>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5">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9. Continuous improvement </a:t>
                </a:r>
              </a:p>
            </p:txBody>
          </p:sp>
        </p:grpSp>
        <p:pic>
          <p:nvPicPr>
            <p:cNvPr id="45" name="Picture 44">
              <a:extLst>
                <a:ext uri="{FF2B5EF4-FFF2-40B4-BE49-F238E27FC236}">
                  <a16:creationId xmlns:a16="http://schemas.microsoft.com/office/drawing/2014/main" id="{FAEABFC5-D524-458C-8FA6-EFB8DCB5F1C6}"/>
                </a:ext>
              </a:extLst>
            </p:cNvPr>
            <p:cNvPicPr>
              <a:picLocks noChangeAspect="1"/>
            </p:cNvPicPr>
            <p:nvPr/>
          </p:nvPicPr>
          <p:blipFill>
            <a:blip r:embed="rId3"/>
            <a:stretch>
              <a:fillRect/>
            </a:stretch>
          </p:blipFill>
          <p:spPr>
            <a:xfrm rot="5400000">
              <a:off x="7408838" y="4002564"/>
              <a:ext cx="371019" cy="414564"/>
            </a:xfrm>
            <a:prstGeom prst="rect">
              <a:avLst/>
            </a:prstGeom>
          </p:spPr>
        </p:pic>
      </p:grpSp>
      <p:sp>
        <p:nvSpPr>
          <p:cNvPr id="22" name="Footer Placeholder 4">
            <a:extLst>
              <a:ext uri="{FF2B5EF4-FFF2-40B4-BE49-F238E27FC236}">
                <a16:creationId xmlns:a16="http://schemas.microsoft.com/office/drawing/2014/main" id="{D6CC95A3-4828-4E4D-B920-584F36BF9538}"/>
              </a:ext>
            </a:extLst>
          </p:cNvPr>
          <p:cNvSpPr>
            <a:spLocks noGrp="1"/>
          </p:cNvSpPr>
          <p:nvPr>
            <p:ph type="ftr" sz="quarter" idx="11"/>
          </p:nvPr>
        </p:nvSpPr>
        <p:spPr>
          <a:xfrm>
            <a:off x="4038600" y="6356350"/>
            <a:ext cx="4114800" cy="365125"/>
          </a:xfrm>
        </p:spPr>
        <p:txBody>
          <a:bodyPr/>
          <a:lstStyle/>
          <a:p>
            <a:r>
              <a:rPr lang="en-US" dirty="0"/>
              <a:t>INTOSAI WGEA training on Greening the SAIs, 5th August 2019, Bangkok</a:t>
            </a:r>
            <a:endParaRPr lang="et-EE" dirty="0"/>
          </a:p>
        </p:txBody>
      </p:sp>
    </p:spTree>
    <p:extLst>
      <p:ext uri="{BB962C8B-B14F-4D97-AF65-F5344CB8AC3E}">
        <p14:creationId xmlns:p14="http://schemas.microsoft.com/office/powerpoint/2010/main" val="598705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solidFill>
                  <a:srgbClr val="00B050"/>
                </a:solidFill>
              </a:rPr>
              <a:t>Contents</a:t>
            </a:r>
          </a:p>
        </p:txBody>
      </p:sp>
      <p:sp>
        <p:nvSpPr>
          <p:cNvPr id="3" name="TextBox 2"/>
          <p:cNvSpPr txBox="1"/>
          <p:nvPr/>
        </p:nvSpPr>
        <p:spPr>
          <a:xfrm>
            <a:off x="838200" y="1498881"/>
            <a:ext cx="10058400" cy="5109091"/>
          </a:xfrm>
          <a:prstGeom prst="rect">
            <a:avLst/>
          </a:prstGeom>
          <a:noFill/>
        </p:spPr>
        <p:txBody>
          <a:bodyPr wrap="square" rtlCol="0">
            <a:spAutoFit/>
          </a:bodyPr>
          <a:lstStyle/>
          <a:p>
            <a:r>
              <a:rPr lang="sl-SI" sz="2800" dirty="0"/>
              <a:t>2.1 </a:t>
            </a:r>
            <a:r>
              <a:rPr lang="en-US" sz="2800" dirty="0"/>
              <a:t>Structured approach to introducing greening</a:t>
            </a:r>
            <a:r>
              <a:rPr lang="sl-SI" sz="2800" dirty="0"/>
              <a:t> </a:t>
            </a:r>
            <a:r>
              <a:rPr lang="en-US" sz="2800" dirty="0"/>
              <a:t>practices in the</a:t>
            </a:r>
            <a:endParaRPr lang="sl-SI" sz="2800" dirty="0"/>
          </a:p>
          <a:p>
            <a:r>
              <a:rPr lang="sl-SI" sz="2800" dirty="0"/>
              <a:t>     </a:t>
            </a:r>
            <a:r>
              <a:rPr lang="en-US" sz="2800" dirty="0"/>
              <a:t> office</a:t>
            </a:r>
            <a:endParaRPr lang="sl-SI" sz="2800" dirty="0"/>
          </a:p>
          <a:p>
            <a:endParaRPr lang="en-US" sz="2800" dirty="0"/>
          </a:p>
          <a:p>
            <a:r>
              <a:rPr lang="sl-SI" sz="2800" dirty="0"/>
              <a:t>2.2</a:t>
            </a:r>
            <a:r>
              <a:rPr lang="en-US" sz="2800" dirty="0"/>
              <a:t> </a:t>
            </a:r>
            <a:r>
              <a:rPr lang="en-GB" sz="2800" dirty="0"/>
              <a:t>Setting up a project team/working group</a:t>
            </a:r>
            <a:endParaRPr lang="sl-SI" sz="2800" dirty="0"/>
          </a:p>
          <a:p>
            <a:endParaRPr lang="sl-SI" sz="2800" dirty="0"/>
          </a:p>
          <a:p>
            <a:r>
              <a:rPr lang="sl-SI" sz="2800" dirty="0"/>
              <a:t>2.3 </a:t>
            </a:r>
            <a:r>
              <a:rPr lang="en-US" sz="2800" dirty="0"/>
              <a:t>Discussion in groups: who should take part in the project team,</a:t>
            </a:r>
          </a:p>
          <a:p>
            <a:r>
              <a:rPr lang="en-US" sz="2800" dirty="0"/>
              <a:t>       the roles of the team members</a:t>
            </a:r>
          </a:p>
          <a:p>
            <a:endParaRPr lang="en-US" sz="2800" dirty="0"/>
          </a:p>
          <a:p>
            <a:r>
              <a:rPr lang="sl-SI" sz="2800" dirty="0"/>
              <a:t>2.4 </a:t>
            </a:r>
            <a:r>
              <a:rPr lang="en-US" sz="2800" dirty="0"/>
              <a:t>Setting up environmental policy of the SAI</a:t>
            </a:r>
            <a:endParaRPr lang="sl-SI" sz="2800" dirty="0"/>
          </a:p>
          <a:p>
            <a:endParaRPr lang="sl-SI" sz="2800" dirty="0"/>
          </a:p>
          <a:p>
            <a:r>
              <a:rPr lang="sl-SI" sz="2800" dirty="0"/>
              <a:t>2.5 </a:t>
            </a:r>
            <a:r>
              <a:rPr lang="en-US" sz="2800" dirty="0"/>
              <a:t>Recommendations and hints</a:t>
            </a:r>
            <a:endParaRPr lang="sl-SI" dirty="0"/>
          </a:p>
          <a:p>
            <a:endParaRPr lang="en-GB" dirty="0"/>
          </a:p>
        </p:txBody>
      </p:sp>
      <p:sp>
        <p:nvSpPr>
          <p:cNvPr id="4" name="Footer Placeholder 4">
            <a:extLst>
              <a:ext uri="{FF2B5EF4-FFF2-40B4-BE49-F238E27FC236}">
                <a16:creationId xmlns:a16="http://schemas.microsoft.com/office/drawing/2014/main" id="{D6CC95A3-4828-4E4D-B920-584F36BF9538}"/>
              </a:ext>
            </a:extLst>
          </p:cNvPr>
          <p:cNvSpPr>
            <a:spLocks noGrp="1"/>
          </p:cNvSpPr>
          <p:nvPr>
            <p:ph type="ftr" sz="quarter" idx="11"/>
          </p:nvPr>
        </p:nvSpPr>
        <p:spPr>
          <a:xfrm>
            <a:off x="4038600" y="6356350"/>
            <a:ext cx="4114800" cy="365125"/>
          </a:xfrm>
        </p:spPr>
        <p:txBody>
          <a:bodyPr/>
          <a:lstStyle/>
          <a:p>
            <a:r>
              <a:rPr lang="en-US" dirty="0"/>
              <a:t>INTOSAI WGEA training on Greening the SAIs, 5th August 2019, Bangkok</a:t>
            </a:r>
            <a:endParaRPr lang="et-EE" dirty="0"/>
          </a:p>
        </p:txBody>
      </p:sp>
    </p:spTree>
    <p:extLst>
      <p:ext uri="{BB962C8B-B14F-4D97-AF65-F5344CB8AC3E}">
        <p14:creationId xmlns:p14="http://schemas.microsoft.com/office/powerpoint/2010/main" val="8762006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90688"/>
            <a:ext cx="10515600" cy="4740092"/>
          </a:xfrm>
        </p:spPr>
        <p:txBody>
          <a:bodyPr>
            <a:normAutofit fontScale="90000"/>
          </a:bodyPr>
          <a:lstStyle/>
          <a:p>
            <a:r>
              <a:rPr lang="sl-SI" dirty="0"/>
              <a:t> </a:t>
            </a:r>
            <a:br>
              <a:rPr lang="sl-SI" dirty="0"/>
            </a:br>
            <a:r>
              <a:rPr lang="sl-SI" dirty="0"/>
              <a:t>- </a:t>
            </a:r>
            <a:r>
              <a:rPr lang="en-US" sz="4000" dirty="0"/>
              <a:t>importance of management commitment </a:t>
            </a:r>
            <a:br>
              <a:rPr lang="en-US" sz="4000" dirty="0"/>
            </a:br>
            <a:r>
              <a:rPr lang="en-US" sz="4000" dirty="0"/>
              <a:t/>
            </a:r>
            <a:br>
              <a:rPr lang="en-US" sz="4000" dirty="0"/>
            </a:br>
            <a:r>
              <a:rPr lang="en-US" sz="4000" dirty="0"/>
              <a:t>-  setting up the project team /working group</a:t>
            </a:r>
            <a:br>
              <a:rPr lang="en-US" sz="4000" dirty="0"/>
            </a:br>
            <a:r>
              <a:rPr lang="en-US" sz="4000" dirty="0"/>
              <a:t/>
            </a:r>
            <a:br>
              <a:rPr lang="en-US" sz="4000" dirty="0"/>
            </a:br>
            <a:r>
              <a:rPr lang="en-US" sz="4000" dirty="0"/>
              <a:t>-  preparing strategic environmental documents, </a:t>
            </a:r>
            <a:br>
              <a:rPr lang="en-US" sz="4000" dirty="0"/>
            </a:br>
            <a:r>
              <a:rPr lang="en-US" sz="4000" dirty="0"/>
              <a:t>   introducing plan – </a:t>
            </a:r>
            <a:r>
              <a:rPr lang="sl-SI" sz="4000" dirty="0"/>
              <a:t>do </a:t>
            </a:r>
            <a:r>
              <a:rPr lang="en-US" sz="4000" dirty="0"/>
              <a:t>– check</a:t>
            </a:r>
            <a:r>
              <a:rPr lang="sl-SI" sz="4000" dirty="0"/>
              <a:t> – </a:t>
            </a:r>
            <a:r>
              <a:rPr lang="en-US" sz="4000" dirty="0"/>
              <a:t>act</a:t>
            </a:r>
            <a:r>
              <a:rPr lang="sl-SI" sz="4000" dirty="0"/>
              <a:t> </a:t>
            </a:r>
            <a:r>
              <a:rPr lang="en-US" sz="4000" dirty="0"/>
              <a:t>principle </a:t>
            </a:r>
            <a:r>
              <a:rPr lang="en-US" dirty="0"/>
              <a:t/>
            </a:r>
            <a:br>
              <a:rPr lang="en-US" dirty="0"/>
            </a:br>
            <a:r>
              <a:rPr lang="sl-SI" dirty="0"/>
              <a:t/>
            </a:r>
            <a:br>
              <a:rPr lang="sl-SI" dirty="0"/>
            </a:br>
            <a:r>
              <a:rPr lang="sl-SI" dirty="0"/>
              <a:t/>
            </a:r>
            <a:br>
              <a:rPr lang="sl-SI" dirty="0"/>
            </a:br>
            <a:endParaRPr lang="en-GB" dirty="0"/>
          </a:p>
        </p:txBody>
      </p:sp>
      <p:sp>
        <p:nvSpPr>
          <p:cNvPr id="3" name="Title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rgbClr val="00B050"/>
                </a:solidFill>
              </a:rPr>
              <a:t>2</a:t>
            </a:r>
            <a:r>
              <a:rPr lang="sl-SI" sz="4000" b="1" dirty="0">
                <a:solidFill>
                  <a:srgbClr val="00B050"/>
                </a:solidFill>
              </a:rPr>
              <a:t>.1  </a:t>
            </a:r>
            <a:r>
              <a:rPr lang="en-US" sz="4000" b="1" dirty="0">
                <a:solidFill>
                  <a:srgbClr val="00B050"/>
                </a:solidFill>
              </a:rPr>
              <a:t>Structured approach to introducing greening</a:t>
            </a:r>
            <a:r>
              <a:rPr lang="et-EE" sz="4000" b="1" dirty="0">
                <a:solidFill>
                  <a:srgbClr val="00B050"/>
                </a:solidFill>
              </a:rPr>
              <a:t> </a:t>
            </a:r>
            <a:r>
              <a:rPr lang="en-US" sz="4000" b="1" dirty="0">
                <a:solidFill>
                  <a:srgbClr val="00B050"/>
                </a:solidFill>
              </a:rPr>
              <a:t>practices in the office</a:t>
            </a:r>
          </a:p>
        </p:txBody>
      </p:sp>
      <p:sp>
        <p:nvSpPr>
          <p:cNvPr id="4" name="Footer Placeholder 4">
            <a:extLst>
              <a:ext uri="{FF2B5EF4-FFF2-40B4-BE49-F238E27FC236}">
                <a16:creationId xmlns:a16="http://schemas.microsoft.com/office/drawing/2014/main" id="{D6CC95A3-4828-4E4D-B920-584F36BF9538}"/>
              </a:ext>
            </a:extLst>
          </p:cNvPr>
          <p:cNvSpPr>
            <a:spLocks noGrp="1"/>
          </p:cNvSpPr>
          <p:nvPr>
            <p:ph type="ftr" sz="quarter" idx="11"/>
          </p:nvPr>
        </p:nvSpPr>
        <p:spPr>
          <a:xfrm>
            <a:off x="4038600" y="6356350"/>
            <a:ext cx="4114800" cy="365125"/>
          </a:xfrm>
        </p:spPr>
        <p:txBody>
          <a:bodyPr/>
          <a:lstStyle/>
          <a:p>
            <a:r>
              <a:rPr lang="en-US" dirty="0"/>
              <a:t>INTOSAI WGEA training on Greening the SAIs, 5th August 2019, Bangkok</a:t>
            </a:r>
            <a:endParaRPr lang="et-EE" dirty="0"/>
          </a:p>
        </p:txBody>
      </p:sp>
    </p:spTree>
    <p:extLst>
      <p:ext uri="{BB962C8B-B14F-4D97-AF65-F5344CB8AC3E}">
        <p14:creationId xmlns:p14="http://schemas.microsoft.com/office/powerpoint/2010/main" val="26005220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39800"/>
          </a:xfrm>
        </p:spPr>
        <p:txBody>
          <a:bodyPr>
            <a:normAutofit/>
          </a:bodyPr>
          <a:lstStyle/>
          <a:p>
            <a:r>
              <a:rPr lang="en-US" sz="4000" b="1" dirty="0">
                <a:solidFill>
                  <a:srgbClr val="00B050"/>
                </a:solidFill>
              </a:rPr>
              <a:t>2</a:t>
            </a:r>
            <a:r>
              <a:rPr lang="sl-SI" sz="4000" b="1" dirty="0">
                <a:solidFill>
                  <a:srgbClr val="00B050"/>
                </a:solidFill>
              </a:rPr>
              <a:t>.2 </a:t>
            </a:r>
            <a:r>
              <a:rPr lang="en-US" sz="4000" b="1" dirty="0">
                <a:solidFill>
                  <a:srgbClr val="00B050"/>
                </a:solidFill>
              </a:rPr>
              <a:t>Setting up a project team/working group</a:t>
            </a:r>
            <a:endParaRPr lang="en-GB" sz="4000" b="1" dirty="0">
              <a:solidFill>
                <a:srgbClr val="00B050"/>
              </a:solidFill>
            </a:endParaRPr>
          </a:p>
        </p:txBody>
      </p:sp>
      <p:sp>
        <p:nvSpPr>
          <p:cNvPr id="3" name="TextBox 2"/>
          <p:cNvSpPr txBox="1"/>
          <p:nvPr/>
        </p:nvSpPr>
        <p:spPr>
          <a:xfrm>
            <a:off x="1066800" y="2145317"/>
            <a:ext cx="10058400" cy="923330"/>
          </a:xfrm>
          <a:prstGeom prst="rect">
            <a:avLst/>
          </a:prstGeom>
          <a:noFill/>
        </p:spPr>
        <p:txBody>
          <a:bodyPr wrap="square" rtlCol="0">
            <a:spAutoFit/>
          </a:bodyPr>
          <a:lstStyle/>
          <a:p>
            <a:endParaRPr lang="sl-SI" dirty="0"/>
          </a:p>
          <a:p>
            <a:endParaRPr lang="sl-SI" dirty="0"/>
          </a:p>
          <a:p>
            <a:endParaRPr lang="en-GB" dirty="0"/>
          </a:p>
        </p:txBody>
      </p:sp>
      <p:sp>
        <p:nvSpPr>
          <p:cNvPr id="4" name="Isosceles Triangle 3"/>
          <p:cNvSpPr/>
          <p:nvPr/>
        </p:nvSpPr>
        <p:spPr>
          <a:xfrm>
            <a:off x="1919954" y="1960323"/>
            <a:ext cx="2097741" cy="1167459"/>
          </a:xfrm>
          <a:prstGeom prst="triangle">
            <a:avLst>
              <a:gd name="adj" fmla="val 479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b="1" dirty="0"/>
              <a:t>Project manager</a:t>
            </a:r>
            <a:endParaRPr lang="en-GB" b="1" dirty="0"/>
          </a:p>
        </p:txBody>
      </p:sp>
      <p:sp>
        <p:nvSpPr>
          <p:cNvPr id="5" name="Trapezoid 4"/>
          <p:cNvSpPr/>
          <p:nvPr/>
        </p:nvSpPr>
        <p:spPr>
          <a:xfrm>
            <a:off x="670932" y="3347771"/>
            <a:ext cx="4475697" cy="1486560"/>
          </a:xfrm>
          <a:prstGeom prst="trapezoid">
            <a:avLst>
              <a:gd name="adj" fmla="val 7310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sz="2000" b="1" dirty="0"/>
              <a:t>Project team / </a:t>
            </a:r>
          </a:p>
          <a:p>
            <a:pPr algn="ctr"/>
            <a:r>
              <a:rPr lang="en-US" sz="2000" b="1" dirty="0"/>
              <a:t>working </a:t>
            </a:r>
            <a:r>
              <a:rPr lang="en-US" sz="2000" b="1" dirty="0" smtClean="0"/>
              <a:t>group</a:t>
            </a:r>
            <a:endParaRPr lang="sl-SI" sz="2000" b="1" dirty="0" smtClean="0"/>
          </a:p>
          <a:p>
            <a:pPr algn="ctr"/>
            <a:endParaRPr lang="sl-SI" sz="2000" b="1" dirty="0"/>
          </a:p>
          <a:p>
            <a:pPr algn="ctr"/>
            <a:r>
              <a:rPr lang="en-US" sz="2000" b="1" dirty="0"/>
              <a:t>Coordination Officers</a:t>
            </a:r>
          </a:p>
        </p:txBody>
      </p:sp>
      <p:sp>
        <p:nvSpPr>
          <p:cNvPr id="6" name="Rounded Rectangle 5"/>
          <p:cNvSpPr/>
          <p:nvPr/>
        </p:nvSpPr>
        <p:spPr>
          <a:xfrm>
            <a:off x="3586836" y="2113550"/>
            <a:ext cx="1422469" cy="677228"/>
          </a:xfrm>
          <a:prstGeom prst="round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sz="1600" b="1" dirty="0">
                <a:solidFill>
                  <a:schemeClr val="tx1"/>
                </a:solidFill>
              </a:rPr>
              <a:t>Top management</a:t>
            </a:r>
            <a:endParaRPr lang="en-US" sz="1600" b="1" dirty="0">
              <a:solidFill>
                <a:schemeClr val="tx1"/>
              </a:solidFill>
            </a:endParaRPr>
          </a:p>
        </p:txBody>
      </p:sp>
      <p:sp>
        <p:nvSpPr>
          <p:cNvPr id="7" name="Rounded Rectangle 6"/>
          <p:cNvSpPr/>
          <p:nvPr/>
        </p:nvSpPr>
        <p:spPr>
          <a:xfrm>
            <a:off x="4910187" y="1264561"/>
            <a:ext cx="908770" cy="569865"/>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sz="2200" b="1" dirty="0">
                <a:solidFill>
                  <a:schemeClr val="tx1"/>
                </a:solidFill>
              </a:rPr>
              <a:t>SAI</a:t>
            </a:r>
            <a:endParaRPr lang="en-GB" sz="2200" b="1" dirty="0">
              <a:solidFill>
                <a:schemeClr val="tx1"/>
              </a:solidFill>
            </a:endParaRPr>
          </a:p>
        </p:txBody>
      </p:sp>
      <p:sp>
        <p:nvSpPr>
          <p:cNvPr id="8" name="Up Arrow 7"/>
          <p:cNvSpPr/>
          <p:nvPr/>
        </p:nvSpPr>
        <p:spPr>
          <a:xfrm>
            <a:off x="1629509" y="5054320"/>
            <a:ext cx="2558541" cy="958955"/>
          </a:xfrm>
          <a:prstGeom prst="upArrow">
            <a:avLst>
              <a:gd name="adj1" fmla="val 50000"/>
              <a:gd name="adj2" fmla="val 558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sz="2000" b="1" dirty="0"/>
              <a:t>Office </a:t>
            </a:r>
            <a:r>
              <a:rPr lang="en-US" sz="2000" b="1" dirty="0"/>
              <a:t>Staff</a:t>
            </a:r>
          </a:p>
        </p:txBody>
      </p:sp>
      <p:cxnSp>
        <p:nvCxnSpPr>
          <p:cNvPr id="10" name="Elbow Connector 9"/>
          <p:cNvCxnSpPr>
            <a:stCxn id="6" idx="3"/>
          </p:cNvCxnSpPr>
          <p:nvPr/>
        </p:nvCxnSpPr>
        <p:spPr>
          <a:xfrm flipV="1">
            <a:off x="5009305" y="1799832"/>
            <a:ext cx="355267" cy="652332"/>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Footer Placeholder 4">
            <a:extLst>
              <a:ext uri="{FF2B5EF4-FFF2-40B4-BE49-F238E27FC236}">
                <a16:creationId xmlns:a16="http://schemas.microsoft.com/office/drawing/2014/main" id="{D6CC95A3-4828-4E4D-B920-584F36BF9538}"/>
              </a:ext>
            </a:extLst>
          </p:cNvPr>
          <p:cNvSpPr>
            <a:spLocks noGrp="1"/>
          </p:cNvSpPr>
          <p:nvPr>
            <p:ph type="ftr" sz="quarter" idx="11"/>
          </p:nvPr>
        </p:nvSpPr>
        <p:spPr>
          <a:xfrm>
            <a:off x="4038600" y="6356350"/>
            <a:ext cx="4114800" cy="365125"/>
          </a:xfrm>
        </p:spPr>
        <p:txBody>
          <a:bodyPr/>
          <a:lstStyle/>
          <a:p>
            <a:r>
              <a:rPr lang="en-US" dirty="0"/>
              <a:t>INTOSAI WGEA training on Greening the SAIs, 5th August 2019, Bangkok</a:t>
            </a:r>
            <a:endParaRPr lang="et-EE" dirty="0"/>
          </a:p>
        </p:txBody>
      </p:sp>
      <p:sp>
        <p:nvSpPr>
          <p:cNvPr id="12" name="TextBox 11"/>
          <p:cNvSpPr txBox="1"/>
          <p:nvPr/>
        </p:nvSpPr>
        <p:spPr>
          <a:xfrm>
            <a:off x="6496424" y="4136613"/>
            <a:ext cx="4930588" cy="2308324"/>
          </a:xfrm>
          <a:prstGeom prst="rect">
            <a:avLst/>
          </a:prstGeom>
          <a:noFill/>
        </p:spPr>
        <p:txBody>
          <a:bodyPr wrap="square" rtlCol="0">
            <a:spAutoFit/>
          </a:bodyPr>
          <a:lstStyle/>
          <a:p>
            <a:r>
              <a:rPr lang="en-US" b="1" dirty="0" smtClean="0">
                <a:solidFill>
                  <a:schemeClr val="accent1">
                    <a:lumMod val="60000"/>
                    <a:lumOff val="40000"/>
                  </a:schemeClr>
                </a:solidFill>
                <a:hlinkClick r:id="rId3" action="ppaction://hlinkfile"/>
              </a:rPr>
              <a:t>Example 2: </a:t>
            </a:r>
          </a:p>
          <a:p>
            <a:r>
              <a:rPr lang="en-US" b="1" dirty="0" smtClean="0">
                <a:solidFill>
                  <a:schemeClr val="accent1">
                    <a:lumMod val="60000"/>
                    <a:lumOff val="40000"/>
                  </a:schemeClr>
                </a:solidFill>
                <a:hlinkClick r:id="rId3" action="ppaction://hlinkfile"/>
              </a:rPr>
              <a:t>The Green Team at the OAG Canada</a:t>
            </a:r>
            <a:endParaRPr lang="en-US" b="1" dirty="0" smtClean="0">
              <a:solidFill>
                <a:schemeClr val="accent1">
                  <a:lumMod val="60000"/>
                  <a:lumOff val="40000"/>
                </a:schemeClr>
              </a:solidFill>
            </a:endParaRPr>
          </a:p>
          <a:p>
            <a:pPr marL="285750" indent="-285750">
              <a:buFont typeface="Arial" panose="020B0604020202020204" pitchFamily="34" charset="0"/>
              <a:buChar char="•"/>
            </a:pPr>
            <a:r>
              <a:rPr lang="en-US" b="1" dirty="0" smtClean="0">
                <a:solidFill>
                  <a:schemeClr val="accent1"/>
                </a:solidFill>
              </a:rPr>
              <a:t>Voluntary involvement</a:t>
            </a:r>
          </a:p>
          <a:p>
            <a:pPr marL="285750" indent="-285750">
              <a:buFont typeface="Arial" panose="020B0604020202020204" pitchFamily="34" charset="0"/>
              <a:buChar char="•"/>
            </a:pPr>
            <a:r>
              <a:rPr lang="en-US" dirty="0" smtClean="0">
                <a:solidFill>
                  <a:schemeClr val="accent1"/>
                </a:solidFill>
              </a:rPr>
              <a:t>Provide information to assist employees to choose more environmental </a:t>
            </a:r>
            <a:r>
              <a:rPr lang="sl-SI" dirty="0" err="1" smtClean="0">
                <a:solidFill>
                  <a:schemeClr val="accent1"/>
                </a:solidFill>
              </a:rPr>
              <a:t>friendly</a:t>
            </a:r>
            <a:r>
              <a:rPr lang="sl-SI" dirty="0" smtClean="0">
                <a:solidFill>
                  <a:schemeClr val="accent1"/>
                </a:solidFill>
              </a:rPr>
              <a:t> </a:t>
            </a:r>
            <a:r>
              <a:rPr lang="en-US" dirty="0" smtClean="0">
                <a:solidFill>
                  <a:schemeClr val="accent1"/>
                </a:solidFill>
              </a:rPr>
              <a:t>options</a:t>
            </a:r>
          </a:p>
          <a:p>
            <a:pPr marL="285750" indent="-285750">
              <a:buFont typeface="Arial" panose="020B0604020202020204" pitchFamily="34" charset="0"/>
              <a:buChar char="•"/>
            </a:pPr>
            <a:r>
              <a:rPr lang="en-US" dirty="0" smtClean="0">
                <a:solidFill>
                  <a:schemeClr val="accent1"/>
                </a:solidFill>
              </a:rPr>
              <a:t>Educate staff how to minimize their environmental impact</a:t>
            </a:r>
          </a:p>
          <a:p>
            <a:pPr marL="285750" indent="-285750">
              <a:buFont typeface="Arial" panose="020B0604020202020204" pitchFamily="34" charset="0"/>
              <a:buChar char="•"/>
            </a:pPr>
            <a:endParaRPr lang="sl-SI" dirty="0" smtClean="0">
              <a:solidFill>
                <a:schemeClr val="accent1">
                  <a:lumMod val="60000"/>
                  <a:lumOff val="40000"/>
                </a:schemeClr>
              </a:solidFill>
            </a:endParaRPr>
          </a:p>
        </p:txBody>
      </p:sp>
      <p:sp>
        <p:nvSpPr>
          <p:cNvPr id="13" name="TextBox 12"/>
          <p:cNvSpPr txBox="1"/>
          <p:nvPr/>
        </p:nvSpPr>
        <p:spPr>
          <a:xfrm>
            <a:off x="914400" y="1549493"/>
            <a:ext cx="2008094" cy="646331"/>
          </a:xfrm>
          <a:prstGeom prst="rect">
            <a:avLst/>
          </a:prstGeom>
          <a:noFill/>
        </p:spPr>
        <p:txBody>
          <a:bodyPr wrap="square" rtlCol="0">
            <a:spAutoFit/>
          </a:bodyPr>
          <a:lstStyle/>
          <a:p>
            <a:r>
              <a:rPr lang="sl-SI" b="1" dirty="0" smtClean="0">
                <a:solidFill>
                  <a:schemeClr val="accent1">
                    <a:lumMod val="75000"/>
                  </a:schemeClr>
                </a:solidFill>
              </a:rPr>
              <a:t>Example 1: Project team at ECA</a:t>
            </a:r>
            <a:endParaRPr lang="en-GB" b="1" dirty="0">
              <a:solidFill>
                <a:schemeClr val="accent1">
                  <a:lumMod val="75000"/>
                </a:schemeClr>
              </a:solidFill>
            </a:endParaRPr>
          </a:p>
        </p:txBody>
      </p:sp>
    </p:spTree>
    <p:extLst>
      <p:ext uri="{BB962C8B-B14F-4D97-AF65-F5344CB8AC3E}">
        <p14:creationId xmlns:p14="http://schemas.microsoft.com/office/powerpoint/2010/main" val="18640835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28700"/>
            <a:ext cx="10515600" cy="4817464"/>
          </a:xfrm>
        </p:spPr>
        <p:txBody>
          <a:bodyPr>
            <a:normAutofit fontScale="90000"/>
          </a:bodyPr>
          <a:lstStyle/>
          <a:p>
            <a:r>
              <a:rPr lang="sl-SI" b="1" dirty="0">
                <a:solidFill>
                  <a:srgbClr val="00B050"/>
                </a:solidFill>
              </a:rPr>
              <a:t>2.3 </a:t>
            </a:r>
            <a:r>
              <a:rPr lang="en-US" b="1" dirty="0">
                <a:solidFill>
                  <a:srgbClr val="00B050"/>
                </a:solidFill>
              </a:rPr>
              <a:t>Discussion in groups: </a:t>
            </a:r>
            <a:r>
              <a:rPr lang="en-US" sz="3600" dirty="0"/>
              <a:t/>
            </a:r>
            <a:br>
              <a:rPr lang="en-US" sz="3600" dirty="0"/>
            </a:br>
            <a:r>
              <a:rPr lang="en-US" sz="3600" dirty="0"/>
              <a:t/>
            </a:r>
            <a:br>
              <a:rPr lang="en-US" sz="3600" dirty="0"/>
            </a:br>
            <a:r>
              <a:rPr lang="en-US" sz="3600" dirty="0" smtClean="0"/>
              <a:t>-</a:t>
            </a:r>
            <a:r>
              <a:rPr lang="sl-SI" sz="3600" dirty="0" smtClean="0"/>
              <a:t> W</a:t>
            </a:r>
            <a:r>
              <a:rPr lang="en-US" sz="3600" dirty="0"/>
              <a:t>ho in your organization / SAI should take part in the</a:t>
            </a:r>
            <a:br>
              <a:rPr lang="en-US" sz="3600" dirty="0"/>
            </a:br>
            <a:r>
              <a:rPr lang="en-US" sz="3600" dirty="0"/>
              <a:t>    project team to introduce green changes</a:t>
            </a:r>
            <a:r>
              <a:rPr lang="en-US" sz="3600" dirty="0" smtClean="0"/>
              <a:t>?</a:t>
            </a:r>
            <a:r>
              <a:rPr lang="sl-SI" sz="3600" dirty="0" smtClean="0"/>
              <a:t/>
            </a:r>
            <a:br>
              <a:rPr lang="sl-SI" sz="3600" dirty="0" smtClean="0"/>
            </a:br>
            <a:r>
              <a:rPr lang="en-US" sz="3600" dirty="0"/>
              <a:t/>
            </a:r>
            <a:br>
              <a:rPr lang="en-US" sz="3600" dirty="0"/>
            </a:br>
            <a:r>
              <a:rPr lang="en-US" sz="3600" dirty="0"/>
              <a:t/>
            </a:r>
            <a:br>
              <a:rPr lang="en-US" sz="3600" dirty="0"/>
            </a:br>
            <a:r>
              <a:rPr lang="sl-SI" sz="3600" dirty="0"/>
              <a:t/>
            </a:r>
            <a:br>
              <a:rPr lang="sl-SI" sz="3600" dirty="0"/>
            </a:br>
            <a:r>
              <a:rPr lang="sl-SI" sz="3600" dirty="0"/>
              <a:t/>
            </a:r>
            <a:br>
              <a:rPr lang="sl-SI" sz="3600" dirty="0"/>
            </a:br>
            <a:r>
              <a:rPr lang="sl-SI" sz="3600" dirty="0"/>
              <a:t/>
            </a:r>
            <a:br>
              <a:rPr lang="sl-SI" sz="3600" dirty="0"/>
            </a:br>
            <a:r>
              <a:rPr lang="sl-SI" sz="3600" dirty="0"/>
              <a:t>  </a:t>
            </a:r>
            <a:br>
              <a:rPr lang="sl-SI" sz="3600" dirty="0"/>
            </a:br>
            <a:r>
              <a:rPr lang="sl-SI" sz="3600" dirty="0" smtClean="0"/>
              <a:t>-</a:t>
            </a:r>
            <a:r>
              <a:rPr lang="sl-SI" sz="3600" dirty="0"/>
              <a:t/>
            </a:r>
            <a:br>
              <a:rPr lang="sl-SI" sz="3600" dirty="0"/>
            </a:br>
            <a:endParaRPr lang="en-US" sz="3600" b="1" dirty="0"/>
          </a:p>
        </p:txBody>
      </p:sp>
      <p:sp>
        <p:nvSpPr>
          <p:cNvPr id="3" name="TextBox 2"/>
          <p:cNvSpPr txBox="1"/>
          <p:nvPr/>
        </p:nvSpPr>
        <p:spPr>
          <a:xfrm>
            <a:off x="939338" y="1903615"/>
            <a:ext cx="10058400" cy="3600986"/>
          </a:xfrm>
          <a:prstGeom prst="rect">
            <a:avLst/>
          </a:prstGeom>
          <a:noFill/>
        </p:spPr>
        <p:txBody>
          <a:bodyPr wrap="square" rtlCol="0">
            <a:spAutoFit/>
          </a:bodyPr>
          <a:lstStyle/>
          <a:p>
            <a:r>
              <a:rPr lang="sl-SI" dirty="0" smtClean="0"/>
              <a:t> </a:t>
            </a:r>
            <a:endParaRPr lang="sl-SI" dirty="0"/>
          </a:p>
          <a:p>
            <a:endParaRPr lang="sl-SI" dirty="0"/>
          </a:p>
          <a:p>
            <a:endParaRPr lang="sl-SI" sz="3200" dirty="0" smtClean="0">
              <a:latin typeface="+mj-lt"/>
              <a:ea typeface="+mj-ea"/>
              <a:cs typeface="+mj-cs"/>
            </a:endParaRPr>
          </a:p>
          <a:p>
            <a:r>
              <a:rPr lang="sl-SI" sz="3200" dirty="0" smtClean="0">
                <a:latin typeface="+mj-lt"/>
                <a:ea typeface="+mj-ea"/>
                <a:cs typeface="+mj-cs"/>
              </a:rPr>
              <a:t>-   </a:t>
            </a:r>
            <a:r>
              <a:rPr lang="en-US" sz="3200" dirty="0" smtClean="0">
                <a:latin typeface="+mj-lt"/>
                <a:ea typeface="+mj-ea"/>
                <a:cs typeface="+mj-cs"/>
              </a:rPr>
              <a:t>What </a:t>
            </a:r>
            <a:r>
              <a:rPr lang="sl-SI" sz="3200" dirty="0" err="1" smtClean="0">
                <a:latin typeface="+mj-lt"/>
                <a:ea typeface="+mj-ea"/>
                <a:cs typeface="+mj-cs"/>
              </a:rPr>
              <a:t>should</a:t>
            </a:r>
            <a:r>
              <a:rPr lang="sl-SI" sz="3200" dirty="0" smtClean="0">
                <a:latin typeface="+mj-lt"/>
                <a:ea typeface="+mj-ea"/>
                <a:cs typeface="+mj-cs"/>
              </a:rPr>
              <a:t> be</a:t>
            </a:r>
            <a:r>
              <a:rPr lang="en-US" sz="3200" dirty="0" smtClean="0">
                <a:latin typeface="+mj-lt"/>
                <a:ea typeface="+mj-ea"/>
                <a:cs typeface="+mj-cs"/>
              </a:rPr>
              <a:t> </a:t>
            </a:r>
            <a:r>
              <a:rPr lang="en-US" sz="3200" dirty="0">
                <a:latin typeface="+mj-lt"/>
                <a:ea typeface="+mj-ea"/>
                <a:cs typeface="+mj-cs"/>
              </a:rPr>
              <a:t>the roles and responsibilities of the </a:t>
            </a:r>
            <a:endParaRPr lang="sl-SI" sz="3200" dirty="0" smtClean="0">
              <a:latin typeface="+mj-lt"/>
              <a:ea typeface="+mj-ea"/>
              <a:cs typeface="+mj-cs"/>
            </a:endParaRPr>
          </a:p>
          <a:p>
            <a:r>
              <a:rPr lang="sl-SI" sz="3200" dirty="0">
                <a:latin typeface="+mj-lt"/>
                <a:ea typeface="+mj-ea"/>
                <a:cs typeface="+mj-cs"/>
              </a:rPr>
              <a:t> </a:t>
            </a:r>
            <a:r>
              <a:rPr lang="sl-SI" sz="3200" dirty="0" smtClean="0">
                <a:latin typeface="+mj-lt"/>
                <a:ea typeface="+mj-ea"/>
                <a:cs typeface="+mj-cs"/>
              </a:rPr>
              <a:t>    </a:t>
            </a:r>
            <a:r>
              <a:rPr lang="en-US" sz="3200" dirty="0" smtClean="0">
                <a:latin typeface="+mj-lt"/>
                <a:ea typeface="+mj-ea"/>
                <a:cs typeface="+mj-cs"/>
              </a:rPr>
              <a:t>involved</a:t>
            </a:r>
            <a:r>
              <a:rPr lang="sl-SI" sz="3200" dirty="0" smtClean="0">
                <a:latin typeface="+mj-lt"/>
                <a:ea typeface="+mj-ea"/>
                <a:cs typeface="+mj-cs"/>
              </a:rPr>
              <a:t> </a:t>
            </a:r>
            <a:r>
              <a:rPr lang="en-US" sz="3200" dirty="0" smtClean="0">
                <a:latin typeface="+mj-lt"/>
                <a:ea typeface="+mj-ea"/>
                <a:cs typeface="+mj-cs"/>
              </a:rPr>
              <a:t>staff?</a:t>
            </a:r>
            <a:endParaRPr lang="sl-SI" sz="3200" dirty="0" smtClean="0">
              <a:latin typeface="+mj-lt"/>
              <a:ea typeface="+mj-ea"/>
              <a:cs typeface="+mj-cs"/>
            </a:endParaRPr>
          </a:p>
          <a:p>
            <a:r>
              <a:rPr lang="en-US" sz="3200" dirty="0">
                <a:latin typeface="+mj-lt"/>
                <a:ea typeface="+mj-ea"/>
                <a:cs typeface="+mj-cs"/>
              </a:rPr>
              <a:t/>
            </a:r>
            <a:br>
              <a:rPr lang="en-US" sz="3200" dirty="0">
                <a:latin typeface="+mj-lt"/>
                <a:ea typeface="+mj-ea"/>
                <a:cs typeface="+mj-cs"/>
              </a:rPr>
            </a:br>
            <a:r>
              <a:rPr lang="sl-SI" sz="3200" dirty="0" smtClean="0">
                <a:latin typeface="+mj-lt"/>
                <a:ea typeface="+mj-ea"/>
                <a:cs typeface="+mj-cs"/>
              </a:rPr>
              <a:t>-  </a:t>
            </a:r>
            <a:r>
              <a:rPr lang="en-US" sz="3200" dirty="0">
                <a:latin typeface="+mj-lt"/>
                <a:ea typeface="+mj-ea"/>
                <a:cs typeface="+mj-cs"/>
              </a:rPr>
              <a:t>Do you have any personal experience with </a:t>
            </a:r>
            <a:r>
              <a:rPr lang="sl-SI" sz="3200" dirty="0">
                <a:latin typeface="+mj-lt"/>
                <a:ea typeface="+mj-ea"/>
                <a:cs typeface="+mj-cs"/>
              </a:rPr>
              <a:t> </a:t>
            </a:r>
            <a:r>
              <a:rPr lang="sl-SI" sz="3200" dirty="0" smtClean="0">
                <a:latin typeface="+mj-lt"/>
                <a:ea typeface="+mj-ea"/>
                <a:cs typeface="+mj-cs"/>
              </a:rPr>
              <a:t>  </a:t>
            </a:r>
          </a:p>
          <a:p>
            <a:r>
              <a:rPr lang="sl-SI" sz="3200" dirty="0">
                <a:latin typeface="+mj-lt"/>
                <a:ea typeface="+mj-ea"/>
                <a:cs typeface="+mj-cs"/>
              </a:rPr>
              <a:t> </a:t>
            </a:r>
            <a:r>
              <a:rPr lang="sl-SI" sz="3200" dirty="0" smtClean="0">
                <a:latin typeface="+mj-lt"/>
                <a:ea typeface="+mj-ea"/>
                <a:cs typeface="+mj-cs"/>
              </a:rPr>
              <a:t>  </a:t>
            </a:r>
            <a:r>
              <a:rPr lang="en-US" sz="3200" dirty="0" smtClean="0">
                <a:latin typeface="+mj-lt"/>
                <a:ea typeface="+mj-ea"/>
                <a:cs typeface="+mj-cs"/>
              </a:rPr>
              <a:t> </a:t>
            </a:r>
            <a:r>
              <a:rPr lang="en-US" sz="3200" dirty="0">
                <a:latin typeface="+mj-lt"/>
                <a:ea typeface="+mj-ea"/>
                <a:cs typeface="+mj-cs"/>
              </a:rPr>
              <a:t>involvement in such project team</a:t>
            </a:r>
            <a:r>
              <a:rPr lang="en-US" sz="3200" dirty="0" smtClean="0">
                <a:latin typeface="+mj-lt"/>
                <a:ea typeface="+mj-ea"/>
                <a:cs typeface="+mj-cs"/>
              </a:rPr>
              <a:t>?</a:t>
            </a:r>
            <a:endParaRPr lang="sl-SI" sz="3200" dirty="0" smtClean="0">
              <a:latin typeface="+mj-lt"/>
              <a:ea typeface="+mj-ea"/>
              <a:cs typeface="+mj-cs"/>
            </a:endParaRPr>
          </a:p>
        </p:txBody>
      </p:sp>
      <p:pic>
        <p:nvPicPr>
          <p:cNvPr id="4" name="Picture 3"/>
          <p:cNvPicPr>
            <a:picLocks noChangeAspect="1"/>
          </p:cNvPicPr>
          <p:nvPr/>
        </p:nvPicPr>
        <p:blipFill>
          <a:blip r:embed="rId3"/>
          <a:stretch>
            <a:fillRect/>
          </a:stretch>
        </p:blipFill>
        <p:spPr>
          <a:xfrm>
            <a:off x="9267500" y="3945223"/>
            <a:ext cx="2829393" cy="2593689"/>
          </a:xfrm>
          <a:prstGeom prst="rect">
            <a:avLst/>
          </a:prstGeom>
        </p:spPr>
      </p:pic>
      <p:sp>
        <p:nvSpPr>
          <p:cNvPr id="5" name="Footer Placeholder 4">
            <a:extLst>
              <a:ext uri="{FF2B5EF4-FFF2-40B4-BE49-F238E27FC236}">
                <a16:creationId xmlns:a16="http://schemas.microsoft.com/office/drawing/2014/main" id="{D6CC95A3-4828-4E4D-B920-584F36BF9538}"/>
              </a:ext>
            </a:extLst>
          </p:cNvPr>
          <p:cNvSpPr>
            <a:spLocks noGrp="1"/>
          </p:cNvSpPr>
          <p:nvPr>
            <p:ph type="ftr" sz="quarter" idx="11"/>
          </p:nvPr>
        </p:nvSpPr>
        <p:spPr>
          <a:xfrm>
            <a:off x="4038600" y="6356350"/>
            <a:ext cx="4114800" cy="365125"/>
          </a:xfrm>
        </p:spPr>
        <p:txBody>
          <a:bodyPr/>
          <a:lstStyle/>
          <a:p>
            <a:r>
              <a:rPr lang="en-US" dirty="0"/>
              <a:t>INTOSAI WGEA training on Greening the SAIs, 5th August 2019, Bangkok</a:t>
            </a:r>
            <a:endParaRPr lang="et-EE" dirty="0"/>
          </a:p>
        </p:txBody>
      </p:sp>
    </p:spTree>
    <p:extLst>
      <p:ext uri="{BB962C8B-B14F-4D97-AF65-F5344CB8AC3E}">
        <p14:creationId xmlns:p14="http://schemas.microsoft.com/office/powerpoint/2010/main" val="36397148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l-SI" sz="4000" b="1" dirty="0">
                <a:solidFill>
                  <a:srgbClr val="00B050"/>
                </a:solidFill>
              </a:rPr>
              <a:t>2.</a:t>
            </a:r>
            <a:r>
              <a:rPr lang="en-US" sz="4000" b="1" dirty="0">
                <a:solidFill>
                  <a:srgbClr val="00B050"/>
                </a:solidFill>
              </a:rPr>
              <a:t>4 Setting up environmental policy of the SAI</a:t>
            </a:r>
            <a:r>
              <a:rPr lang="sl-SI" sz="4000" b="1" dirty="0">
                <a:solidFill>
                  <a:srgbClr val="00B050"/>
                </a:solidFill>
              </a:rPr>
              <a:t> (1)</a:t>
            </a:r>
            <a:endParaRPr lang="en-GB" sz="4000" b="1" dirty="0">
              <a:solidFill>
                <a:srgbClr val="00B050"/>
              </a:solidFill>
            </a:endParaRPr>
          </a:p>
        </p:txBody>
      </p:sp>
      <p:sp>
        <p:nvSpPr>
          <p:cNvPr id="3" name="TextBox 2"/>
          <p:cNvSpPr txBox="1"/>
          <p:nvPr/>
        </p:nvSpPr>
        <p:spPr>
          <a:xfrm>
            <a:off x="939338" y="1903615"/>
            <a:ext cx="10058400" cy="4247317"/>
          </a:xfrm>
          <a:prstGeom prst="rect">
            <a:avLst/>
          </a:prstGeom>
          <a:noFill/>
        </p:spPr>
        <p:txBody>
          <a:bodyPr wrap="square" rtlCol="0">
            <a:spAutoFit/>
          </a:bodyPr>
          <a:lstStyle/>
          <a:p>
            <a:endParaRPr lang="en-US" dirty="0"/>
          </a:p>
          <a:p>
            <a:pPr marL="571500" indent="-571500">
              <a:buFont typeface="Arial" panose="020B0604020202020204" pitchFamily="34" charset="0"/>
              <a:buChar char="•"/>
            </a:pPr>
            <a:r>
              <a:rPr lang="en-US" sz="3600" dirty="0"/>
              <a:t>Why should the SAI have an environmental policy?</a:t>
            </a:r>
          </a:p>
          <a:p>
            <a:endParaRPr lang="en-US" sz="3600" dirty="0"/>
          </a:p>
          <a:p>
            <a:pPr marL="571500" indent="-571500">
              <a:buFont typeface="Arial" panose="020B0604020202020204" pitchFamily="34" charset="0"/>
              <a:buChar char="•"/>
            </a:pPr>
            <a:r>
              <a:rPr lang="en-US" sz="3600" dirty="0"/>
              <a:t>Should the environmental policy be a part of an overall SAI policy?</a:t>
            </a:r>
          </a:p>
          <a:p>
            <a:endParaRPr lang="en-US" sz="3600" dirty="0"/>
          </a:p>
          <a:p>
            <a:pPr marL="571500" indent="-571500">
              <a:buFont typeface="Arial" panose="020B0604020202020204" pitchFamily="34" charset="0"/>
              <a:buChar char="•"/>
            </a:pPr>
            <a:r>
              <a:rPr lang="en-US" sz="3600" dirty="0"/>
              <a:t>What is the purpose  of the environmental policy?</a:t>
            </a:r>
          </a:p>
        </p:txBody>
      </p:sp>
      <p:sp>
        <p:nvSpPr>
          <p:cNvPr id="4" name="Footer Placeholder 4">
            <a:extLst>
              <a:ext uri="{FF2B5EF4-FFF2-40B4-BE49-F238E27FC236}">
                <a16:creationId xmlns:a16="http://schemas.microsoft.com/office/drawing/2014/main" id="{D6CC95A3-4828-4E4D-B920-584F36BF9538}"/>
              </a:ext>
            </a:extLst>
          </p:cNvPr>
          <p:cNvSpPr>
            <a:spLocks noGrp="1"/>
          </p:cNvSpPr>
          <p:nvPr>
            <p:ph type="ftr" sz="quarter" idx="11"/>
          </p:nvPr>
        </p:nvSpPr>
        <p:spPr>
          <a:xfrm>
            <a:off x="4038600" y="6356350"/>
            <a:ext cx="4114800" cy="365125"/>
          </a:xfrm>
        </p:spPr>
        <p:txBody>
          <a:bodyPr/>
          <a:lstStyle/>
          <a:p>
            <a:r>
              <a:rPr lang="en-US" dirty="0"/>
              <a:t>INTOSAI WGEA training on Greening the SAIs, 5th August 2019, Bangkok</a:t>
            </a:r>
            <a:endParaRPr lang="et-EE" dirty="0"/>
          </a:p>
        </p:txBody>
      </p:sp>
    </p:spTree>
    <p:extLst>
      <p:ext uri="{BB962C8B-B14F-4D97-AF65-F5344CB8AC3E}">
        <p14:creationId xmlns:p14="http://schemas.microsoft.com/office/powerpoint/2010/main" val="12332013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l-SI" sz="3200" dirty="0"/>
              <a:t>    </a:t>
            </a:r>
            <a:r>
              <a:rPr lang="en-US" sz="3600" dirty="0"/>
              <a:t/>
            </a:r>
            <a:br>
              <a:rPr lang="en-US" sz="3600" dirty="0"/>
            </a:br>
            <a:r>
              <a:rPr lang="sl-SI" sz="3600" dirty="0"/>
              <a:t/>
            </a:r>
            <a:br>
              <a:rPr lang="sl-SI" sz="3600" dirty="0"/>
            </a:br>
            <a:r>
              <a:rPr lang="en-US" sz="3600" dirty="0"/>
              <a:t/>
            </a:r>
            <a:br>
              <a:rPr lang="en-US" sz="3600" dirty="0"/>
            </a:br>
            <a:r>
              <a:rPr lang="sl-SI" b="1" dirty="0">
                <a:solidFill>
                  <a:srgbClr val="00B050"/>
                </a:solidFill>
              </a:rPr>
              <a:t>2.4  </a:t>
            </a:r>
            <a:r>
              <a:rPr lang="en-US" b="1" dirty="0">
                <a:solidFill>
                  <a:srgbClr val="00B050"/>
                </a:solidFill>
              </a:rPr>
              <a:t>Setting up environmental policy of the SAI</a:t>
            </a:r>
            <a:r>
              <a:rPr lang="sl-SI" b="1" dirty="0">
                <a:solidFill>
                  <a:srgbClr val="00B050"/>
                </a:solidFill>
              </a:rPr>
              <a:t> (2)</a:t>
            </a:r>
            <a:r>
              <a:rPr lang="en-US" sz="2800" dirty="0">
                <a:solidFill>
                  <a:srgbClr val="00B050"/>
                </a:solidFill>
              </a:rPr>
              <a:t/>
            </a:r>
            <a:br>
              <a:rPr lang="en-US" sz="2800" dirty="0">
                <a:solidFill>
                  <a:srgbClr val="00B050"/>
                </a:solidFill>
              </a:rPr>
            </a:br>
            <a:r>
              <a:rPr lang="en-US" sz="2800" dirty="0"/>
              <a:t/>
            </a:r>
            <a:br>
              <a:rPr lang="en-US" sz="2800" dirty="0"/>
            </a:br>
            <a:r>
              <a:rPr lang="en-US" sz="3200" dirty="0"/>
              <a:t/>
            </a:r>
            <a:br>
              <a:rPr lang="en-US" sz="3200" dirty="0"/>
            </a:br>
            <a:r>
              <a:rPr lang="en-US" sz="3200" dirty="0"/>
              <a:t/>
            </a:r>
            <a:br>
              <a:rPr lang="en-US" sz="3200" dirty="0"/>
            </a:br>
            <a:endParaRPr lang="en-US" sz="3200" b="1" dirty="0"/>
          </a:p>
        </p:txBody>
      </p:sp>
      <p:sp>
        <p:nvSpPr>
          <p:cNvPr id="3" name="Content Placeholder 2">
            <a:extLst>
              <a:ext uri="{FF2B5EF4-FFF2-40B4-BE49-F238E27FC236}">
                <a16:creationId xmlns:a16="http://schemas.microsoft.com/office/drawing/2014/main" id="{C8FCA7AF-1998-4A85-8DAF-33E01328BD06}"/>
              </a:ext>
            </a:extLst>
          </p:cNvPr>
          <p:cNvSpPr>
            <a:spLocks noGrp="1"/>
          </p:cNvSpPr>
          <p:nvPr>
            <p:ph idx="1"/>
          </p:nvPr>
        </p:nvSpPr>
        <p:spPr/>
        <p:txBody>
          <a:bodyPr>
            <a:normAutofit/>
          </a:bodyPr>
          <a:lstStyle/>
          <a:p>
            <a:r>
              <a:rPr lang="en-US" sz="3600" dirty="0"/>
              <a:t>What are the elements of an environmental policy?</a:t>
            </a:r>
            <a:endParaRPr lang="et-EE" sz="3600" dirty="0"/>
          </a:p>
          <a:p>
            <a:r>
              <a:rPr lang="en-US" sz="3600" dirty="0"/>
              <a:t>Should the environmental policy be a public </a:t>
            </a:r>
            <a:br>
              <a:rPr lang="en-US" sz="3600" dirty="0"/>
            </a:br>
            <a:r>
              <a:rPr lang="en-US" sz="3600" dirty="0"/>
              <a:t>      document?</a:t>
            </a:r>
            <a:endParaRPr lang="et-EE" sz="3600" dirty="0"/>
          </a:p>
          <a:p>
            <a:r>
              <a:rPr lang="en-US" sz="3600" dirty="0"/>
              <a:t>Examples of SAIs‘ environmental </a:t>
            </a:r>
            <a:r>
              <a:rPr lang="en-US" sz="3600" dirty="0" smtClean="0"/>
              <a:t>policies</a:t>
            </a:r>
            <a:r>
              <a:rPr lang="sl-SI" sz="3600" dirty="0" smtClean="0"/>
              <a:t>:</a:t>
            </a:r>
            <a:endParaRPr lang="sl-SI" sz="3600" dirty="0" smtClean="0"/>
          </a:p>
          <a:p>
            <a:pPr marL="0" indent="0">
              <a:buNone/>
            </a:pPr>
            <a:r>
              <a:rPr lang="sl-SI" sz="2400" dirty="0" smtClean="0">
                <a:hlinkClick r:id="rId3" action="ppaction://hlinkfile"/>
              </a:rPr>
              <a:t>Example 1: ECA</a:t>
            </a:r>
            <a:r>
              <a:rPr lang="sl-SI" sz="2400" dirty="0" smtClean="0"/>
              <a:t>; </a:t>
            </a:r>
            <a:r>
              <a:rPr lang="en-GB" sz="1800" dirty="0">
                <a:hlinkClick r:id="rId4"/>
              </a:rPr>
              <a:t>https://www.eca.europa.eu/en/Pages/Environmental-management.aspx</a:t>
            </a:r>
            <a:endParaRPr lang="sl-SI" sz="1800" dirty="0" smtClean="0"/>
          </a:p>
          <a:p>
            <a:pPr marL="0" indent="0">
              <a:buNone/>
            </a:pPr>
            <a:r>
              <a:rPr lang="sl-SI" sz="2400" dirty="0" smtClean="0">
                <a:hlinkClick r:id="rId5" action="ppaction://hlinkfile"/>
              </a:rPr>
              <a:t>Example 2: ENAO</a:t>
            </a:r>
            <a:endParaRPr lang="sl-SI" sz="2400" dirty="0" smtClean="0"/>
          </a:p>
          <a:p>
            <a:pPr marL="0" indent="0">
              <a:buNone/>
            </a:pPr>
            <a:r>
              <a:rPr lang="sl-SI" sz="2400" dirty="0" smtClean="0"/>
              <a:t>Example 3: OAGC:</a:t>
            </a:r>
            <a:r>
              <a:rPr lang="sl-SI" sz="3600" dirty="0" smtClean="0"/>
              <a:t> </a:t>
            </a:r>
          </a:p>
          <a:p>
            <a:pPr marL="0" indent="0">
              <a:buNone/>
            </a:pPr>
            <a:r>
              <a:rPr lang="sl-SI" sz="2000" dirty="0" smtClean="0">
                <a:hlinkClick r:id="rId6"/>
              </a:rPr>
              <a:t>http://www.oag-bvg.gc.ca/internet/English/acc_rpt_e_42863.html</a:t>
            </a:r>
            <a:endParaRPr lang="et-EE" sz="2000" dirty="0"/>
          </a:p>
        </p:txBody>
      </p:sp>
      <p:sp>
        <p:nvSpPr>
          <p:cNvPr id="4" name="Footer Placeholder 4">
            <a:extLst>
              <a:ext uri="{FF2B5EF4-FFF2-40B4-BE49-F238E27FC236}">
                <a16:creationId xmlns:a16="http://schemas.microsoft.com/office/drawing/2014/main" id="{D6CC95A3-4828-4E4D-B920-584F36BF9538}"/>
              </a:ext>
            </a:extLst>
          </p:cNvPr>
          <p:cNvSpPr>
            <a:spLocks noGrp="1"/>
          </p:cNvSpPr>
          <p:nvPr>
            <p:ph type="ftr" sz="quarter" idx="11"/>
          </p:nvPr>
        </p:nvSpPr>
        <p:spPr>
          <a:xfrm>
            <a:off x="4038600" y="6356350"/>
            <a:ext cx="4114800" cy="365125"/>
          </a:xfrm>
        </p:spPr>
        <p:txBody>
          <a:bodyPr/>
          <a:lstStyle/>
          <a:p>
            <a:r>
              <a:rPr lang="en-US" dirty="0"/>
              <a:t>INTOSAI WGEA training on Greening the SAIs, 5th August 2019, Bangkok</a:t>
            </a:r>
            <a:endParaRPr lang="et-EE" dirty="0"/>
          </a:p>
        </p:txBody>
      </p:sp>
    </p:spTree>
    <p:extLst>
      <p:ext uri="{BB962C8B-B14F-4D97-AF65-F5344CB8AC3E}">
        <p14:creationId xmlns:p14="http://schemas.microsoft.com/office/powerpoint/2010/main" val="731956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35050"/>
          </a:xfrm>
        </p:spPr>
        <p:txBody>
          <a:bodyPr>
            <a:normAutofit fontScale="90000"/>
          </a:bodyPr>
          <a:lstStyle/>
          <a:p>
            <a:r>
              <a:rPr lang="sl-SI" sz="3600" b="1" dirty="0"/>
              <a:t> </a:t>
            </a:r>
            <a:br>
              <a:rPr lang="sl-SI" sz="3600" b="1" dirty="0"/>
            </a:br>
            <a:r>
              <a:rPr lang="sl-SI" b="1" dirty="0"/>
              <a:t/>
            </a:r>
            <a:br>
              <a:rPr lang="sl-SI" b="1" dirty="0"/>
            </a:br>
            <a:r>
              <a:rPr lang="en-US" b="1" dirty="0">
                <a:solidFill>
                  <a:srgbClr val="00B050"/>
                </a:solidFill>
              </a:rPr>
              <a:t/>
            </a:r>
            <a:br>
              <a:rPr lang="en-US" b="1" dirty="0">
                <a:solidFill>
                  <a:srgbClr val="00B050"/>
                </a:solidFill>
              </a:rPr>
            </a:br>
            <a:r>
              <a:rPr lang="en-US" sz="3200" dirty="0"/>
              <a:t/>
            </a:r>
            <a:br>
              <a:rPr lang="en-US" sz="3200" dirty="0"/>
            </a:br>
            <a:r>
              <a:rPr lang="sl-SI" b="1" dirty="0">
                <a:solidFill>
                  <a:srgbClr val="00B050"/>
                </a:solidFill>
              </a:rPr>
              <a:t>2.5   </a:t>
            </a:r>
            <a:r>
              <a:rPr lang="en-US" b="1" dirty="0">
                <a:solidFill>
                  <a:srgbClr val="00B050"/>
                </a:solidFill>
              </a:rPr>
              <a:t>Recommendations and hints</a:t>
            </a:r>
            <a:r>
              <a:rPr lang="en-US" dirty="0"/>
              <a:t>   </a:t>
            </a:r>
            <a:r>
              <a:rPr lang="sl-SI" sz="3200" dirty="0"/>
              <a:t/>
            </a:r>
            <a:br>
              <a:rPr lang="sl-SI" sz="3200" dirty="0"/>
            </a:br>
            <a:r>
              <a:rPr lang="en-US" sz="3200" dirty="0"/>
              <a:t> </a:t>
            </a:r>
            <a:r>
              <a:rPr lang="en-US" sz="3600" dirty="0"/>
              <a:t/>
            </a:r>
            <a:br>
              <a:rPr lang="en-US" sz="3600" dirty="0"/>
            </a:br>
            <a:r>
              <a:rPr lang="en-US" sz="3600" dirty="0"/>
              <a:t/>
            </a:r>
            <a:br>
              <a:rPr lang="en-US" sz="3600" dirty="0"/>
            </a:br>
            <a:r>
              <a:rPr lang="en-US" sz="3600" dirty="0"/>
              <a:t>    </a:t>
            </a:r>
            <a:r>
              <a:rPr lang="en-US" sz="3200" dirty="0"/>
              <a:t/>
            </a:r>
            <a:br>
              <a:rPr lang="en-US" sz="3200" dirty="0"/>
            </a:br>
            <a:r>
              <a:rPr lang="en-US" sz="3200" dirty="0"/>
              <a:t/>
            </a:r>
            <a:br>
              <a:rPr lang="en-US" sz="3200" dirty="0"/>
            </a:br>
            <a:endParaRPr lang="en-US" sz="3200" b="1" dirty="0"/>
          </a:p>
        </p:txBody>
      </p:sp>
      <p:sp>
        <p:nvSpPr>
          <p:cNvPr id="3" name="Content Placeholder 2">
            <a:extLst>
              <a:ext uri="{FF2B5EF4-FFF2-40B4-BE49-F238E27FC236}">
                <a16:creationId xmlns:a16="http://schemas.microsoft.com/office/drawing/2014/main" id="{E97971FA-C3C8-4C33-BDC8-C219489333A6}"/>
              </a:ext>
            </a:extLst>
          </p:cNvPr>
          <p:cNvSpPr>
            <a:spLocks noGrp="1"/>
          </p:cNvSpPr>
          <p:nvPr>
            <p:ph idx="1"/>
          </p:nvPr>
        </p:nvSpPr>
        <p:spPr/>
        <p:txBody>
          <a:bodyPr>
            <a:normAutofit lnSpcReduction="10000"/>
          </a:bodyPr>
          <a:lstStyle/>
          <a:p>
            <a:r>
              <a:rPr lang="en-US" sz="3600" dirty="0"/>
              <a:t>Only structured approach assures sustainability of</a:t>
            </a:r>
            <a:br>
              <a:rPr lang="en-US" sz="3600" dirty="0"/>
            </a:br>
            <a:r>
              <a:rPr lang="en-US" sz="3600" dirty="0"/>
              <a:t>     greening practices over </a:t>
            </a:r>
            <a:r>
              <a:rPr lang="en-US" sz="3600" dirty="0" smtClean="0"/>
              <a:t>time</a:t>
            </a:r>
            <a:endParaRPr lang="sl-SI" sz="3600" dirty="0" smtClean="0"/>
          </a:p>
          <a:p>
            <a:pPr marL="0" indent="0">
              <a:buNone/>
            </a:pPr>
            <a:endParaRPr lang="et-EE" sz="3600" dirty="0"/>
          </a:p>
          <a:p>
            <a:r>
              <a:rPr lang="en-US" sz="3600" dirty="0"/>
              <a:t>Management commitment is the key to continuous</a:t>
            </a:r>
            <a:br>
              <a:rPr lang="en-US" sz="3600" dirty="0"/>
            </a:br>
            <a:r>
              <a:rPr lang="en-US" sz="3600" dirty="0"/>
              <a:t>     implementation of greening </a:t>
            </a:r>
            <a:r>
              <a:rPr lang="en-US" sz="3600" dirty="0" smtClean="0"/>
              <a:t>principles</a:t>
            </a:r>
            <a:endParaRPr lang="sl-SI" sz="3600" dirty="0" smtClean="0"/>
          </a:p>
          <a:p>
            <a:pPr marL="0" indent="0">
              <a:buNone/>
            </a:pPr>
            <a:endParaRPr lang="et-EE" sz="3600" dirty="0"/>
          </a:p>
          <a:p>
            <a:r>
              <a:rPr lang="en-US" sz="3600" dirty="0"/>
              <a:t>Environmental principles should be included to the SAI‘s strategy</a:t>
            </a:r>
            <a:endParaRPr lang="et-EE" sz="3600" dirty="0"/>
          </a:p>
        </p:txBody>
      </p:sp>
      <p:sp>
        <p:nvSpPr>
          <p:cNvPr id="4" name="Footer Placeholder 4">
            <a:extLst>
              <a:ext uri="{FF2B5EF4-FFF2-40B4-BE49-F238E27FC236}">
                <a16:creationId xmlns:a16="http://schemas.microsoft.com/office/drawing/2014/main" id="{D6CC95A3-4828-4E4D-B920-584F36BF9538}"/>
              </a:ext>
            </a:extLst>
          </p:cNvPr>
          <p:cNvSpPr>
            <a:spLocks noGrp="1"/>
          </p:cNvSpPr>
          <p:nvPr>
            <p:ph type="ftr" sz="quarter" idx="11"/>
          </p:nvPr>
        </p:nvSpPr>
        <p:spPr>
          <a:xfrm>
            <a:off x="4038600" y="6356350"/>
            <a:ext cx="4114800" cy="365125"/>
          </a:xfrm>
        </p:spPr>
        <p:txBody>
          <a:bodyPr/>
          <a:lstStyle/>
          <a:p>
            <a:r>
              <a:rPr lang="en-US" dirty="0"/>
              <a:t>INTOSAI WGEA training on Greening the SAIs, 5th August 2019, Bangkok</a:t>
            </a:r>
            <a:endParaRPr lang="et-EE" dirty="0"/>
          </a:p>
        </p:txBody>
      </p:sp>
    </p:spTree>
    <p:extLst>
      <p:ext uri="{BB962C8B-B14F-4D97-AF65-F5344CB8AC3E}">
        <p14:creationId xmlns:p14="http://schemas.microsoft.com/office/powerpoint/2010/main" val="129539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1411</TotalTime>
  <Words>1098</Words>
  <Application>Microsoft Office PowerPoint</Application>
  <PresentationFormat>Widescreen</PresentationFormat>
  <Paragraphs>137</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Session 2  How to start? </vt:lpstr>
      <vt:lpstr>PowerPoint Presentation</vt:lpstr>
      <vt:lpstr>Contents</vt:lpstr>
      <vt:lpstr>  - importance of management commitment   -  setting up the project team /working group  -  preparing strategic environmental documents,     introducing plan – do – check – act principle    </vt:lpstr>
      <vt:lpstr>2.2 Setting up a project team/working group</vt:lpstr>
      <vt:lpstr>2.3 Discussion in groups:   - Who in your organization / SAI should take part in the     project team to introduce green changes?         - </vt:lpstr>
      <vt:lpstr>2.4 Setting up environmental policy of the SAI (1)</vt:lpstr>
      <vt:lpstr>       2.4  Setting up environmental policy of the SAI (2)    </vt:lpstr>
      <vt:lpstr>     2.5   Recommendations and hints             </vt:lpstr>
    </vt:vector>
  </TitlesOfParts>
  <Company>ECA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begin with greening activities in the office</dc:title>
  <dc:creator>JERNEJA VRABIC</dc:creator>
  <cp:lastModifiedBy>Jerneja Vrabic</cp:lastModifiedBy>
  <cp:revision>61</cp:revision>
  <dcterms:created xsi:type="dcterms:W3CDTF">2018-10-01T07:03:35Z</dcterms:created>
  <dcterms:modified xsi:type="dcterms:W3CDTF">2019-08-08T15:26:26Z</dcterms:modified>
</cp:coreProperties>
</file>