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412" r:id="rId3"/>
    <p:sldId id="418" r:id="rId4"/>
    <p:sldId id="416" r:id="rId5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ire Viss" initials="VV" lastIdx="1" clrIdx="0">
    <p:extLst>
      <p:ext uri="{19B8F6BF-5375-455C-9EA6-DF929625EA0E}">
        <p15:presenceInfo xmlns:p15="http://schemas.microsoft.com/office/powerpoint/2012/main" userId="S-1-5-21-1969734025-3632390164-3406793636-28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0702" autoAdjust="0"/>
  </p:normalViewPr>
  <p:slideViewPr>
    <p:cSldViewPr snapToGrid="0">
      <p:cViewPr varScale="1">
        <p:scale>
          <a:sx n="92" d="100"/>
          <a:sy n="92" d="100"/>
        </p:scale>
        <p:origin x="12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DEF6-737A-482A-BB79-6F30D5BD693F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400EA-9D86-40C5-94C4-6481E884502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311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Everybody</a:t>
            </a:r>
            <a:r>
              <a:rPr lang="et-EE" dirty="0"/>
              <a:t> </a:t>
            </a:r>
            <a:r>
              <a:rPr lang="et-EE" dirty="0" err="1"/>
              <a:t>can</a:t>
            </a:r>
            <a:r>
              <a:rPr lang="et-EE" dirty="0"/>
              <a:t> </a:t>
            </a:r>
            <a:r>
              <a:rPr lang="et-EE" dirty="0" err="1"/>
              <a:t>write</a:t>
            </a:r>
            <a:r>
              <a:rPr lang="et-EE" dirty="0"/>
              <a:t> </a:t>
            </a:r>
            <a:r>
              <a:rPr lang="et-EE" dirty="0" err="1"/>
              <a:t>down</a:t>
            </a:r>
            <a:r>
              <a:rPr lang="et-EE" dirty="0"/>
              <a:t> a „</a:t>
            </a:r>
            <a:r>
              <a:rPr lang="et-EE" dirty="0" err="1"/>
              <a:t>promise</a:t>
            </a:r>
            <a:r>
              <a:rPr lang="et-EE" dirty="0"/>
              <a:t>“. </a:t>
            </a:r>
            <a:r>
              <a:rPr lang="et-EE" dirty="0" err="1"/>
              <a:t>Open</a:t>
            </a:r>
            <a:r>
              <a:rPr lang="et-EE" dirty="0"/>
              <a:t> </a:t>
            </a:r>
            <a:r>
              <a:rPr lang="et-EE" dirty="0" err="1"/>
              <a:t>discussion</a:t>
            </a:r>
            <a:r>
              <a:rPr lang="et-E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3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961797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Feedbcak</a:t>
            </a:r>
            <a:r>
              <a:rPr lang="et-EE" dirty="0"/>
              <a:t> </a:t>
            </a:r>
            <a:r>
              <a:rPr lang="et-EE" dirty="0" err="1"/>
              <a:t>form</a:t>
            </a:r>
            <a:r>
              <a:rPr lang="et-EE" dirty="0"/>
              <a:t> </a:t>
            </a:r>
            <a:r>
              <a:rPr lang="et-EE" dirty="0" err="1"/>
              <a:t>will</a:t>
            </a:r>
            <a:r>
              <a:rPr lang="et-EE" dirty="0"/>
              <a:t> </a:t>
            </a:r>
            <a:r>
              <a:rPr lang="et-EE" dirty="0" err="1"/>
              <a:t>be</a:t>
            </a:r>
            <a:r>
              <a:rPr lang="et-EE" dirty="0"/>
              <a:t> </a:t>
            </a:r>
            <a:r>
              <a:rPr lang="et-EE" dirty="0" err="1"/>
              <a:t>distributed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94427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769C-3536-4B71-A1C3-0FC13D034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7EE66-7EBA-412B-B2CD-3643CAB86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A5DA-9D7D-4588-B6D5-5EDC9B8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4EFDF-F0D6-43A6-A4E8-004146384053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B12-044C-443E-AC77-E3D08B5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946E-D8FB-4A79-AFCF-E08765FE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8130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C3419-9241-45AB-B196-D3B5D6411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6A2ED-9B5A-4B6E-A47D-9F52F034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0FABD-5E28-47F6-94A8-D96CDD7C6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67496-6E69-42C8-A326-1CF1BA205AF9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EC55D-5E07-41C6-B184-62F2D537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69E62-3756-4874-AE20-00DD98C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8622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91032-C308-4160-B731-6A69FC6C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1470E-F177-4445-8EE8-51EBD073B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1682-E2EC-4EE4-84B1-57845E91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08CC6-BCE8-4AF4-8526-AAF330878E50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818B-D562-4CE7-A1B2-21ACF707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033A3-A226-4986-BD4C-DCABAB90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844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C7FA-FACF-4B6F-B029-7DAC644AB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8A197-3482-4F28-8C27-9F75EE65A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133F-6613-4E01-9DA3-4DA9011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7E33-89E7-469D-BA63-F059DAC58D8C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A66B6-B880-49E3-BB62-F83AAC131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E3FAD-0058-449F-8E75-4D7F0C2F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00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F0DE7-81A5-4F0D-A407-7B1F7F7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8203-087E-48AD-87A1-7B251E148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73C-BF69-4E5F-AC66-4035634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15E34-2A0F-4969-A734-CD238DFC3903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3DB8-3EFD-4A23-B1BB-36F1E557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93391-2EED-4522-ADAE-B8AA7629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831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4793-092D-47D9-8492-0D4A63BC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5282-F8F4-4D20-A0E2-657ED08E5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7E731-693B-4086-ACB4-6617587AB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C8447-E4FB-4F95-ACCA-F292E157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7883-CFB2-46F2-98E2-617C41A7283B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C8D1-4871-412A-B20D-10CD24A3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EAF8-FE20-4536-B0AB-6A3BE725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668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015B-73FF-47B6-BD60-78B26D84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21669-5E68-4F94-AB1B-F3DBA753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F429-4EFA-4F5E-9E8C-1583057D2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88C9E-373F-4882-94F8-B0C3B7BE9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788A8-527C-46CE-9C90-DF0ED9F9D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616618-4DC5-4E06-9203-7C3D4EEF6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91BBC-762D-4CE3-A733-FB260FEF5B76}" type="datetime1">
              <a:rPr lang="et-EE" smtClean="0"/>
              <a:t>02.08.2019</a:t>
            </a:fld>
            <a:endParaRPr lang="et-E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2705DF-C5A6-413A-A431-F72323A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0ED0-E638-4CDF-90F9-39C3799F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7162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1A168-E91B-4957-B8CF-3FCE28BDE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4C9C-45C8-467B-8B3D-3139A3FA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486E6-F1E9-431C-AA0F-1C001B9EF05D}" type="datetime1">
              <a:rPr lang="et-EE" smtClean="0"/>
              <a:t>02.08.2019</a:t>
            </a:fld>
            <a:endParaRPr lang="et-E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914C-212C-4A61-889A-F7843447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DC779-A55C-46A4-A861-43E11E52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041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B6D9-DC55-4EDA-B55B-DBE204D9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5DD1-FC8A-40C4-BEBF-34B8813EF636}" type="datetime1">
              <a:rPr lang="et-EE" smtClean="0"/>
              <a:t>02.08.2019</a:t>
            </a:fld>
            <a:endParaRPr lang="et-E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5F911-0D0E-432A-A802-24A221ED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3023A-89E5-4BC4-BF16-EBDAF4E1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527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FBC6-111A-471B-9D9E-BD44A3A7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7537-D96B-4CC0-A08E-FC47870AF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11FD4-F3E5-4338-900A-BC165740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4E44-D231-4526-AA87-767F0410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C62A-9DB4-47EA-B4C8-E02313D54CB4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C1D24-EB68-4167-9590-0D4708A5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1F184-6208-42C8-A67E-64A1B24F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2356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DFD37-DFD9-47ED-B21B-84A4DB4E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661C5-2B6C-4371-905C-67A2FCF9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7F200-ED67-46F0-B6A6-1A47B2602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43D00-B0C9-43CB-84DB-E16F63D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85F6-D339-489C-A63B-BF8269F54847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4B82E-F4B9-493C-9861-336FFFF0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A1C2F-8EB4-48C5-8795-EE4FC914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623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E22AD-2249-4F24-BB1C-FC7652A43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70859-DBFC-4387-8E06-A3D57E40C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A19C-24E7-458F-A6E4-77BC0115B2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F66E2-2391-4820-B987-560623ED4FB3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6BF7-E948-45CD-AF8A-F0A6BEFC6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9CBB-0EFD-4187-93D3-51A8CE571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91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8177-1DF0-485C-9481-7C1E354C1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Session 10</a:t>
            </a:r>
            <a:br>
              <a:rPr lang="et-EE" sz="4800" b="1" dirty="0">
                <a:solidFill>
                  <a:srgbClr val="00B050"/>
                </a:solidFill>
              </a:rPr>
            </a:br>
            <a:br>
              <a:rPr lang="et-EE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Conclusions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379158-FED8-43E3-8382-DE8C88B0E9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INTOSAI WGEA training on Greening the SAIs</a:t>
            </a:r>
          </a:p>
          <a:p>
            <a:r>
              <a:rPr lang="en-US" dirty="0"/>
              <a:t>5th August 2019, Bangkok, Kingdom of Thailand</a:t>
            </a:r>
          </a:p>
          <a:p>
            <a:endParaRPr lang="et-E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3F3C66-0E15-49D2-A205-2EEABE3BF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5735637"/>
            <a:ext cx="865707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0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7BEE5EC5-9573-4CBA-87F7-8E3D05A06513}"/>
              </a:ext>
            </a:extLst>
          </p:cNvPr>
          <p:cNvGrpSpPr/>
          <p:nvPr/>
        </p:nvGrpSpPr>
        <p:grpSpPr>
          <a:xfrm>
            <a:off x="1567691" y="1483275"/>
            <a:ext cx="8706029" cy="4640754"/>
            <a:chOff x="1502667" y="1029124"/>
            <a:chExt cx="6879512" cy="459287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8B8C267-6F02-4B5E-A852-9C3A5E8AAAF9}"/>
                </a:ext>
              </a:extLst>
            </p:cNvPr>
            <p:cNvGrpSpPr/>
            <p:nvPr/>
          </p:nvGrpSpPr>
          <p:grpSpPr>
            <a:xfrm>
              <a:off x="1502667" y="1029124"/>
              <a:ext cx="6879512" cy="4592876"/>
              <a:chOff x="1502667" y="1029124"/>
              <a:chExt cx="6879512" cy="4592876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E2410E7-410B-475B-B50F-B07C4B41F721}"/>
                  </a:ext>
                </a:extLst>
              </p:cNvPr>
              <p:cNvSpPr/>
              <p:nvPr/>
            </p:nvSpPr>
            <p:spPr>
              <a:xfrm>
                <a:off x="155938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6350"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1. What is greening?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Commitment</a:t>
                </a: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2F9C9C2-6694-4EF8-99E5-85209F3CE09F}"/>
                  </a:ext>
                </a:extLst>
              </p:cNvPr>
              <p:cNvSpPr/>
              <p:nvPr/>
            </p:nvSpPr>
            <p:spPr>
              <a:xfrm>
                <a:off x="3523004" y="1346769"/>
                <a:ext cx="382617" cy="447590"/>
              </a:xfrm>
              <a:custGeom>
                <a:avLst/>
                <a:gdLst>
                  <a:gd name="connsiteX0" fmla="*/ 0 w 382617"/>
                  <a:gd name="connsiteY0" fmla="*/ 89518 h 447590"/>
                  <a:gd name="connsiteX1" fmla="*/ 191309 w 382617"/>
                  <a:gd name="connsiteY1" fmla="*/ 89518 h 447590"/>
                  <a:gd name="connsiteX2" fmla="*/ 191309 w 382617"/>
                  <a:gd name="connsiteY2" fmla="*/ 0 h 447590"/>
                  <a:gd name="connsiteX3" fmla="*/ 382617 w 382617"/>
                  <a:gd name="connsiteY3" fmla="*/ 223795 h 447590"/>
                  <a:gd name="connsiteX4" fmla="*/ 191309 w 382617"/>
                  <a:gd name="connsiteY4" fmla="*/ 447590 h 447590"/>
                  <a:gd name="connsiteX5" fmla="*/ 191309 w 382617"/>
                  <a:gd name="connsiteY5" fmla="*/ 358072 h 447590"/>
                  <a:gd name="connsiteX6" fmla="*/ 0 w 382617"/>
                  <a:gd name="connsiteY6" fmla="*/ 358072 h 447590"/>
                  <a:gd name="connsiteX7" fmla="*/ 0 w 382617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617" h="447590">
                    <a:moveTo>
                      <a:pt x="0" y="89518"/>
                    </a:moveTo>
                    <a:lnTo>
                      <a:pt x="191309" y="89518"/>
                    </a:lnTo>
                    <a:lnTo>
                      <a:pt x="191309" y="0"/>
                    </a:lnTo>
                    <a:lnTo>
                      <a:pt x="382617" y="223795"/>
                    </a:lnTo>
                    <a:lnTo>
                      <a:pt x="191309" y="447590"/>
                    </a:lnTo>
                    <a:lnTo>
                      <a:pt x="191309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14785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F41BF00-918E-4A65-9B31-B66AEDC28241}"/>
                  </a:ext>
                </a:extLst>
              </p:cNvPr>
              <p:cNvSpPr/>
              <p:nvPr/>
            </p:nvSpPr>
            <p:spPr>
              <a:xfrm>
                <a:off x="4086102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2. </a:t>
                </a:r>
                <a:r>
                  <a:rPr lang="en-GB" sz="1600" b="1" kern="1200" dirty="0"/>
                  <a:t>How to start</a:t>
                </a:r>
                <a:r>
                  <a:rPr lang="en-GB" sz="1600" b="1" kern="1200" noProof="0" dirty="0"/>
                  <a:t>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Working group </a:t>
                </a:r>
                <a:endParaRPr lang="et-EE" sz="1600" b="1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Setting</a:t>
                </a:r>
                <a:r>
                  <a:rPr lang="en-GB" sz="1600" b="1" kern="1200" noProof="0" dirty="0"/>
                  <a:t> the policy</a:t>
                </a: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AA0DB0B-8C47-4505-8948-00713DC9AB31}"/>
                  </a:ext>
                </a:extLst>
              </p:cNvPr>
              <p:cNvSpPr/>
              <p:nvPr/>
            </p:nvSpPr>
            <p:spPr>
              <a:xfrm>
                <a:off x="6040582" y="1346769"/>
                <a:ext cx="360588" cy="447590"/>
              </a:xfrm>
              <a:custGeom>
                <a:avLst/>
                <a:gdLst>
                  <a:gd name="connsiteX0" fmla="*/ 0 w 360588"/>
                  <a:gd name="connsiteY0" fmla="*/ 89518 h 447590"/>
                  <a:gd name="connsiteX1" fmla="*/ 180294 w 360588"/>
                  <a:gd name="connsiteY1" fmla="*/ 89518 h 447590"/>
                  <a:gd name="connsiteX2" fmla="*/ 180294 w 360588"/>
                  <a:gd name="connsiteY2" fmla="*/ 0 h 447590"/>
                  <a:gd name="connsiteX3" fmla="*/ 360588 w 360588"/>
                  <a:gd name="connsiteY3" fmla="*/ 223795 h 447590"/>
                  <a:gd name="connsiteX4" fmla="*/ 180294 w 360588"/>
                  <a:gd name="connsiteY4" fmla="*/ 447590 h 447590"/>
                  <a:gd name="connsiteX5" fmla="*/ 180294 w 360588"/>
                  <a:gd name="connsiteY5" fmla="*/ 358072 h 447590"/>
                  <a:gd name="connsiteX6" fmla="*/ 0 w 360588"/>
                  <a:gd name="connsiteY6" fmla="*/ 358072 h 447590"/>
                  <a:gd name="connsiteX7" fmla="*/ 0 w 360588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588" h="447590">
                    <a:moveTo>
                      <a:pt x="0" y="89518"/>
                    </a:moveTo>
                    <a:lnTo>
                      <a:pt x="180294" y="89518"/>
                    </a:lnTo>
                    <a:lnTo>
                      <a:pt x="180294" y="0"/>
                    </a:lnTo>
                    <a:lnTo>
                      <a:pt x="360588" y="223795"/>
                    </a:lnTo>
                    <a:lnTo>
                      <a:pt x="180294" y="447590"/>
                    </a:lnTo>
                    <a:lnTo>
                      <a:pt x="180294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8176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8D76778-B876-4292-A888-F1721D2A2747}"/>
                  </a:ext>
                </a:extLst>
              </p:cNvPr>
              <p:cNvSpPr/>
              <p:nvPr/>
            </p:nvSpPr>
            <p:spPr>
              <a:xfrm>
                <a:off x="657126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175"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t-EE" sz="1600" b="1" dirty="0"/>
                  <a:t>3. </a:t>
                </a:r>
                <a:r>
                  <a:rPr lang="en-GB" sz="1600" b="1" dirty="0"/>
                  <a:t>Identifying environmental aspects</a:t>
                </a:r>
                <a:endParaRPr lang="en-GB" sz="1600" b="1" kern="1200" noProof="0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1CBC9B1-602A-47E2-9DD9-CE22B4E10237}"/>
                  </a:ext>
                </a:extLst>
              </p:cNvPr>
              <p:cNvSpPr/>
              <p:nvPr/>
            </p:nvSpPr>
            <p:spPr>
              <a:xfrm>
                <a:off x="7252891" y="2250958"/>
                <a:ext cx="447590" cy="334756"/>
              </a:xfrm>
              <a:custGeom>
                <a:avLst/>
                <a:gdLst>
                  <a:gd name="connsiteX0" fmla="*/ 0 w 334756"/>
                  <a:gd name="connsiteY0" fmla="*/ 89518 h 447590"/>
                  <a:gd name="connsiteX1" fmla="*/ 167378 w 334756"/>
                  <a:gd name="connsiteY1" fmla="*/ 89518 h 447590"/>
                  <a:gd name="connsiteX2" fmla="*/ 167378 w 334756"/>
                  <a:gd name="connsiteY2" fmla="*/ 0 h 447590"/>
                  <a:gd name="connsiteX3" fmla="*/ 334756 w 334756"/>
                  <a:gd name="connsiteY3" fmla="*/ 223795 h 447590"/>
                  <a:gd name="connsiteX4" fmla="*/ 167378 w 334756"/>
                  <a:gd name="connsiteY4" fmla="*/ 447590 h 447590"/>
                  <a:gd name="connsiteX5" fmla="*/ 167378 w 334756"/>
                  <a:gd name="connsiteY5" fmla="*/ 358072 h 447590"/>
                  <a:gd name="connsiteX6" fmla="*/ 0 w 334756"/>
                  <a:gd name="connsiteY6" fmla="*/ 358072 h 447590"/>
                  <a:gd name="connsiteX7" fmla="*/ 0 w 334756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756" h="447590">
                    <a:moveTo>
                      <a:pt x="267805" y="0"/>
                    </a:moveTo>
                    <a:lnTo>
                      <a:pt x="267805" y="223795"/>
                    </a:lnTo>
                    <a:lnTo>
                      <a:pt x="334756" y="223795"/>
                    </a:lnTo>
                    <a:lnTo>
                      <a:pt x="167378" y="447590"/>
                    </a:lnTo>
                    <a:lnTo>
                      <a:pt x="0" y="223795"/>
                    </a:lnTo>
                    <a:lnTo>
                      <a:pt x="66951" y="223795"/>
                    </a:lnTo>
                    <a:lnTo>
                      <a:pt x="66951" y="0"/>
                    </a:lnTo>
                    <a:lnTo>
                      <a:pt x="26780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9" tIns="0" rIns="89517" bIns="10042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2EDDF0-1827-492F-B0B1-644497DFF8C4}"/>
                  </a:ext>
                </a:extLst>
              </p:cNvPr>
              <p:cNvSpPr/>
              <p:nvPr/>
            </p:nvSpPr>
            <p:spPr>
              <a:xfrm>
                <a:off x="6577378" y="2743616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4. Initial environmental review</a:t>
                </a: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FA6DB98-EBFC-4BF1-AE75-FE8D7A886275}"/>
                  </a:ext>
                </a:extLst>
              </p:cNvPr>
              <p:cNvSpPr/>
              <p:nvPr/>
            </p:nvSpPr>
            <p:spPr>
              <a:xfrm rot="21604472">
                <a:off x="6080701" y="3059669"/>
                <a:ext cx="350985" cy="447591"/>
              </a:xfrm>
              <a:custGeom>
                <a:avLst/>
                <a:gdLst>
                  <a:gd name="connsiteX0" fmla="*/ 0 w 350985"/>
                  <a:gd name="connsiteY0" fmla="*/ 89518 h 447590"/>
                  <a:gd name="connsiteX1" fmla="*/ 175493 w 350985"/>
                  <a:gd name="connsiteY1" fmla="*/ 89518 h 447590"/>
                  <a:gd name="connsiteX2" fmla="*/ 175493 w 350985"/>
                  <a:gd name="connsiteY2" fmla="*/ 0 h 447590"/>
                  <a:gd name="connsiteX3" fmla="*/ 350985 w 350985"/>
                  <a:gd name="connsiteY3" fmla="*/ 223795 h 447590"/>
                  <a:gd name="connsiteX4" fmla="*/ 175493 w 350985"/>
                  <a:gd name="connsiteY4" fmla="*/ 447590 h 447590"/>
                  <a:gd name="connsiteX5" fmla="*/ 175493 w 350985"/>
                  <a:gd name="connsiteY5" fmla="*/ 358072 h 447590"/>
                  <a:gd name="connsiteX6" fmla="*/ 0 w 350985"/>
                  <a:gd name="connsiteY6" fmla="*/ 358072 h 447590"/>
                  <a:gd name="connsiteX7" fmla="*/ 0 w 350985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85" h="447590">
                    <a:moveTo>
                      <a:pt x="350985" y="358072"/>
                    </a:moveTo>
                    <a:lnTo>
                      <a:pt x="175492" y="358072"/>
                    </a:lnTo>
                    <a:lnTo>
                      <a:pt x="175492" y="447590"/>
                    </a:lnTo>
                    <a:lnTo>
                      <a:pt x="0" y="223795"/>
                    </a:lnTo>
                    <a:lnTo>
                      <a:pt x="175492" y="0"/>
                    </a:lnTo>
                    <a:lnTo>
                      <a:pt x="175492" y="89518"/>
                    </a:lnTo>
                    <a:lnTo>
                      <a:pt x="350985" y="89518"/>
                    </a:lnTo>
                    <a:lnTo>
                      <a:pt x="350985" y="35807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05295" tIns="89518" rIns="-1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3EDD631-BFEE-41EB-A1A4-EB6422CC6AC3}"/>
                  </a:ext>
                </a:extLst>
              </p:cNvPr>
              <p:cNvSpPr/>
              <p:nvPr/>
            </p:nvSpPr>
            <p:spPr>
              <a:xfrm>
                <a:off x="4110341" y="2740407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5. Environmental objectives </a:t>
                </a:r>
                <a:endParaRPr lang="et-EE" sz="1600" b="1" kern="1200" noProof="0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Action </a:t>
                </a:r>
                <a:r>
                  <a:rPr lang="en-GB" sz="1600" b="1" kern="1200" noProof="0" dirty="0"/>
                  <a:t>plan</a:t>
                </a: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37492DFD-294C-48D5-94EE-943CAC03FA7E}"/>
                  </a:ext>
                </a:extLst>
              </p:cNvPr>
              <p:cNvSpPr/>
              <p:nvPr/>
            </p:nvSpPr>
            <p:spPr>
              <a:xfrm rot="21613915">
                <a:off x="3537725" y="3052900"/>
                <a:ext cx="404651" cy="447591"/>
              </a:xfrm>
              <a:custGeom>
                <a:avLst/>
                <a:gdLst>
                  <a:gd name="connsiteX0" fmla="*/ 0 w 404650"/>
                  <a:gd name="connsiteY0" fmla="*/ 89518 h 447590"/>
                  <a:gd name="connsiteX1" fmla="*/ 202325 w 404650"/>
                  <a:gd name="connsiteY1" fmla="*/ 89518 h 447590"/>
                  <a:gd name="connsiteX2" fmla="*/ 202325 w 404650"/>
                  <a:gd name="connsiteY2" fmla="*/ 0 h 447590"/>
                  <a:gd name="connsiteX3" fmla="*/ 404650 w 404650"/>
                  <a:gd name="connsiteY3" fmla="*/ 223795 h 447590"/>
                  <a:gd name="connsiteX4" fmla="*/ 202325 w 404650"/>
                  <a:gd name="connsiteY4" fmla="*/ 447590 h 447590"/>
                  <a:gd name="connsiteX5" fmla="*/ 202325 w 404650"/>
                  <a:gd name="connsiteY5" fmla="*/ 358072 h 447590"/>
                  <a:gd name="connsiteX6" fmla="*/ 0 w 404650"/>
                  <a:gd name="connsiteY6" fmla="*/ 358072 h 447590"/>
                  <a:gd name="connsiteX7" fmla="*/ 0 w 4046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50" h="447590">
                    <a:moveTo>
                      <a:pt x="404650" y="358072"/>
                    </a:moveTo>
                    <a:lnTo>
                      <a:pt x="202325" y="358072"/>
                    </a:lnTo>
                    <a:lnTo>
                      <a:pt x="202325" y="447590"/>
                    </a:lnTo>
                    <a:lnTo>
                      <a:pt x="0" y="223795"/>
                    </a:lnTo>
                    <a:lnTo>
                      <a:pt x="202325" y="0"/>
                    </a:lnTo>
                    <a:lnTo>
                      <a:pt x="202325" y="89518"/>
                    </a:lnTo>
                    <a:lnTo>
                      <a:pt x="404650" y="89518"/>
                    </a:lnTo>
                    <a:lnTo>
                      <a:pt x="404650" y="35807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1395" tIns="89519" rIns="0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1E79DB1-4CD0-446D-B549-84C1A1CD2A0B}"/>
                  </a:ext>
                </a:extLst>
              </p:cNvPr>
              <p:cNvSpPr/>
              <p:nvPr/>
            </p:nvSpPr>
            <p:spPr>
              <a:xfrm>
                <a:off x="1525799" y="2726589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6. Implementation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Rules and involvement</a:t>
                </a: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5B3EA3F-56E0-470C-884F-B23BF52FAD51}"/>
                  </a:ext>
                </a:extLst>
              </p:cNvPr>
              <p:cNvSpPr/>
              <p:nvPr/>
            </p:nvSpPr>
            <p:spPr>
              <a:xfrm rot="62913">
                <a:off x="2204404" y="3970107"/>
                <a:ext cx="447591" cy="378884"/>
              </a:xfrm>
              <a:custGeom>
                <a:avLst/>
                <a:gdLst>
                  <a:gd name="connsiteX0" fmla="*/ 0 w 378883"/>
                  <a:gd name="connsiteY0" fmla="*/ 89518 h 447590"/>
                  <a:gd name="connsiteX1" fmla="*/ 189442 w 378883"/>
                  <a:gd name="connsiteY1" fmla="*/ 89518 h 447590"/>
                  <a:gd name="connsiteX2" fmla="*/ 189442 w 378883"/>
                  <a:gd name="connsiteY2" fmla="*/ 0 h 447590"/>
                  <a:gd name="connsiteX3" fmla="*/ 378883 w 378883"/>
                  <a:gd name="connsiteY3" fmla="*/ 223795 h 447590"/>
                  <a:gd name="connsiteX4" fmla="*/ 189442 w 378883"/>
                  <a:gd name="connsiteY4" fmla="*/ 447590 h 447590"/>
                  <a:gd name="connsiteX5" fmla="*/ 189442 w 378883"/>
                  <a:gd name="connsiteY5" fmla="*/ 358072 h 447590"/>
                  <a:gd name="connsiteX6" fmla="*/ 0 w 378883"/>
                  <a:gd name="connsiteY6" fmla="*/ 358072 h 447590"/>
                  <a:gd name="connsiteX7" fmla="*/ 0 w 378883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883" h="447590">
                    <a:moveTo>
                      <a:pt x="303106" y="1"/>
                    </a:moveTo>
                    <a:lnTo>
                      <a:pt x="303106" y="223796"/>
                    </a:lnTo>
                    <a:lnTo>
                      <a:pt x="378883" y="223796"/>
                    </a:lnTo>
                    <a:lnTo>
                      <a:pt x="189442" y="447589"/>
                    </a:lnTo>
                    <a:lnTo>
                      <a:pt x="0" y="223796"/>
                    </a:lnTo>
                    <a:lnTo>
                      <a:pt x="75777" y="223796"/>
                    </a:lnTo>
                    <a:lnTo>
                      <a:pt x="75777" y="1"/>
                    </a:lnTo>
                    <a:lnTo>
                      <a:pt x="303106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8" tIns="0" rIns="89518" bIns="113665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3553212-DFDC-4B2A-8B7B-1CC4A5173D42}"/>
                  </a:ext>
                </a:extLst>
              </p:cNvPr>
              <p:cNvSpPr/>
              <p:nvPr/>
            </p:nvSpPr>
            <p:spPr>
              <a:xfrm>
                <a:off x="1502667" y="450527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7. </a:t>
                </a:r>
                <a:r>
                  <a:rPr lang="en-GB" sz="1600" b="1" kern="1200" dirty="0"/>
                  <a:t>Monitoring and measuring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Evaluation</a:t>
                </a: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F9B2F9F4-C35F-4C8C-8188-205CA720A884}"/>
                  </a:ext>
                </a:extLst>
              </p:cNvPr>
              <p:cNvSpPr/>
              <p:nvPr/>
            </p:nvSpPr>
            <p:spPr>
              <a:xfrm rot="67309">
                <a:off x="3500456" y="4871017"/>
                <a:ext cx="449490" cy="447590"/>
              </a:xfrm>
              <a:custGeom>
                <a:avLst/>
                <a:gdLst>
                  <a:gd name="connsiteX0" fmla="*/ 0 w 449490"/>
                  <a:gd name="connsiteY0" fmla="*/ 89518 h 447590"/>
                  <a:gd name="connsiteX1" fmla="*/ 225695 w 449490"/>
                  <a:gd name="connsiteY1" fmla="*/ 89518 h 447590"/>
                  <a:gd name="connsiteX2" fmla="*/ 225695 w 449490"/>
                  <a:gd name="connsiteY2" fmla="*/ 0 h 447590"/>
                  <a:gd name="connsiteX3" fmla="*/ 449490 w 449490"/>
                  <a:gd name="connsiteY3" fmla="*/ 223795 h 447590"/>
                  <a:gd name="connsiteX4" fmla="*/ 225695 w 449490"/>
                  <a:gd name="connsiteY4" fmla="*/ 447590 h 447590"/>
                  <a:gd name="connsiteX5" fmla="*/ 225695 w 449490"/>
                  <a:gd name="connsiteY5" fmla="*/ 358072 h 447590"/>
                  <a:gd name="connsiteX6" fmla="*/ 0 w 449490"/>
                  <a:gd name="connsiteY6" fmla="*/ 358072 h 447590"/>
                  <a:gd name="connsiteX7" fmla="*/ 0 w 44949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9490" h="447590">
                    <a:moveTo>
                      <a:pt x="0" y="89518"/>
                    </a:moveTo>
                    <a:lnTo>
                      <a:pt x="225695" y="89518"/>
                    </a:lnTo>
                    <a:lnTo>
                      <a:pt x="225695" y="0"/>
                    </a:lnTo>
                    <a:lnTo>
                      <a:pt x="449490" y="223795"/>
                    </a:lnTo>
                    <a:lnTo>
                      <a:pt x="225695" y="447590"/>
                    </a:lnTo>
                    <a:lnTo>
                      <a:pt x="22569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34276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BC20F1D-8D5B-442B-AE89-4F9A7C9580FC}"/>
                  </a:ext>
                </a:extLst>
              </p:cNvPr>
              <p:cNvSpPr/>
              <p:nvPr/>
            </p:nvSpPr>
            <p:spPr>
              <a:xfrm>
                <a:off x="4108903" y="4527648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8. Performance report Communication</a:t>
                </a: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7057C18-04F0-407D-9C0A-186A302EEB22}"/>
                  </a:ext>
                </a:extLst>
              </p:cNvPr>
              <p:cNvSpPr/>
              <p:nvPr/>
            </p:nvSpPr>
            <p:spPr>
              <a:xfrm rot="21553200">
                <a:off x="6105654" y="4880782"/>
                <a:ext cx="334850" cy="447590"/>
              </a:xfrm>
              <a:custGeom>
                <a:avLst/>
                <a:gdLst>
                  <a:gd name="connsiteX0" fmla="*/ 0 w 334850"/>
                  <a:gd name="connsiteY0" fmla="*/ 89518 h 447590"/>
                  <a:gd name="connsiteX1" fmla="*/ 167425 w 334850"/>
                  <a:gd name="connsiteY1" fmla="*/ 89518 h 447590"/>
                  <a:gd name="connsiteX2" fmla="*/ 167425 w 334850"/>
                  <a:gd name="connsiteY2" fmla="*/ 0 h 447590"/>
                  <a:gd name="connsiteX3" fmla="*/ 334850 w 334850"/>
                  <a:gd name="connsiteY3" fmla="*/ 223795 h 447590"/>
                  <a:gd name="connsiteX4" fmla="*/ 167425 w 334850"/>
                  <a:gd name="connsiteY4" fmla="*/ 447590 h 447590"/>
                  <a:gd name="connsiteX5" fmla="*/ 167425 w 334850"/>
                  <a:gd name="connsiteY5" fmla="*/ 358072 h 447590"/>
                  <a:gd name="connsiteX6" fmla="*/ 0 w 334850"/>
                  <a:gd name="connsiteY6" fmla="*/ 358072 h 447590"/>
                  <a:gd name="connsiteX7" fmla="*/ 0 w 3348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50" h="447590">
                    <a:moveTo>
                      <a:pt x="0" y="89518"/>
                    </a:moveTo>
                    <a:lnTo>
                      <a:pt x="167425" y="89518"/>
                    </a:lnTo>
                    <a:lnTo>
                      <a:pt x="167425" y="0"/>
                    </a:lnTo>
                    <a:lnTo>
                      <a:pt x="334850" y="223795"/>
                    </a:lnTo>
                    <a:lnTo>
                      <a:pt x="167425" y="447590"/>
                    </a:lnTo>
                    <a:lnTo>
                      <a:pt x="16742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0454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1560754-A413-4DCA-A0AD-6153DFCD8DD8}"/>
                  </a:ext>
                </a:extLst>
              </p:cNvPr>
              <p:cNvSpPr/>
              <p:nvPr/>
            </p:nvSpPr>
            <p:spPr>
              <a:xfrm>
                <a:off x="6577378" y="453912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9. Continuous improvement </a:t>
                </a:r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E9EF7CE-4CD6-4B94-9A4B-4F502176B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7408838" y="4002564"/>
              <a:ext cx="371019" cy="41456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EC6FE0D-CC84-4570-97D0-7C3219778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50"/>
                </a:solidFill>
              </a:rPr>
              <a:t>Steps for implementing „greening“ activities</a:t>
            </a:r>
            <a:br>
              <a:rPr lang="en-GB" dirty="0"/>
            </a:br>
            <a:endParaRPr lang="et-EE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3CA97C3-E034-458B-95C4-E3E26CF60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61441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B0A0C-72D2-47A1-8A05-06CF5A455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50"/>
                </a:solidFill>
              </a:rPr>
              <a:t>Question: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98C30-A526-4D0D-84E2-99FD1B60A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t-EE" sz="4400" dirty="0" err="1"/>
              <a:t>What</a:t>
            </a:r>
            <a:r>
              <a:rPr lang="et-EE" sz="4400" dirty="0"/>
              <a:t> </a:t>
            </a:r>
            <a:r>
              <a:rPr lang="et-EE" sz="4400" dirty="0" err="1"/>
              <a:t>did</a:t>
            </a:r>
            <a:r>
              <a:rPr lang="et-EE" sz="4400" dirty="0"/>
              <a:t> </a:t>
            </a:r>
            <a:r>
              <a:rPr lang="et-EE" sz="4400" dirty="0" err="1"/>
              <a:t>you</a:t>
            </a:r>
            <a:r>
              <a:rPr lang="et-EE" sz="4400" dirty="0"/>
              <a:t> </a:t>
            </a:r>
            <a:r>
              <a:rPr lang="et-EE" sz="4400" dirty="0" err="1"/>
              <a:t>learn</a:t>
            </a:r>
            <a:r>
              <a:rPr lang="et-EE" sz="4400" dirty="0"/>
              <a:t> </a:t>
            </a:r>
            <a:r>
              <a:rPr lang="et-EE" sz="4400" dirty="0" err="1"/>
              <a:t>from</a:t>
            </a:r>
            <a:r>
              <a:rPr lang="et-EE" sz="4400" dirty="0"/>
              <a:t> </a:t>
            </a:r>
            <a:r>
              <a:rPr lang="et-EE" sz="4400" dirty="0" err="1"/>
              <a:t>this</a:t>
            </a:r>
            <a:r>
              <a:rPr lang="et-EE" sz="4400" dirty="0"/>
              <a:t> </a:t>
            </a:r>
            <a:r>
              <a:rPr lang="et-EE" sz="4400" dirty="0" err="1"/>
              <a:t>training</a:t>
            </a:r>
            <a:r>
              <a:rPr lang="et-EE" sz="4400" dirty="0"/>
              <a:t>?</a:t>
            </a:r>
          </a:p>
          <a:p>
            <a:pPr marL="0" indent="0">
              <a:buNone/>
            </a:pPr>
            <a:endParaRPr lang="et-EE" sz="4400" dirty="0"/>
          </a:p>
          <a:p>
            <a:pPr marL="0" indent="0">
              <a:buNone/>
            </a:pPr>
            <a:r>
              <a:rPr lang="en-US" sz="4400" dirty="0"/>
              <a:t>What will you do in your office to green it?</a:t>
            </a:r>
            <a:endParaRPr lang="et-EE" sz="4400" dirty="0"/>
          </a:p>
          <a:p>
            <a:pPr marL="0" indent="0">
              <a:buNone/>
            </a:pPr>
            <a:r>
              <a:rPr lang="en-US" sz="4400" dirty="0"/>
              <a:t>What will you do first?</a:t>
            </a:r>
            <a:endParaRPr lang="et-EE" sz="4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DA2C2D-0461-44EF-A7A9-A98E9CAFF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81302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8599-2C70-4454-A3DF-52C8929B7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2211D-ED55-4814-9335-BC1D67734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/>
              <a:t>Any questions?</a:t>
            </a:r>
          </a:p>
          <a:p>
            <a:pPr marL="0" indent="0" algn="ctr">
              <a:buNone/>
            </a:pPr>
            <a:r>
              <a:rPr lang="en-GB" sz="4400" dirty="0"/>
              <a:t>Feedback from participants</a:t>
            </a:r>
          </a:p>
          <a:p>
            <a:pPr marL="0" indent="0" algn="ctr">
              <a:buNone/>
            </a:pPr>
            <a:endParaRPr lang="en-GB" sz="4400" dirty="0"/>
          </a:p>
          <a:p>
            <a:pPr marL="0" indent="0" algn="ctr">
              <a:buNone/>
            </a:pPr>
            <a:r>
              <a:rPr lang="en-GB" dirty="0"/>
              <a:t>Please fill in the </a:t>
            </a:r>
            <a:r>
              <a:rPr lang="en-GB" u="sng" dirty="0"/>
              <a:t>feed-back questionnaire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D96B7E-6637-4B29-AFAC-761F05805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20728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4944</TotalTime>
  <Words>176</Words>
  <Application>Microsoft Office PowerPoint</Application>
  <PresentationFormat>Widescreen</PresentationFormat>
  <Paragraphs>35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Session 10  Conclusions</vt:lpstr>
      <vt:lpstr>Steps for implementing „greening“ activities </vt:lpstr>
      <vt:lpstr>Question: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„greening“?</dc:title>
  <dc:creator>Viire Viss</dc:creator>
  <cp:lastModifiedBy>Viire Viss</cp:lastModifiedBy>
  <cp:revision>41</cp:revision>
  <dcterms:created xsi:type="dcterms:W3CDTF">2018-07-12T12:28:07Z</dcterms:created>
  <dcterms:modified xsi:type="dcterms:W3CDTF">2019-08-02T13:19:02Z</dcterms:modified>
</cp:coreProperties>
</file>