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1"/>
  </p:notesMasterIdLst>
  <p:sldIdLst>
    <p:sldId id="286" r:id="rId2"/>
    <p:sldId id="265" r:id="rId3"/>
    <p:sldId id="279" r:id="rId4"/>
    <p:sldId id="282" r:id="rId5"/>
    <p:sldId id="283" r:id="rId6"/>
    <p:sldId id="284" r:id="rId7"/>
    <p:sldId id="280" r:id="rId8"/>
    <p:sldId id="278" r:id="rId9"/>
    <p:sldId id="285" r:id="rId10"/>
  </p:sldIdLst>
  <p:sldSz cx="12192000" cy="6858000"/>
  <p:notesSz cx="6669088"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92" autoAdjust="0"/>
    <p:restoredTop sz="28816" autoAdjust="0"/>
  </p:normalViewPr>
  <p:slideViewPr>
    <p:cSldViewPr snapToGrid="0">
      <p:cViewPr varScale="1">
        <p:scale>
          <a:sx n="29" d="100"/>
          <a:sy n="29" d="100"/>
        </p:scale>
        <p:origin x="2292"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777607" y="0"/>
            <a:ext cx="2889938" cy="498056"/>
          </a:xfrm>
          <a:prstGeom prst="rect">
            <a:avLst/>
          </a:prstGeom>
        </p:spPr>
        <p:txBody>
          <a:bodyPr vert="horz" lIns="91440" tIns="45720" rIns="91440" bIns="45720" rtlCol="0"/>
          <a:lstStyle>
            <a:lvl1pPr algn="r">
              <a:defRPr sz="1200"/>
            </a:lvl1pPr>
          </a:lstStyle>
          <a:p>
            <a:fld id="{6E134C49-002C-4819-AFD9-01FA3D169BC5}" type="datetimeFigureOut">
              <a:rPr lang="en-GB" smtClean="0"/>
              <a:t>01/08/2019</a:t>
            </a:fld>
            <a:endParaRPr lang="en-GB"/>
          </a:p>
        </p:txBody>
      </p:sp>
      <p:sp>
        <p:nvSpPr>
          <p:cNvPr id="4" name="Slide Image Placeholder 3"/>
          <p:cNvSpPr>
            <a:spLocks noGrp="1" noRot="1" noChangeAspect="1"/>
          </p:cNvSpPr>
          <p:nvPr>
            <p:ph type="sldImg" idx="2"/>
          </p:nvPr>
        </p:nvSpPr>
        <p:spPr>
          <a:xfrm>
            <a:off x="357188" y="1241425"/>
            <a:ext cx="5954712"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66909" y="4777194"/>
            <a:ext cx="5335270" cy="390861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4"/>
            <a:ext cx="2889938" cy="49805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777607" y="9428584"/>
            <a:ext cx="2889938" cy="498055"/>
          </a:xfrm>
          <a:prstGeom prst="rect">
            <a:avLst/>
          </a:prstGeom>
        </p:spPr>
        <p:txBody>
          <a:bodyPr vert="horz" lIns="91440" tIns="45720" rIns="91440" bIns="45720" rtlCol="0" anchor="b"/>
          <a:lstStyle>
            <a:lvl1pPr algn="r">
              <a:defRPr sz="1200"/>
            </a:lvl1pPr>
          </a:lstStyle>
          <a:p>
            <a:fld id="{C5FFBFDA-7441-4C32-997D-43CECA0609AE}" type="slidenum">
              <a:rPr lang="en-GB" smtClean="0"/>
              <a:t>‹#›</a:t>
            </a:fld>
            <a:endParaRPr lang="en-GB"/>
          </a:p>
        </p:txBody>
      </p:sp>
    </p:spTree>
    <p:extLst>
      <p:ext uri="{BB962C8B-B14F-4D97-AF65-F5344CB8AC3E}">
        <p14:creationId xmlns:p14="http://schemas.microsoft.com/office/powerpoint/2010/main" val="27514025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orkplace.eca.eu/dfs/EMASS/A43%20Communication/INTERNAL/EMAS%20communication%20materials/EMAS%20videos/0_GoGreen-Version-Final-FULL%20HD2%202015.MP4"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session is divided in 2 before and after the lunch break:</a:t>
            </a:r>
          </a:p>
          <a:p>
            <a:endParaRPr lang="en-GB" dirty="0" smtClean="0"/>
          </a:p>
          <a:p>
            <a:pPr marL="228600" indent="-228600">
              <a:buAutoNum type="arabicPeriod"/>
            </a:pPr>
            <a:r>
              <a:rPr lang="en-GB" dirty="0" smtClean="0"/>
              <a:t>12:00 -12:30 setting objectives</a:t>
            </a:r>
          </a:p>
          <a:p>
            <a:pPr marL="228600" indent="-228600">
              <a:buAutoNum type="arabicPeriod"/>
            </a:pPr>
            <a:r>
              <a:rPr lang="en-GB" dirty="0" smtClean="0"/>
              <a:t>Action</a:t>
            </a:r>
            <a:r>
              <a:rPr lang="en-GB" baseline="0" dirty="0" smtClean="0"/>
              <a:t> plan short drafting exercise</a:t>
            </a:r>
            <a:endParaRPr lang="en-GB" dirty="0"/>
          </a:p>
        </p:txBody>
      </p:sp>
      <p:sp>
        <p:nvSpPr>
          <p:cNvPr id="4" name="Slide Number Placeholder 3"/>
          <p:cNvSpPr>
            <a:spLocks noGrp="1"/>
          </p:cNvSpPr>
          <p:nvPr>
            <p:ph type="sldNum" sz="quarter" idx="10"/>
          </p:nvPr>
        </p:nvSpPr>
        <p:spPr/>
        <p:txBody>
          <a:bodyPr/>
          <a:lstStyle/>
          <a:p>
            <a:fld id="{C5FFBFDA-7441-4C32-997D-43CECA0609AE}" type="slidenum">
              <a:rPr lang="en-GB" smtClean="0"/>
              <a:t>1</a:t>
            </a:fld>
            <a:endParaRPr lang="en-GB"/>
          </a:p>
        </p:txBody>
      </p:sp>
    </p:spTree>
    <p:extLst>
      <p:ext uri="{BB962C8B-B14F-4D97-AF65-F5344CB8AC3E}">
        <p14:creationId xmlns:p14="http://schemas.microsoft.com/office/powerpoint/2010/main" val="8934607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t-EE" dirty="0"/>
          </a:p>
        </p:txBody>
      </p:sp>
      <p:sp>
        <p:nvSpPr>
          <p:cNvPr id="4" name="Slide Number Placeholder 3"/>
          <p:cNvSpPr>
            <a:spLocks noGrp="1"/>
          </p:cNvSpPr>
          <p:nvPr>
            <p:ph type="sldNum" sz="quarter" idx="5"/>
          </p:nvPr>
        </p:nvSpPr>
        <p:spPr/>
        <p:txBody>
          <a:bodyPr/>
          <a:lstStyle/>
          <a:p>
            <a:fld id="{1654D09A-4E74-47E2-91E1-CF4D606EBE0F}" type="slidenum">
              <a:rPr lang="et-EE" smtClean="0"/>
              <a:t>2</a:t>
            </a:fld>
            <a:endParaRPr lang="et-EE"/>
          </a:p>
        </p:txBody>
      </p:sp>
    </p:spTree>
    <p:extLst>
      <p:ext uri="{BB962C8B-B14F-4D97-AF65-F5344CB8AC3E}">
        <p14:creationId xmlns:p14="http://schemas.microsoft.com/office/powerpoint/2010/main" val="32370708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solidFill>
                  <a:srgbClr val="00B050"/>
                </a:solidFill>
              </a:rPr>
              <a:t/>
            </a:r>
            <a:br>
              <a:rPr lang="en-GB" dirty="0">
                <a:solidFill>
                  <a:srgbClr val="00B050"/>
                </a:solidFill>
              </a:rPr>
            </a:br>
            <a:endParaRPr lang="en-GB"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C5FFBFDA-7441-4C32-997D-43CECA0609AE}" type="slidenum">
              <a:rPr lang="en-GB" smtClean="0"/>
              <a:t>3</a:t>
            </a:fld>
            <a:endParaRPr lang="en-GB"/>
          </a:p>
        </p:txBody>
      </p:sp>
    </p:spTree>
    <p:extLst>
      <p:ext uri="{BB962C8B-B14F-4D97-AF65-F5344CB8AC3E}">
        <p14:creationId xmlns:p14="http://schemas.microsoft.com/office/powerpoint/2010/main" val="12854683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hlinkClick r:id="rId3"/>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hlinkClick r:id="rId3"/>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GB" dirty="0"/>
          </a:p>
          <a:p>
            <a:endParaRPr lang="en-GB" dirty="0"/>
          </a:p>
        </p:txBody>
      </p:sp>
      <p:sp>
        <p:nvSpPr>
          <p:cNvPr id="4" name="Slide Number Placeholder 3"/>
          <p:cNvSpPr>
            <a:spLocks noGrp="1"/>
          </p:cNvSpPr>
          <p:nvPr>
            <p:ph type="sldNum" sz="quarter" idx="10"/>
          </p:nvPr>
        </p:nvSpPr>
        <p:spPr/>
        <p:txBody>
          <a:bodyPr/>
          <a:lstStyle/>
          <a:p>
            <a:fld id="{C5FFBFDA-7441-4C32-997D-43CECA0609AE}" type="slidenum">
              <a:rPr lang="en-GB" smtClean="0"/>
              <a:t>4</a:t>
            </a:fld>
            <a:endParaRPr lang="en-GB"/>
          </a:p>
        </p:txBody>
      </p:sp>
    </p:spTree>
    <p:extLst>
      <p:ext uri="{BB962C8B-B14F-4D97-AF65-F5344CB8AC3E}">
        <p14:creationId xmlns:p14="http://schemas.microsoft.com/office/powerpoint/2010/main" val="22038884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Environmental objectives are goals that you would like to meet in the future</a:t>
            </a:r>
            <a:r>
              <a:rPr lang="en-GB" baseline="0" dirty="0"/>
              <a:t> ( </a:t>
            </a:r>
            <a:r>
              <a:rPr lang="en-GB" baseline="0" dirty="0" err="1"/>
              <a:t>expl</a:t>
            </a:r>
            <a:r>
              <a:rPr lang="en-GB" baseline="0" dirty="0"/>
              <a:t>. </a:t>
            </a:r>
            <a:r>
              <a:rPr lang="en-GB" b="1" dirty="0"/>
              <a:t>ISO 14001</a:t>
            </a:r>
            <a:r>
              <a:rPr lang="en-GB" baseline="0" dirty="0"/>
              <a:t>);  </a:t>
            </a:r>
            <a:r>
              <a:rPr lang="en-GB" dirty="0">
                <a:effectLst/>
              </a:rPr>
              <a:t>consistent with your environmental policy, since this is the overall stated goal of the EMS and based on the identified significant aspects</a:t>
            </a:r>
            <a:r>
              <a:rPr lang="en-GB" baseline="0" dirty="0">
                <a:effectLst/>
              </a:rPr>
              <a:t> earlier</a:t>
            </a:r>
            <a:r>
              <a:rPr lang="en-GB" dirty="0">
                <a:effectLst/>
              </a:rPr>
              <a:t>. </a:t>
            </a:r>
          </a:p>
          <a:p>
            <a:r>
              <a:rPr lang="en-GB" dirty="0" smtClean="0"/>
              <a:t>Important</a:t>
            </a:r>
            <a:r>
              <a:rPr lang="en-GB" baseline="0" dirty="0" smtClean="0"/>
              <a:t> </a:t>
            </a:r>
            <a:r>
              <a:rPr lang="en-GB" baseline="0" dirty="0"/>
              <a:t>to </a:t>
            </a:r>
            <a:r>
              <a:rPr lang="en-GB" dirty="0"/>
              <a:t>provide short-term objectives on the way to achieving the overall policy objectives.</a:t>
            </a:r>
          </a:p>
          <a:p>
            <a:r>
              <a:rPr lang="en-GB" dirty="0" smtClean="0"/>
              <a:t>In </a:t>
            </a:r>
            <a:r>
              <a:rPr lang="en-GB" dirty="0"/>
              <a:t>setting your objectives, make sure you are not overly ambitious—especially during the first year of implementation.  You don’t want your organization to fail the first time it tries to meet an environmental objective. Setting up quantitative targets</a:t>
            </a:r>
            <a:r>
              <a:rPr lang="en-GB" baseline="0" dirty="0"/>
              <a:t> and </a:t>
            </a:r>
            <a:r>
              <a:rPr lang="en-GB" baseline="0" dirty="0" err="1"/>
              <a:t>exemples</a:t>
            </a:r>
            <a:r>
              <a:rPr lang="en-GB" baseline="0" dirty="0"/>
              <a:t>.</a:t>
            </a:r>
            <a:endParaRPr lang="en-GB" dirty="0"/>
          </a:p>
          <a:p>
            <a:r>
              <a:rPr lang="en-GB" dirty="0" smtClean="0"/>
              <a:t>Remember </a:t>
            </a:r>
            <a:r>
              <a:rPr lang="en-GB" dirty="0"/>
              <a:t>that the fundamental basis of an effective environmental management system consists of top-down support and bottom-up involvement.  Always get senior management to buy in on the objectives and actions, and make sure you communicate the objectives,</a:t>
            </a:r>
            <a:r>
              <a:rPr lang="en-GB" baseline="0" dirty="0"/>
              <a:t> respectively actions </a:t>
            </a:r>
            <a:r>
              <a:rPr lang="en-GB" dirty="0"/>
              <a:t>clearly to the employees.  After all, the employees are the ones who are going to make it happen.</a:t>
            </a:r>
          </a:p>
          <a:p>
            <a:r>
              <a:rPr lang="en-GB" sz="1200" kern="1200" dirty="0" smtClean="0">
                <a:solidFill>
                  <a:schemeClr val="tx1"/>
                </a:solidFill>
                <a:effectLst/>
                <a:latin typeface="+mn-lt"/>
                <a:ea typeface="+mn-ea"/>
                <a:cs typeface="+mn-cs"/>
              </a:rPr>
              <a:t>Objectives </a:t>
            </a:r>
            <a:r>
              <a:rPr lang="en-GB" sz="1200" kern="1200" dirty="0">
                <a:solidFill>
                  <a:schemeClr val="tx1"/>
                </a:solidFill>
                <a:effectLst/>
                <a:latin typeface="+mn-lt"/>
                <a:ea typeface="+mn-ea"/>
                <a:cs typeface="+mn-cs"/>
              </a:rPr>
              <a:t>and actions should be measurable where possible, and consistent with an organisation’s environmental policy. The ‘SMART’ criteria are useful: </a:t>
            </a:r>
          </a:p>
          <a:p>
            <a:r>
              <a:rPr lang="en-GB" sz="1200" kern="1200" dirty="0">
                <a:solidFill>
                  <a:schemeClr val="tx1"/>
                </a:solidFill>
                <a:effectLst/>
                <a:latin typeface="+mn-lt"/>
                <a:ea typeface="+mn-ea"/>
                <a:cs typeface="+mn-cs"/>
              </a:rPr>
              <a:t>— Specific — each objective should address a single issue. </a:t>
            </a:r>
          </a:p>
          <a:p>
            <a:r>
              <a:rPr lang="en-GB" sz="1200" kern="1200" dirty="0">
                <a:solidFill>
                  <a:schemeClr val="tx1"/>
                </a:solidFill>
                <a:effectLst/>
                <a:latin typeface="+mn-lt"/>
                <a:ea typeface="+mn-ea"/>
                <a:cs typeface="+mn-cs"/>
              </a:rPr>
              <a:t>— Measurable — each objective should be expressed quantitatively. </a:t>
            </a:r>
          </a:p>
          <a:p>
            <a:r>
              <a:rPr lang="en-GB" sz="1200" kern="1200" dirty="0">
                <a:solidFill>
                  <a:schemeClr val="tx1"/>
                </a:solidFill>
                <a:effectLst/>
                <a:latin typeface="+mn-lt"/>
                <a:ea typeface="+mn-ea"/>
                <a:cs typeface="+mn-cs"/>
              </a:rPr>
              <a:t>— Achievable — it should be possible to meet the objective.</a:t>
            </a:r>
          </a:p>
          <a:p>
            <a:r>
              <a:rPr lang="en-GB" sz="1200" kern="1200" dirty="0">
                <a:solidFill>
                  <a:schemeClr val="tx1"/>
                </a:solidFill>
                <a:effectLst/>
                <a:latin typeface="+mn-lt"/>
                <a:ea typeface="+mn-ea"/>
                <a:cs typeface="+mn-cs"/>
              </a:rPr>
              <a:t>— Realistic — objectives should be demanding and drive continuous improvement, but not overly ambitious. They can always be revised once they have been met. </a:t>
            </a:r>
          </a:p>
          <a:p>
            <a:r>
              <a:rPr lang="et-EE" sz="1200" kern="1200" dirty="0">
                <a:solidFill>
                  <a:schemeClr val="tx1"/>
                </a:solidFill>
                <a:effectLst/>
                <a:latin typeface="+mn-lt"/>
                <a:ea typeface="+mn-ea"/>
                <a:cs typeface="+mn-cs"/>
              </a:rPr>
              <a:t>— Time-</a:t>
            </a:r>
            <a:r>
              <a:rPr lang="et-EE" sz="1200" kern="1200" dirty="0" err="1">
                <a:solidFill>
                  <a:schemeClr val="tx1"/>
                </a:solidFill>
                <a:effectLst/>
                <a:latin typeface="+mn-lt"/>
                <a:ea typeface="+mn-ea"/>
                <a:cs typeface="+mn-cs"/>
              </a:rPr>
              <a:t>bound</a:t>
            </a:r>
            <a:r>
              <a:rPr lang="et-EE" sz="1200" kern="1200" dirty="0">
                <a:solidFill>
                  <a:schemeClr val="tx1"/>
                </a:solidFill>
                <a:effectLst/>
                <a:latin typeface="+mn-lt"/>
                <a:ea typeface="+mn-ea"/>
                <a:cs typeface="+mn-cs"/>
              </a:rPr>
              <a:t> — </a:t>
            </a:r>
            <a:r>
              <a:rPr lang="et-EE" sz="1200" kern="1200" dirty="0" err="1">
                <a:solidFill>
                  <a:schemeClr val="tx1"/>
                </a:solidFill>
                <a:effectLst/>
                <a:latin typeface="+mn-lt"/>
                <a:ea typeface="+mn-ea"/>
                <a:cs typeface="+mn-cs"/>
              </a:rPr>
              <a:t>there</a:t>
            </a:r>
            <a:r>
              <a:rPr lang="et-EE" sz="1200" kern="1200" dirty="0">
                <a:solidFill>
                  <a:schemeClr val="tx1"/>
                </a:solidFill>
                <a:effectLst/>
                <a:latin typeface="+mn-lt"/>
                <a:ea typeface="+mn-ea"/>
                <a:cs typeface="+mn-cs"/>
              </a:rPr>
              <a:t> </a:t>
            </a:r>
            <a:r>
              <a:rPr lang="et-EE" sz="1200" kern="1200" dirty="0" err="1">
                <a:solidFill>
                  <a:schemeClr val="tx1"/>
                </a:solidFill>
                <a:effectLst/>
                <a:latin typeface="+mn-lt"/>
                <a:ea typeface="+mn-ea"/>
                <a:cs typeface="+mn-cs"/>
              </a:rPr>
              <a:t>should</a:t>
            </a:r>
            <a:r>
              <a:rPr lang="et-EE" sz="1200" kern="1200" dirty="0">
                <a:solidFill>
                  <a:schemeClr val="tx1"/>
                </a:solidFill>
                <a:effectLst/>
                <a:latin typeface="+mn-lt"/>
                <a:ea typeface="+mn-ea"/>
                <a:cs typeface="+mn-cs"/>
              </a:rPr>
              <a:t> </a:t>
            </a:r>
            <a:r>
              <a:rPr lang="et-EE" sz="1200" kern="1200" dirty="0" err="1">
                <a:solidFill>
                  <a:schemeClr val="tx1"/>
                </a:solidFill>
                <a:effectLst/>
                <a:latin typeface="+mn-lt"/>
                <a:ea typeface="+mn-ea"/>
                <a:cs typeface="+mn-cs"/>
              </a:rPr>
              <a:t>be</a:t>
            </a:r>
            <a:r>
              <a:rPr lang="et-EE" sz="1200" kern="1200" dirty="0">
                <a:solidFill>
                  <a:schemeClr val="tx1"/>
                </a:solidFill>
                <a:effectLst/>
                <a:latin typeface="+mn-lt"/>
                <a:ea typeface="+mn-ea"/>
                <a:cs typeface="+mn-cs"/>
              </a:rPr>
              <a:t> a </a:t>
            </a:r>
            <a:r>
              <a:rPr lang="et-EE" sz="1200" kern="1200" dirty="0" err="1">
                <a:solidFill>
                  <a:schemeClr val="tx1"/>
                </a:solidFill>
                <a:effectLst/>
                <a:latin typeface="+mn-lt"/>
                <a:ea typeface="+mn-ea"/>
                <a:cs typeface="+mn-cs"/>
              </a:rPr>
              <a:t>deadline</a:t>
            </a:r>
            <a:r>
              <a:rPr lang="et-EE" sz="1200" kern="1200" dirty="0">
                <a:solidFill>
                  <a:schemeClr val="tx1"/>
                </a:solidFill>
                <a:effectLst/>
                <a:latin typeface="+mn-lt"/>
                <a:ea typeface="+mn-ea"/>
                <a:cs typeface="+mn-cs"/>
              </a:rPr>
              <a:t> </a:t>
            </a:r>
            <a:r>
              <a:rPr lang="et-EE" sz="1200" kern="1200" dirty="0" err="1">
                <a:solidFill>
                  <a:schemeClr val="tx1"/>
                </a:solidFill>
                <a:effectLst/>
                <a:latin typeface="+mn-lt"/>
                <a:ea typeface="+mn-ea"/>
                <a:cs typeface="+mn-cs"/>
              </a:rPr>
              <a:t>for</a:t>
            </a:r>
            <a:r>
              <a:rPr lang="et-EE" sz="1200" kern="1200" dirty="0">
                <a:solidFill>
                  <a:schemeClr val="tx1"/>
                </a:solidFill>
                <a:effectLst/>
                <a:latin typeface="+mn-lt"/>
                <a:ea typeface="+mn-ea"/>
                <a:cs typeface="+mn-cs"/>
              </a:rPr>
              <a:t> </a:t>
            </a:r>
            <a:r>
              <a:rPr lang="et-EE" sz="1200" kern="1200" dirty="0" err="1">
                <a:solidFill>
                  <a:schemeClr val="tx1"/>
                </a:solidFill>
                <a:effectLst/>
                <a:latin typeface="+mn-lt"/>
                <a:ea typeface="+mn-ea"/>
                <a:cs typeface="+mn-cs"/>
              </a:rPr>
              <a:t>achieving</a:t>
            </a:r>
            <a:r>
              <a:rPr lang="et-EE" sz="1200" kern="1200" dirty="0">
                <a:solidFill>
                  <a:schemeClr val="tx1"/>
                </a:solidFill>
                <a:effectLst/>
                <a:latin typeface="+mn-lt"/>
                <a:ea typeface="+mn-ea"/>
                <a:cs typeface="+mn-cs"/>
              </a:rPr>
              <a:t> </a:t>
            </a:r>
            <a:r>
              <a:rPr lang="et-EE" sz="1200" kern="1200" dirty="0" err="1">
                <a:solidFill>
                  <a:schemeClr val="tx1"/>
                </a:solidFill>
                <a:effectLst/>
                <a:latin typeface="+mn-lt"/>
                <a:ea typeface="+mn-ea"/>
                <a:cs typeface="+mn-cs"/>
              </a:rPr>
              <a:t>each</a:t>
            </a:r>
            <a:r>
              <a:rPr lang="et-EE" sz="1200" kern="120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objective</a:t>
            </a:r>
            <a:r>
              <a:rPr lang="et-EE" sz="1200"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smtClean="0">
                <a:solidFill>
                  <a:schemeClr val="tx1"/>
                </a:solidFill>
                <a:latin typeface="+mn-lt"/>
                <a:ea typeface="+mn-ea"/>
                <a:cs typeface="+mn-cs"/>
              </a:rPr>
              <a:t>These </a:t>
            </a:r>
            <a:r>
              <a:rPr lang="en-GB" sz="1200" b="0" i="0" u="none" strike="noStrike" kern="1200" baseline="0" dirty="0">
                <a:solidFill>
                  <a:schemeClr val="tx1"/>
                </a:solidFill>
                <a:latin typeface="+mn-lt"/>
                <a:ea typeface="+mn-ea"/>
                <a:cs typeface="+mn-cs"/>
              </a:rPr>
              <a:t>objectives are then incorporated into EMS action plans which state the necessary schedule, resources and tasks for their implementation </a:t>
            </a:r>
            <a:endParaRPr lang="en-GB" b="1" dirty="0">
              <a:effectLst/>
            </a:endParaRPr>
          </a:p>
          <a:p>
            <a:pPr lvl="0"/>
            <a:r>
              <a:rPr lang="en-GB" sz="1200" kern="1200" dirty="0">
                <a:solidFill>
                  <a:schemeClr val="tx1"/>
                </a:solidFill>
                <a:effectLst/>
                <a:latin typeface="+mn-lt"/>
                <a:ea typeface="+mn-ea"/>
                <a:cs typeface="+mn-cs"/>
              </a:rPr>
              <a:t>Possible actions:</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low hanging fruits: no investments needed (</a:t>
            </a:r>
            <a:r>
              <a:rPr lang="en-GB" sz="1200" kern="1200" dirty="0" err="1">
                <a:solidFill>
                  <a:schemeClr val="tx1"/>
                </a:solidFill>
                <a:effectLst/>
                <a:latin typeface="+mn-lt"/>
                <a:ea typeface="+mn-ea"/>
                <a:cs typeface="+mn-cs"/>
              </a:rPr>
              <a:t>e.g</a:t>
            </a:r>
            <a:r>
              <a:rPr lang="en-GB" sz="1200" kern="1200" dirty="0">
                <a:solidFill>
                  <a:schemeClr val="tx1"/>
                </a:solidFill>
                <a:effectLst/>
                <a:latin typeface="+mn-lt"/>
                <a:ea typeface="+mn-ea"/>
                <a:cs typeface="+mn-cs"/>
              </a:rPr>
              <a:t> revising internal documents, related to behavioural changes/awareness rising)</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Medium hanging fruits: bigger effort, small investments (</a:t>
            </a:r>
            <a:r>
              <a:rPr lang="en-GB" sz="1200" kern="1200" dirty="0" err="1">
                <a:solidFill>
                  <a:schemeClr val="tx1"/>
                </a:solidFill>
                <a:effectLst/>
                <a:latin typeface="+mn-lt"/>
                <a:ea typeface="+mn-ea"/>
                <a:cs typeface="+mn-cs"/>
              </a:rPr>
              <a:t>e.g</a:t>
            </a:r>
            <a:r>
              <a:rPr lang="en-GB" sz="1200" kern="1200" dirty="0">
                <a:solidFill>
                  <a:schemeClr val="tx1"/>
                </a:solidFill>
                <a:effectLst/>
                <a:latin typeface="+mn-lt"/>
                <a:ea typeface="+mn-ea"/>
                <a:cs typeface="+mn-cs"/>
              </a:rPr>
              <a:t> changing contracts, smaller investments, short pay-back time)</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High hanging fruits: bigger investments (</a:t>
            </a:r>
            <a:r>
              <a:rPr lang="en-GB" sz="1200" kern="1200" dirty="0" err="1">
                <a:solidFill>
                  <a:schemeClr val="tx1"/>
                </a:solidFill>
                <a:effectLst/>
                <a:latin typeface="+mn-lt"/>
                <a:ea typeface="+mn-ea"/>
                <a:cs typeface="+mn-cs"/>
              </a:rPr>
              <a:t>e.g</a:t>
            </a:r>
            <a:r>
              <a:rPr lang="en-GB" sz="1200" kern="1200" dirty="0">
                <a:solidFill>
                  <a:schemeClr val="tx1"/>
                </a:solidFill>
                <a:effectLst/>
                <a:latin typeface="+mn-lt"/>
                <a:ea typeface="+mn-ea"/>
                <a:cs typeface="+mn-cs"/>
              </a:rPr>
              <a:t> changing heating systems), longer pay-back </a:t>
            </a:r>
            <a:r>
              <a:rPr lang="en-GB" sz="1200" kern="1200" dirty="0" smtClean="0">
                <a:solidFill>
                  <a:schemeClr val="tx1"/>
                </a:solidFill>
                <a:effectLst/>
                <a:latin typeface="+mn-lt"/>
                <a:ea typeface="+mn-ea"/>
                <a:cs typeface="+mn-cs"/>
              </a:rPr>
              <a:t>time </a:t>
            </a:r>
            <a:r>
              <a:rPr lang="en-GB" sz="1200" b="0" i="0" u="none" strike="noStrike" kern="1200" baseline="0" dirty="0" smtClean="0">
                <a:solidFill>
                  <a:schemeClr val="tx1"/>
                </a:solidFill>
                <a:latin typeface="+mn-lt"/>
                <a:ea typeface="+mn-ea"/>
                <a:cs typeface="+mn-cs"/>
              </a:rPr>
              <a:t>baseline </a:t>
            </a:r>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T</a:t>
            </a:r>
            <a:r>
              <a:rPr lang="en-GB" dirty="0">
                <a:effectLst/>
              </a:rPr>
              <a:t>he objectives</a:t>
            </a:r>
            <a:r>
              <a:rPr lang="en-GB" baseline="0" dirty="0">
                <a:effectLst/>
              </a:rPr>
              <a:t> by implementing the envisaged </a:t>
            </a:r>
            <a:r>
              <a:rPr lang="en-GB" dirty="0">
                <a:effectLst/>
              </a:rPr>
              <a:t>actions you set can also help to reduce your costs due to waste;</a:t>
            </a:r>
          </a:p>
          <a:p>
            <a:endParaRPr lang="en-GB" dirty="0"/>
          </a:p>
        </p:txBody>
      </p:sp>
      <p:sp>
        <p:nvSpPr>
          <p:cNvPr id="4" name="Slide Number Placeholder 3"/>
          <p:cNvSpPr>
            <a:spLocks noGrp="1"/>
          </p:cNvSpPr>
          <p:nvPr>
            <p:ph type="sldNum" sz="quarter" idx="10"/>
          </p:nvPr>
        </p:nvSpPr>
        <p:spPr/>
        <p:txBody>
          <a:bodyPr/>
          <a:lstStyle/>
          <a:p>
            <a:fld id="{C5FFBFDA-7441-4C32-997D-43CECA0609AE}" type="slidenum">
              <a:rPr lang="en-GB" smtClean="0"/>
              <a:t>5</a:t>
            </a:fld>
            <a:endParaRPr lang="en-GB"/>
          </a:p>
        </p:txBody>
      </p:sp>
    </p:spTree>
    <p:extLst>
      <p:ext uri="{BB962C8B-B14F-4D97-AF65-F5344CB8AC3E}">
        <p14:creationId xmlns:p14="http://schemas.microsoft.com/office/powerpoint/2010/main" val="31769587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Write the possible actions on yellow stickers</a:t>
            </a:r>
            <a:r>
              <a:rPr lang="en-GB" baseline="0" dirty="0"/>
              <a:t> and put them on the flipchart;</a:t>
            </a:r>
          </a:p>
          <a:p>
            <a:endParaRPr lang="en-GB" baseline="0" dirty="0"/>
          </a:p>
          <a:p>
            <a:endParaRPr lang="en-GB" baseline="0" dirty="0"/>
          </a:p>
          <a:p>
            <a:r>
              <a:rPr lang="en-GB" baseline="0" dirty="0"/>
              <a:t>Group them by subject, e.g. water, waste, energy, martials/paper, transport, green procurement will be used later for drafting the action plan</a:t>
            </a:r>
            <a:endParaRPr lang="en-GB" dirty="0"/>
          </a:p>
        </p:txBody>
      </p:sp>
      <p:sp>
        <p:nvSpPr>
          <p:cNvPr id="4" name="Slide Number Placeholder 3"/>
          <p:cNvSpPr>
            <a:spLocks noGrp="1"/>
          </p:cNvSpPr>
          <p:nvPr>
            <p:ph type="sldNum" sz="quarter" idx="10"/>
          </p:nvPr>
        </p:nvSpPr>
        <p:spPr/>
        <p:txBody>
          <a:bodyPr/>
          <a:lstStyle/>
          <a:p>
            <a:fld id="{C5FFBFDA-7441-4C32-997D-43CECA0609AE}" type="slidenum">
              <a:rPr lang="en-GB" smtClean="0"/>
              <a:t>6</a:t>
            </a:fld>
            <a:endParaRPr lang="en-GB"/>
          </a:p>
        </p:txBody>
      </p:sp>
    </p:spTree>
    <p:extLst>
      <p:ext uri="{BB962C8B-B14F-4D97-AF65-F5344CB8AC3E}">
        <p14:creationId xmlns:p14="http://schemas.microsoft.com/office/powerpoint/2010/main" val="28613731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a:xfrm>
            <a:off x="666909" y="4777194"/>
            <a:ext cx="5335270" cy="4239502"/>
          </a:xfrm>
        </p:spPr>
        <p:txBody>
          <a:bodyPr>
            <a:normAutofit fontScale="47500" lnSpcReduction="20000"/>
          </a:bodyPr>
          <a:lstStyle/>
          <a:p>
            <a:pPr eaLnBrk="1" fontAlgn="auto" hangingPunct="1">
              <a:lnSpc>
                <a:spcPct val="150000"/>
              </a:lnSpc>
              <a:spcBef>
                <a:spcPts val="0"/>
              </a:spcBef>
              <a:spcAft>
                <a:spcPts val="0"/>
              </a:spcAft>
              <a:defRPr/>
            </a:pPr>
            <a:r>
              <a:rPr lang="en-GB" sz="1200" b="1" dirty="0" smtClean="0">
                <a:latin typeface="+mn-lt"/>
              </a:rPr>
              <a:t>Example:</a:t>
            </a:r>
            <a:r>
              <a:rPr lang="en-GB" sz="1200" b="1" baseline="0" dirty="0" smtClean="0">
                <a:latin typeface="+mn-lt"/>
              </a:rPr>
              <a:t> </a:t>
            </a:r>
            <a:r>
              <a:rPr lang="en-GB" sz="1200" b="1" dirty="0" smtClean="0">
                <a:latin typeface="+mn-lt"/>
              </a:rPr>
              <a:t>What does the ECA do for the environment and any other cases, incl. targets and refer to the actions below</a:t>
            </a:r>
          </a:p>
          <a:p>
            <a:pPr eaLnBrk="1" fontAlgn="auto" hangingPunct="1">
              <a:lnSpc>
                <a:spcPct val="150000"/>
              </a:lnSpc>
              <a:spcBef>
                <a:spcPts val="0"/>
              </a:spcBef>
              <a:spcAft>
                <a:spcPts val="0"/>
              </a:spcAft>
              <a:defRPr/>
            </a:pPr>
            <a:endParaRPr lang="en-GB" sz="1200" b="1" dirty="0" smtClean="0">
              <a:latin typeface="+mn-lt"/>
            </a:endParaRPr>
          </a:p>
          <a:p>
            <a:pPr eaLnBrk="1" fontAlgn="auto" hangingPunct="1">
              <a:lnSpc>
                <a:spcPct val="150000"/>
              </a:lnSpc>
              <a:spcBef>
                <a:spcPts val="0"/>
              </a:spcBef>
              <a:spcAft>
                <a:spcPts val="0"/>
              </a:spcAft>
              <a:defRPr/>
            </a:pPr>
            <a:r>
              <a:rPr lang="en-GB" sz="1200" b="1" dirty="0" smtClean="0">
                <a:latin typeface="+mn-lt"/>
              </a:rPr>
              <a:t>Objective 1. Energy reduction and targets (example global by 10% …..):</a:t>
            </a:r>
            <a:endParaRPr lang="en-GB" sz="1200" dirty="0" smtClean="0">
              <a:latin typeface="+mn-lt"/>
            </a:endParaRPr>
          </a:p>
          <a:p>
            <a:pPr marL="171450" indent="-171450" eaLnBrk="1" fontAlgn="auto" hangingPunct="1">
              <a:lnSpc>
                <a:spcPct val="150000"/>
              </a:lnSpc>
              <a:spcBef>
                <a:spcPts val="0"/>
              </a:spcBef>
              <a:spcAft>
                <a:spcPts val="0"/>
              </a:spcAft>
              <a:buFont typeface="Arial" panose="020B0604020202020204" pitchFamily="34" charset="0"/>
              <a:buChar char="•"/>
              <a:defRPr/>
            </a:pPr>
            <a:r>
              <a:rPr lang="en-GB" sz="1200" dirty="0" smtClean="0">
                <a:latin typeface="+mn-lt"/>
              </a:rPr>
              <a:t>ECA promotes the use of video-conferencing and electronic data exchange to avoid travelling; the ECA offers the possibility of homeworking;</a:t>
            </a:r>
          </a:p>
          <a:p>
            <a:pPr marL="171450" indent="-171450" eaLnBrk="1" fontAlgn="auto" hangingPunct="1">
              <a:lnSpc>
                <a:spcPct val="150000"/>
              </a:lnSpc>
              <a:spcBef>
                <a:spcPts val="0"/>
              </a:spcBef>
              <a:spcAft>
                <a:spcPts val="0"/>
              </a:spcAft>
              <a:buFont typeface="Arial" panose="020B0604020202020204" pitchFamily="34" charset="0"/>
              <a:buChar char="•"/>
              <a:defRPr/>
            </a:pPr>
            <a:r>
              <a:rPr lang="en-GB" sz="1200" dirty="0" smtClean="0">
                <a:latin typeface="+mn-lt"/>
              </a:rPr>
              <a:t>The electricity we buy comes 100% from renewable resources;</a:t>
            </a:r>
          </a:p>
          <a:p>
            <a:pPr marL="171450" indent="-171450" eaLnBrk="1" fontAlgn="auto" hangingPunct="1">
              <a:lnSpc>
                <a:spcPct val="150000"/>
              </a:lnSpc>
              <a:spcBef>
                <a:spcPts val="0"/>
              </a:spcBef>
              <a:spcAft>
                <a:spcPts val="0"/>
              </a:spcAft>
              <a:buFont typeface="Arial" panose="020B0604020202020204" pitchFamily="34" charset="0"/>
              <a:buChar char="•"/>
              <a:defRPr/>
            </a:pPr>
            <a:r>
              <a:rPr lang="en-GB" sz="1200" dirty="0" smtClean="0">
                <a:latin typeface="+mn-lt"/>
              </a:rPr>
              <a:t>progressively replacing traditional light bulbs with low energy light bulbs.</a:t>
            </a:r>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GB" sz="1200" dirty="0" smtClean="0">
                <a:latin typeface="+mn-lt"/>
              </a:rPr>
              <a:t>progressive replacement of desktops by laptops;</a:t>
            </a:r>
          </a:p>
          <a:p>
            <a:pPr marL="171450" indent="-171450" eaLnBrk="1" fontAlgn="auto" hangingPunct="1">
              <a:lnSpc>
                <a:spcPct val="150000"/>
              </a:lnSpc>
              <a:spcBef>
                <a:spcPts val="0"/>
              </a:spcBef>
              <a:spcAft>
                <a:spcPts val="0"/>
              </a:spcAft>
              <a:buFont typeface="Arial" panose="020B0604020202020204" pitchFamily="34" charset="0"/>
              <a:buChar char="•"/>
              <a:defRPr/>
            </a:pPr>
            <a:r>
              <a:rPr lang="en-GB" sz="1200" dirty="0" smtClean="0">
                <a:latin typeface="+mn-lt"/>
              </a:rPr>
              <a:t>installation of chargers for electric cars </a:t>
            </a:r>
          </a:p>
          <a:p>
            <a:pPr eaLnBrk="1" fontAlgn="auto" hangingPunct="1">
              <a:lnSpc>
                <a:spcPct val="150000"/>
              </a:lnSpc>
              <a:spcBef>
                <a:spcPts val="0"/>
              </a:spcBef>
              <a:spcAft>
                <a:spcPts val="0"/>
              </a:spcAft>
              <a:defRPr/>
            </a:pPr>
            <a:endParaRPr lang="en-GB" sz="1200" dirty="0" smtClean="0">
              <a:latin typeface="+mn-lt"/>
            </a:endParaRPr>
          </a:p>
          <a:p>
            <a:pPr eaLnBrk="1" fontAlgn="auto" hangingPunct="1">
              <a:lnSpc>
                <a:spcPct val="150000"/>
              </a:lnSpc>
              <a:spcBef>
                <a:spcPts val="0"/>
              </a:spcBef>
              <a:spcAft>
                <a:spcPts val="0"/>
              </a:spcAft>
              <a:defRPr/>
            </a:pPr>
            <a:r>
              <a:rPr lang="en-GB" sz="1200" dirty="0" smtClean="0">
                <a:latin typeface="+mn-lt"/>
              </a:rPr>
              <a:t> </a:t>
            </a:r>
            <a:r>
              <a:rPr lang="en-GB" sz="1200" b="1" dirty="0" smtClean="0">
                <a:latin typeface="+mn-lt"/>
              </a:rPr>
              <a:t>Objective 2.Saving of natural resources:</a:t>
            </a:r>
          </a:p>
          <a:p>
            <a:pPr marL="171450" indent="-171450" eaLnBrk="1" fontAlgn="auto" hangingPunct="1">
              <a:lnSpc>
                <a:spcPct val="150000"/>
              </a:lnSpc>
              <a:spcBef>
                <a:spcPts val="0"/>
              </a:spcBef>
              <a:spcAft>
                <a:spcPts val="0"/>
              </a:spcAft>
              <a:buFont typeface="Arial" panose="020B0604020202020204" pitchFamily="34" charset="0"/>
              <a:buChar char="•"/>
              <a:defRPr/>
            </a:pPr>
            <a:r>
              <a:rPr lang="en-GB" sz="1200" dirty="0" smtClean="0">
                <a:latin typeface="+mn-lt"/>
              </a:rPr>
              <a:t>printing policy or no printing</a:t>
            </a:r>
            <a:r>
              <a:rPr lang="en-GB" sz="1200" baseline="0" dirty="0" smtClean="0">
                <a:latin typeface="+mn-lt"/>
              </a:rPr>
              <a:t> policy</a:t>
            </a:r>
            <a:r>
              <a:rPr lang="en-GB" sz="1200" dirty="0" smtClean="0">
                <a:latin typeface="+mn-lt"/>
              </a:rPr>
              <a:t>;</a:t>
            </a:r>
          </a:p>
          <a:p>
            <a:pPr marL="171450" indent="-171450" eaLnBrk="1" fontAlgn="auto" hangingPunct="1">
              <a:lnSpc>
                <a:spcPct val="150000"/>
              </a:lnSpc>
              <a:spcBef>
                <a:spcPts val="0"/>
              </a:spcBef>
              <a:spcAft>
                <a:spcPts val="0"/>
              </a:spcAft>
              <a:buFont typeface="Arial" panose="020B0604020202020204" pitchFamily="34" charset="0"/>
              <a:buChar char="•"/>
              <a:defRPr/>
            </a:pPr>
            <a:r>
              <a:rPr lang="en-GB" sz="1200" dirty="0" smtClean="0">
                <a:latin typeface="+mn-lt"/>
              </a:rPr>
              <a:t>Use of the 100% Recycled paper;</a:t>
            </a:r>
          </a:p>
          <a:p>
            <a:pPr marL="171450" indent="-171450" eaLnBrk="1" fontAlgn="auto" hangingPunct="1">
              <a:lnSpc>
                <a:spcPct val="150000"/>
              </a:lnSpc>
              <a:spcBef>
                <a:spcPts val="0"/>
              </a:spcBef>
              <a:spcAft>
                <a:spcPts val="0"/>
              </a:spcAft>
              <a:buFont typeface="Arial" panose="020B0604020202020204" pitchFamily="34" charset="0"/>
              <a:buChar char="•"/>
              <a:defRPr/>
            </a:pPr>
            <a:r>
              <a:rPr lang="en-GB" sz="1200" dirty="0" smtClean="0">
                <a:latin typeface="+mn-lt"/>
              </a:rPr>
              <a:t>removed paper and plastic cups and replaced them with reusable mugs;</a:t>
            </a:r>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GB" sz="1200" dirty="0" smtClean="0">
                <a:latin typeface="+mn-lt"/>
              </a:rPr>
              <a:t>system to recover rain water;</a:t>
            </a:r>
          </a:p>
          <a:p>
            <a:pPr marL="171450" indent="-171450" eaLnBrk="1" fontAlgn="auto" hangingPunct="1">
              <a:lnSpc>
                <a:spcPct val="150000"/>
              </a:lnSpc>
              <a:spcBef>
                <a:spcPts val="0"/>
              </a:spcBef>
              <a:spcAft>
                <a:spcPts val="0"/>
              </a:spcAft>
              <a:buFont typeface="Arial" panose="020B0604020202020204" pitchFamily="34" charset="0"/>
              <a:buChar char="•"/>
              <a:defRPr/>
            </a:pPr>
            <a:r>
              <a:rPr lang="en-GB" sz="1200" dirty="0" smtClean="0">
                <a:latin typeface="+mn-lt"/>
              </a:rPr>
              <a:t>green space management project is in progress, with the aim of preserving biodiversity </a:t>
            </a:r>
          </a:p>
          <a:p>
            <a:pPr eaLnBrk="1" fontAlgn="auto" hangingPunct="1">
              <a:lnSpc>
                <a:spcPct val="150000"/>
              </a:lnSpc>
              <a:spcBef>
                <a:spcPts val="0"/>
              </a:spcBef>
              <a:spcAft>
                <a:spcPts val="0"/>
              </a:spcAft>
              <a:defRPr/>
            </a:pPr>
            <a:endParaRPr lang="en-GB" sz="1200" b="1" dirty="0" smtClean="0">
              <a:latin typeface="+mn-lt"/>
            </a:endParaRPr>
          </a:p>
          <a:p>
            <a:pPr eaLnBrk="1" fontAlgn="auto" hangingPunct="1">
              <a:lnSpc>
                <a:spcPct val="150000"/>
              </a:lnSpc>
              <a:spcBef>
                <a:spcPts val="0"/>
              </a:spcBef>
              <a:spcAft>
                <a:spcPts val="0"/>
              </a:spcAft>
              <a:defRPr/>
            </a:pPr>
            <a:r>
              <a:rPr lang="en-GB" sz="1200" b="1" dirty="0" smtClean="0">
                <a:latin typeface="+mn-lt"/>
              </a:rPr>
              <a:t>Objective 3.Eco-consciousness:</a:t>
            </a:r>
          </a:p>
          <a:p>
            <a:pPr marL="171450" indent="-171450" eaLnBrk="1" fontAlgn="auto" hangingPunct="1">
              <a:lnSpc>
                <a:spcPct val="150000"/>
              </a:lnSpc>
              <a:spcBef>
                <a:spcPts val="0"/>
              </a:spcBef>
              <a:spcAft>
                <a:spcPts val="0"/>
              </a:spcAft>
              <a:buFont typeface="Arial" panose="020B0604020202020204" pitchFamily="34" charset="0"/>
              <a:buChar char="•"/>
              <a:defRPr/>
            </a:pPr>
            <a:r>
              <a:rPr lang="en-GB" sz="1200" dirty="0" smtClean="0">
                <a:latin typeface="+mn-lt"/>
              </a:rPr>
              <a:t>Promotion  of best practices through the organisation of and participation in campaigns, events and seminars such as: Mobility Week, Green IT seminar, Printing policy presentation, Take the stairs Campaign, Earth Hour; </a:t>
            </a:r>
          </a:p>
          <a:p>
            <a:pPr marL="171450" indent="-171450" eaLnBrk="1" fontAlgn="auto" hangingPunct="1">
              <a:lnSpc>
                <a:spcPct val="150000"/>
              </a:lnSpc>
              <a:spcBef>
                <a:spcPts val="0"/>
              </a:spcBef>
              <a:spcAft>
                <a:spcPts val="0"/>
              </a:spcAft>
              <a:buFont typeface="Arial" panose="020B0604020202020204" pitchFamily="34" charset="0"/>
              <a:buChar char="•"/>
              <a:defRPr/>
            </a:pPr>
            <a:r>
              <a:rPr lang="en-GB" sz="1200" dirty="0" smtClean="0">
                <a:latin typeface="+mn-lt"/>
              </a:rPr>
              <a:t>created of the ‘‘Go Green” website  </a:t>
            </a:r>
          </a:p>
          <a:p>
            <a:pPr eaLnBrk="1" fontAlgn="auto" hangingPunct="1">
              <a:lnSpc>
                <a:spcPct val="150000"/>
              </a:lnSpc>
              <a:spcBef>
                <a:spcPts val="0"/>
              </a:spcBef>
              <a:spcAft>
                <a:spcPts val="0"/>
              </a:spcAft>
              <a:defRPr/>
            </a:pPr>
            <a:endParaRPr lang="en-GB" sz="1200" b="1" dirty="0" smtClean="0">
              <a:latin typeface="+mn-lt"/>
            </a:endParaRPr>
          </a:p>
          <a:p>
            <a:pPr eaLnBrk="1" fontAlgn="auto" hangingPunct="1">
              <a:lnSpc>
                <a:spcPct val="150000"/>
              </a:lnSpc>
              <a:spcBef>
                <a:spcPts val="0"/>
              </a:spcBef>
              <a:spcAft>
                <a:spcPts val="0"/>
              </a:spcAft>
              <a:defRPr/>
            </a:pPr>
            <a:r>
              <a:rPr lang="en-GB" sz="1200" b="1" dirty="0" smtClean="0">
                <a:latin typeface="+mn-lt"/>
              </a:rPr>
              <a:t>Objective 4.Public Procurement:</a:t>
            </a:r>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GB" sz="1200" kern="1200" dirty="0" smtClean="0">
                <a:solidFill>
                  <a:schemeClr val="tx1"/>
                </a:solidFill>
                <a:effectLst/>
                <a:latin typeface="+mn-lt"/>
                <a:ea typeface="+mn-ea"/>
                <a:cs typeface="+mn-cs"/>
              </a:rPr>
              <a:t>environmental criteria in invitations to tender;</a:t>
            </a:r>
          </a:p>
          <a:p>
            <a:pPr marL="171450" indent="-171450" eaLnBrk="1" fontAlgn="auto" hangingPunct="1">
              <a:lnSpc>
                <a:spcPct val="150000"/>
              </a:lnSpc>
              <a:spcBef>
                <a:spcPts val="0"/>
              </a:spcBef>
              <a:spcAft>
                <a:spcPts val="0"/>
              </a:spcAft>
              <a:buFont typeface="Arial" panose="020B0604020202020204" pitchFamily="34" charset="0"/>
              <a:buChar char="•"/>
              <a:defRPr/>
            </a:pPr>
            <a:r>
              <a:rPr lang="en-GB" sz="1200" dirty="0" smtClean="0">
                <a:latin typeface="+mn-lt"/>
              </a:rPr>
              <a:t>Catering Services or Cleaning Services</a:t>
            </a:r>
          </a:p>
          <a:p>
            <a:pPr eaLnBrk="1" fontAlgn="auto" hangingPunct="1">
              <a:lnSpc>
                <a:spcPct val="150000"/>
              </a:lnSpc>
              <a:spcBef>
                <a:spcPts val="0"/>
              </a:spcBef>
              <a:spcAft>
                <a:spcPts val="0"/>
              </a:spcAft>
              <a:defRPr/>
            </a:pPr>
            <a:endParaRPr lang="en-GB" sz="1200" b="1" dirty="0" smtClean="0">
              <a:latin typeface="+mn-lt"/>
            </a:endParaRPr>
          </a:p>
          <a:p>
            <a:pPr eaLnBrk="1" fontAlgn="auto" hangingPunct="1">
              <a:lnSpc>
                <a:spcPct val="150000"/>
              </a:lnSpc>
              <a:spcBef>
                <a:spcPts val="0"/>
              </a:spcBef>
              <a:spcAft>
                <a:spcPts val="0"/>
              </a:spcAft>
              <a:defRPr/>
            </a:pPr>
            <a:r>
              <a:rPr lang="en-GB" sz="1200" b="1" dirty="0" smtClean="0">
                <a:latin typeface="+mn-lt"/>
              </a:rPr>
              <a:t>Objective 5.Mobility: </a:t>
            </a:r>
          </a:p>
          <a:p>
            <a:pPr marL="0" indent="0" eaLnBrk="1" fontAlgn="auto" hangingPunct="1">
              <a:lnSpc>
                <a:spcPct val="150000"/>
              </a:lnSpc>
              <a:spcBef>
                <a:spcPts val="0"/>
              </a:spcBef>
              <a:spcAft>
                <a:spcPts val="0"/>
              </a:spcAft>
              <a:buFont typeface="Arial" panose="020B0604020202020204" pitchFamily="34" charset="0"/>
              <a:buNone/>
              <a:defRPr/>
            </a:pPr>
            <a:r>
              <a:rPr lang="en-GB" sz="1200" dirty="0" smtClean="0">
                <a:latin typeface="+mn-lt"/>
              </a:rPr>
              <a:t>bus passes for ECA staff (</a:t>
            </a:r>
            <a:r>
              <a:rPr lang="en-GB" sz="1200" dirty="0" err="1" smtClean="0">
                <a:latin typeface="+mn-lt"/>
              </a:rPr>
              <a:t>Jobkaart</a:t>
            </a:r>
            <a:r>
              <a:rPr lang="en-GB" sz="1200" dirty="0" smtClean="0">
                <a:latin typeface="+mn-lt"/>
              </a:rPr>
              <a:t>);</a:t>
            </a:r>
          </a:p>
          <a:p>
            <a:pPr marL="171450" indent="-171450" eaLnBrk="1" fontAlgn="auto" hangingPunct="1">
              <a:lnSpc>
                <a:spcPct val="150000"/>
              </a:lnSpc>
              <a:spcBef>
                <a:spcPts val="0"/>
              </a:spcBef>
              <a:spcAft>
                <a:spcPts val="0"/>
              </a:spcAft>
              <a:buFont typeface="Arial" panose="020B0604020202020204" pitchFamily="34" charset="0"/>
              <a:buChar char="•"/>
              <a:defRPr/>
            </a:pPr>
            <a:r>
              <a:rPr lang="en-GB" sz="1200" dirty="0" smtClean="0">
                <a:latin typeface="+mn-lt"/>
              </a:rPr>
              <a:t>Luxembourg City's </a:t>
            </a:r>
            <a:r>
              <a:rPr lang="en-GB" sz="1200" dirty="0" err="1" smtClean="0">
                <a:latin typeface="+mn-lt"/>
              </a:rPr>
              <a:t>Vel’oh</a:t>
            </a:r>
            <a:r>
              <a:rPr lang="en-GB" sz="1200" dirty="0" smtClean="0">
                <a:latin typeface="+mn-lt"/>
              </a:rPr>
              <a:t>! hire scheme;</a:t>
            </a:r>
          </a:p>
          <a:p>
            <a:pPr marL="171450" indent="-171450" eaLnBrk="1" fontAlgn="auto" hangingPunct="1">
              <a:lnSpc>
                <a:spcPct val="150000"/>
              </a:lnSpc>
              <a:spcBef>
                <a:spcPts val="0"/>
              </a:spcBef>
              <a:spcAft>
                <a:spcPts val="0"/>
              </a:spcAft>
              <a:buFont typeface="Arial" panose="020B0604020202020204" pitchFamily="34" charset="0"/>
              <a:buChar char="•"/>
              <a:defRPr/>
            </a:pPr>
            <a:r>
              <a:rPr lang="en-GB" sz="1200" dirty="0" smtClean="0">
                <a:latin typeface="+mn-lt"/>
              </a:rPr>
              <a:t>Carpooling </a:t>
            </a:r>
          </a:p>
          <a:p>
            <a:pPr marL="0" indent="0" eaLnBrk="1" fontAlgn="auto" hangingPunct="1">
              <a:lnSpc>
                <a:spcPct val="150000"/>
              </a:lnSpc>
              <a:spcBef>
                <a:spcPts val="0"/>
              </a:spcBef>
              <a:spcAft>
                <a:spcPts val="0"/>
              </a:spcAft>
              <a:buFont typeface="Arial" panose="020B0604020202020204" pitchFamily="34" charset="0"/>
              <a:buNone/>
              <a:defRPr/>
            </a:pPr>
            <a:r>
              <a:rPr lang="en-GB" sz="1200" b="1" dirty="0" smtClean="0">
                <a:latin typeface="+mn-lt"/>
              </a:rPr>
              <a:t>Objective 6.Waste reduction:</a:t>
            </a:r>
          </a:p>
          <a:p>
            <a:pPr marL="0" indent="0" eaLnBrk="1" fontAlgn="auto" hangingPunct="1">
              <a:lnSpc>
                <a:spcPct val="150000"/>
              </a:lnSpc>
              <a:spcBef>
                <a:spcPts val="0"/>
              </a:spcBef>
              <a:spcAft>
                <a:spcPts val="0"/>
              </a:spcAft>
              <a:buFont typeface="Arial" panose="020B0604020202020204" pitchFamily="34" charset="0"/>
              <a:buNone/>
              <a:defRPr/>
            </a:pPr>
            <a:r>
              <a:rPr lang="en-GB" sz="1200" dirty="0" smtClean="0">
                <a:latin typeface="+mn-lt"/>
              </a:rPr>
              <a:t>quality label for exemplary waste management …</a:t>
            </a:r>
          </a:p>
          <a:p>
            <a:endParaRPr lang="en-GB" sz="1200" b="1" kern="1200" dirty="0">
              <a:solidFill>
                <a:schemeClr val="tx1"/>
              </a:solidFill>
              <a:effectLst/>
              <a:latin typeface="+mn-lt"/>
              <a:ea typeface="+mn-ea"/>
              <a:cs typeface="+mn-cs"/>
            </a:endParaRPr>
          </a:p>
          <a:p>
            <a:pPr marL="0" indent="0" eaLnBrk="1" fontAlgn="auto" hangingPunct="1">
              <a:spcBef>
                <a:spcPts val="0"/>
              </a:spcBef>
              <a:spcAft>
                <a:spcPts val="0"/>
              </a:spcAft>
              <a:buFont typeface="Arial" panose="020B0604020202020204" pitchFamily="34" charset="0"/>
              <a:buNone/>
              <a:defRPr/>
            </a:pPr>
            <a:endParaRPr lang="en-GB" dirty="0">
              <a:latin typeface="+mn-lt"/>
            </a:endParaRPr>
          </a:p>
          <a:p>
            <a:pPr eaLnBrk="1" fontAlgn="auto" hangingPunct="1">
              <a:spcBef>
                <a:spcPts val="0"/>
              </a:spcBef>
              <a:spcAft>
                <a:spcPts val="0"/>
              </a:spcAft>
              <a:defRPr/>
            </a:pPr>
            <a:endParaRPr lang="en-US" dirty="0">
              <a:latin typeface="+mn-lt"/>
            </a:endParaRPr>
          </a:p>
        </p:txBody>
      </p:sp>
      <p:sp>
        <p:nvSpPr>
          <p:cNvPr id="37892"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orbel" pitchFamily="34" charset="0"/>
              </a:defRPr>
            </a:lvl1pPr>
            <a:lvl2pPr marL="742950" indent="-285750">
              <a:defRPr>
                <a:solidFill>
                  <a:schemeClr val="tx1"/>
                </a:solidFill>
                <a:latin typeface="Corbel" pitchFamily="34" charset="0"/>
              </a:defRPr>
            </a:lvl2pPr>
            <a:lvl3pPr marL="1143000" indent="-228600">
              <a:defRPr>
                <a:solidFill>
                  <a:schemeClr val="tx1"/>
                </a:solidFill>
                <a:latin typeface="Corbel" pitchFamily="34" charset="0"/>
              </a:defRPr>
            </a:lvl3pPr>
            <a:lvl4pPr marL="1600200" indent="-228600">
              <a:defRPr>
                <a:solidFill>
                  <a:schemeClr val="tx1"/>
                </a:solidFill>
                <a:latin typeface="Corbel" pitchFamily="34" charset="0"/>
              </a:defRPr>
            </a:lvl4pPr>
            <a:lvl5pPr marL="2057400" indent="-228600">
              <a:defRPr>
                <a:solidFill>
                  <a:schemeClr val="tx1"/>
                </a:solidFill>
                <a:latin typeface="Corbel" pitchFamily="34" charset="0"/>
              </a:defRPr>
            </a:lvl5pPr>
            <a:lvl6pPr marL="2514600" indent="-228600" fontAlgn="base">
              <a:spcBef>
                <a:spcPct val="0"/>
              </a:spcBef>
              <a:spcAft>
                <a:spcPct val="0"/>
              </a:spcAft>
              <a:defRPr>
                <a:solidFill>
                  <a:schemeClr val="tx1"/>
                </a:solidFill>
                <a:latin typeface="Corbel" pitchFamily="34" charset="0"/>
              </a:defRPr>
            </a:lvl6pPr>
            <a:lvl7pPr marL="2971800" indent="-228600" fontAlgn="base">
              <a:spcBef>
                <a:spcPct val="0"/>
              </a:spcBef>
              <a:spcAft>
                <a:spcPct val="0"/>
              </a:spcAft>
              <a:defRPr>
                <a:solidFill>
                  <a:schemeClr val="tx1"/>
                </a:solidFill>
                <a:latin typeface="Corbel" pitchFamily="34" charset="0"/>
              </a:defRPr>
            </a:lvl7pPr>
            <a:lvl8pPr marL="3429000" indent="-228600" fontAlgn="base">
              <a:spcBef>
                <a:spcPct val="0"/>
              </a:spcBef>
              <a:spcAft>
                <a:spcPct val="0"/>
              </a:spcAft>
              <a:defRPr>
                <a:solidFill>
                  <a:schemeClr val="tx1"/>
                </a:solidFill>
                <a:latin typeface="Corbel" pitchFamily="34" charset="0"/>
              </a:defRPr>
            </a:lvl8pPr>
            <a:lvl9pPr marL="3886200" indent="-228600" fontAlgn="base">
              <a:spcBef>
                <a:spcPct val="0"/>
              </a:spcBef>
              <a:spcAft>
                <a:spcPct val="0"/>
              </a:spcAft>
              <a:defRPr>
                <a:solidFill>
                  <a:schemeClr val="tx1"/>
                </a:solidFill>
                <a:latin typeface="Corbel" pitchFamily="34" charset="0"/>
              </a:defRPr>
            </a:lvl9pPr>
          </a:lstStyle>
          <a:p>
            <a:pPr>
              <a:defRPr/>
            </a:pPr>
            <a:fld id="{369EBC60-40B7-440A-87A5-06DA27876113}" type="slidenum">
              <a:rPr lang="en-US" altLang="en-US" smtClean="0">
                <a:solidFill>
                  <a:prstClr val="black"/>
                </a:solidFill>
              </a:rPr>
              <a:pPr>
                <a:defRPr/>
              </a:pPr>
              <a:t>7</a:t>
            </a:fld>
            <a:endParaRPr lang="en-US" altLang="en-US">
              <a:solidFill>
                <a:prstClr val="black"/>
              </a:solidFill>
            </a:endParaRPr>
          </a:p>
        </p:txBody>
      </p:sp>
    </p:spTree>
    <p:extLst>
      <p:ext uri="{BB962C8B-B14F-4D97-AF65-F5344CB8AC3E}">
        <p14:creationId xmlns:p14="http://schemas.microsoft.com/office/powerpoint/2010/main" val="30314138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Change to green offices sometimes require additional costs, even though these might be recovered in the long term. Many SAIs may find access to funding difficult. One way out of this is to target those activities first that do not require additional funding or the low hanging fruit. More drastic changes envisaged can be planned later when more funding might get available.</a:t>
            </a:r>
            <a:endParaRPr lang="en-GB"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Hence, the precondition of availability of sufficient budget may also be linked with the preparation of action plan as the SAIs from developing countries may find it difficult to have access to sufficient funds as to the SAIs from developed countries.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t-EE" dirty="0" err="1"/>
              <a:t>Description</a:t>
            </a:r>
            <a:r>
              <a:rPr lang="et-EE" dirty="0"/>
              <a:t> of </a:t>
            </a:r>
            <a:r>
              <a:rPr lang="et-EE" dirty="0" err="1"/>
              <a:t>the</a:t>
            </a:r>
            <a:r>
              <a:rPr lang="et-EE" dirty="0"/>
              <a:t> </a:t>
            </a:r>
            <a:r>
              <a:rPr lang="et-EE" dirty="0" err="1"/>
              <a:t>action</a:t>
            </a:r>
            <a:r>
              <a:rPr lang="et-EE" dirty="0"/>
              <a:t>(s)</a:t>
            </a:r>
            <a:r>
              <a:rPr lang="en-GB" dirty="0"/>
              <a:t>, </a:t>
            </a:r>
            <a:r>
              <a:rPr lang="et-EE" dirty="0" err="1"/>
              <a:t>responsibilities</a:t>
            </a:r>
            <a:r>
              <a:rPr lang="et-EE" dirty="0"/>
              <a:t>, </a:t>
            </a:r>
            <a:r>
              <a:rPr lang="et-EE" dirty="0" err="1"/>
              <a:t>means</a:t>
            </a:r>
            <a:r>
              <a:rPr lang="et-EE" dirty="0"/>
              <a:t> and </a:t>
            </a:r>
            <a:r>
              <a:rPr lang="et-EE" dirty="0" err="1"/>
              <a:t>timeframe</a:t>
            </a:r>
            <a:r>
              <a:rPr lang="en-GB" dirty="0"/>
              <a:t>, optional setting up quantitative targets</a:t>
            </a:r>
            <a:r>
              <a:rPr lang="et-EE" dirty="0"/>
              <a:t> </a:t>
            </a:r>
            <a:r>
              <a:rPr lang="en-GB" dirty="0"/>
              <a:t>for environmental</a:t>
            </a:r>
            <a:r>
              <a:rPr lang="en-GB" baseline="0" dirty="0"/>
              <a:t> objectives on </a:t>
            </a:r>
            <a:r>
              <a:rPr lang="en-GB" dirty="0"/>
              <a:t>significant</a:t>
            </a:r>
            <a:r>
              <a:rPr lang="en-GB" baseline="0" dirty="0"/>
              <a:t> aspects to be considered in monitoring and measuring.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Work in groups (4-5 persons per</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group), on the bases of identified  environmental aspects from different environmental areas, to prepare actions to reduce the impact and awareness campaign: what communication channel will be used? How to communicate them? What kind of campaign to chose? What is a main message to address to the staff etc.?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latin typeface="EUAlbertina"/>
              <a:ea typeface="Times New Roman" panose="02020603050405020304" pitchFamily="18" charset="0"/>
              <a:cs typeface="Times New Roman" panose="02020603050405020304" pitchFamily="18" charset="0"/>
            </a:endParaRPr>
          </a:p>
          <a:p>
            <a:endParaRPr lang="en-GB" dirty="0"/>
          </a:p>
        </p:txBody>
      </p:sp>
      <p:sp>
        <p:nvSpPr>
          <p:cNvPr id="4" name="Slide Number Placeholder 3"/>
          <p:cNvSpPr>
            <a:spLocks noGrp="1"/>
          </p:cNvSpPr>
          <p:nvPr>
            <p:ph type="sldNum" sz="quarter" idx="10"/>
          </p:nvPr>
        </p:nvSpPr>
        <p:spPr/>
        <p:txBody>
          <a:bodyPr/>
          <a:lstStyle/>
          <a:p>
            <a:fld id="{C5FFBFDA-7441-4C32-997D-43CECA0609AE}" type="slidenum">
              <a:rPr lang="en-GB" smtClean="0"/>
              <a:t>8</a:t>
            </a:fld>
            <a:endParaRPr lang="en-GB"/>
          </a:p>
        </p:txBody>
      </p:sp>
    </p:spTree>
    <p:extLst>
      <p:ext uri="{BB962C8B-B14F-4D97-AF65-F5344CB8AC3E}">
        <p14:creationId xmlns:p14="http://schemas.microsoft.com/office/powerpoint/2010/main" val="12840951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C5FFBFDA-7441-4C32-997D-43CECA0609AE}" type="slidenum">
              <a:rPr lang="en-GB" smtClean="0"/>
              <a:t>9</a:t>
            </a:fld>
            <a:endParaRPr lang="en-GB"/>
          </a:p>
        </p:txBody>
      </p:sp>
    </p:spTree>
    <p:extLst>
      <p:ext uri="{BB962C8B-B14F-4D97-AF65-F5344CB8AC3E}">
        <p14:creationId xmlns:p14="http://schemas.microsoft.com/office/powerpoint/2010/main" val="32519623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815C303C-6073-49FD-8B6F-91AA01024392}" type="datetime1">
              <a:rPr lang="en-GB" smtClean="0"/>
              <a:t>01/08/2019</a:t>
            </a:fld>
            <a:endParaRPr lang="en-GB"/>
          </a:p>
        </p:txBody>
      </p:sp>
      <p:sp>
        <p:nvSpPr>
          <p:cNvPr id="5" name="Footer Placeholder 4"/>
          <p:cNvSpPr>
            <a:spLocks noGrp="1"/>
          </p:cNvSpPr>
          <p:nvPr>
            <p:ph type="ftr" sz="quarter" idx="11"/>
          </p:nvPr>
        </p:nvSpPr>
        <p:spPr/>
        <p:txBody>
          <a:bodyPr/>
          <a:lstStyle/>
          <a:p>
            <a:r>
              <a:rPr lang="en-GB" smtClean="0"/>
              <a:t>INTOSAI WGEA training on Greening the SAIs, 5th August 2019, Bangkok</a:t>
            </a:r>
            <a:endParaRPr lang="en-GB"/>
          </a:p>
        </p:txBody>
      </p:sp>
      <p:sp>
        <p:nvSpPr>
          <p:cNvPr id="6" name="Slide Number Placeholder 5"/>
          <p:cNvSpPr>
            <a:spLocks noGrp="1"/>
          </p:cNvSpPr>
          <p:nvPr>
            <p:ph type="sldNum" sz="quarter" idx="12"/>
          </p:nvPr>
        </p:nvSpPr>
        <p:spPr/>
        <p:txBody>
          <a:bodyPr/>
          <a:lstStyle/>
          <a:p>
            <a:fld id="{E5C4B0E6-D177-4144-B064-16BCFFD2B10D}" type="slidenum">
              <a:rPr lang="en-GB" smtClean="0"/>
              <a:t>‹#›</a:t>
            </a:fld>
            <a:endParaRPr lang="en-GB"/>
          </a:p>
        </p:txBody>
      </p:sp>
    </p:spTree>
    <p:extLst>
      <p:ext uri="{BB962C8B-B14F-4D97-AF65-F5344CB8AC3E}">
        <p14:creationId xmlns:p14="http://schemas.microsoft.com/office/powerpoint/2010/main" val="22801288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74F52AA-6B36-48CD-9247-FD93DF2319E4}" type="datetime1">
              <a:rPr lang="en-GB" smtClean="0"/>
              <a:t>01/08/2019</a:t>
            </a:fld>
            <a:endParaRPr lang="en-GB"/>
          </a:p>
        </p:txBody>
      </p:sp>
      <p:sp>
        <p:nvSpPr>
          <p:cNvPr id="5" name="Footer Placeholder 4"/>
          <p:cNvSpPr>
            <a:spLocks noGrp="1"/>
          </p:cNvSpPr>
          <p:nvPr>
            <p:ph type="ftr" sz="quarter" idx="11"/>
          </p:nvPr>
        </p:nvSpPr>
        <p:spPr/>
        <p:txBody>
          <a:bodyPr/>
          <a:lstStyle/>
          <a:p>
            <a:r>
              <a:rPr lang="en-GB" smtClean="0"/>
              <a:t>INTOSAI WGEA training on Greening the SAIs, 5th August 2019, Bangkok</a:t>
            </a:r>
            <a:endParaRPr lang="en-GB"/>
          </a:p>
        </p:txBody>
      </p:sp>
      <p:sp>
        <p:nvSpPr>
          <p:cNvPr id="6" name="Slide Number Placeholder 5"/>
          <p:cNvSpPr>
            <a:spLocks noGrp="1"/>
          </p:cNvSpPr>
          <p:nvPr>
            <p:ph type="sldNum" sz="quarter" idx="12"/>
          </p:nvPr>
        </p:nvSpPr>
        <p:spPr/>
        <p:txBody>
          <a:bodyPr/>
          <a:lstStyle/>
          <a:p>
            <a:fld id="{E5C4B0E6-D177-4144-B064-16BCFFD2B10D}" type="slidenum">
              <a:rPr lang="en-GB" smtClean="0"/>
              <a:t>‹#›</a:t>
            </a:fld>
            <a:endParaRPr lang="en-GB"/>
          </a:p>
        </p:txBody>
      </p:sp>
    </p:spTree>
    <p:extLst>
      <p:ext uri="{BB962C8B-B14F-4D97-AF65-F5344CB8AC3E}">
        <p14:creationId xmlns:p14="http://schemas.microsoft.com/office/powerpoint/2010/main" val="10841918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56CF6C73-DAE3-40CA-8E08-AF49366F7C21}" type="datetime1">
              <a:rPr lang="en-GB" smtClean="0"/>
              <a:t>01/08/2019</a:t>
            </a:fld>
            <a:endParaRPr lang="en-GB"/>
          </a:p>
        </p:txBody>
      </p:sp>
      <p:sp>
        <p:nvSpPr>
          <p:cNvPr id="5" name="Footer Placeholder 4"/>
          <p:cNvSpPr>
            <a:spLocks noGrp="1"/>
          </p:cNvSpPr>
          <p:nvPr>
            <p:ph type="ftr" sz="quarter" idx="11"/>
          </p:nvPr>
        </p:nvSpPr>
        <p:spPr/>
        <p:txBody>
          <a:bodyPr/>
          <a:lstStyle/>
          <a:p>
            <a:r>
              <a:rPr lang="en-GB" smtClean="0"/>
              <a:t>INTOSAI WGEA training on Greening the SAIs, 5th August 2019, Bangkok</a:t>
            </a:r>
            <a:endParaRPr lang="en-GB"/>
          </a:p>
        </p:txBody>
      </p:sp>
      <p:sp>
        <p:nvSpPr>
          <p:cNvPr id="6" name="Slide Number Placeholder 5"/>
          <p:cNvSpPr>
            <a:spLocks noGrp="1"/>
          </p:cNvSpPr>
          <p:nvPr>
            <p:ph type="sldNum" sz="quarter" idx="12"/>
          </p:nvPr>
        </p:nvSpPr>
        <p:spPr/>
        <p:txBody>
          <a:bodyPr/>
          <a:lstStyle/>
          <a:p>
            <a:fld id="{E5C4B0E6-D177-4144-B064-16BCFFD2B10D}" type="slidenum">
              <a:rPr lang="en-GB" smtClean="0"/>
              <a:t>‹#›</a:t>
            </a:fld>
            <a:endParaRPr lang="en-GB"/>
          </a:p>
        </p:txBody>
      </p:sp>
    </p:spTree>
    <p:extLst>
      <p:ext uri="{BB962C8B-B14F-4D97-AF65-F5344CB8AC3E}">
        <p14:creationId xmlns:p14="http://schemas.microsoft.com/office/powerpoint/2010/main" val="27714008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88656E2C-4DE5-4D02-8F7E-A372433D1DA7}" type="datetime1">
              <a:rPr lang="en-GB" smtClean="0"/>
              <a:t>01/08/2019</a:t>
            </a:fld>
            <a:endParaRPr lang="en-GB"/>
          </a:p>
        </p:txBody>
      </p:sp>
      <p:sp>
        <p:nvSpPr>
          <p:cNvPr id="5" name="Footer Placeholder 4"/>
          <p:cNvSpPr>
            <a:spLocks noGrp="1"/>
          </p:cNvSpPr>
          <p:nvPr>
            <p:ph type="ftr" sz="quarter" idx="11"/>
          </p:nvPr>
        </p:nvSpPr>
        <p:spPr/>
        <p:txBody>
          <a:bodyPr/>
          <a:lstStyle/>
          <a:p>
            <a:r>
              <a:rPr lang="en-GB" smtClean="0"/>
              <a:t>INTOSAI WGEA training on Greening the SAIs, 5th August 2019, Bangkok</a:t>
            </a:r>
            <a:endParaRPr lang="en-GB"/>
          </a:p>
        </p:txBody>
      </p:sp>
      <p:sp>
        <p:nvSpPr>
          <p:cNvPr id="6" name="Slide Number Placeholder 5"/>
          <p:cNvSpPr>
            <a:spLocks noGrp="1"/>
          </p:cNvSpPr>
          <p:nvPr>
            <p:ph type="sldNum" sz="quarter" idx="12"/>
          </p:nvPr>
        </p:nvSpPr>
        <p:spPr/>
        <p:txBody>
          <a:bodyPr/>
          <a:lstStyle/>
          <a:p>
            <a:fld id="{E5C4B0E6-D177-4144-B064-16BCFFD2B10D}" type="slidenum">
              <a:rPr lang="en-GB" smtClean="0"/>
              <a:t>‹#›</a:t>
            </a:fld>
            <a:endParaRPr lang="en-GB"/>
          </a:p>
        </p:txBody>
      </p:sp>
    </p:spTree>
    <p:extLst>
      <p:ext uri="{BB962C8B-B14F-4D97-AF65-F5344CB8AC3E}">
        <p14:creationId xmlns:p14="http://schemas.microsoft.com/office/powerpoint/2010/main" val="8225272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9DB4BFB-FB2A-42FF-836E-3D7315F94C4E}" type="datetime1">
              <a:rPr lang="en-GB" smtClean="0"/>
              <a:t>01/08/2019</a:t>
            </a:fld>
            <a:endParaRPr lang="en-GB"/>
          </a:p>
        </p:txBody>
      </p:sp>
      <p:sp>
        <p:nvSpPr>
          <p:cNvPr id="5" name="Footer Placeholder 4"/>
          <p:cNvSpPr>
            <a:spLocks noGrp="1"/>
          </p:cNvSpPr>
          <p:nvPr>
            <p:ph type="ftr" sz="quarter" idx="11"/>
          </p:nvPr>
        </p:nvSpPr>
        <p:spPr/>
        <p:txBody>
          <a:bodyPr/>
          <a:lstStyle/>
          <a:p>
            <a:r>
              <a:rPr lang="en-GB" smtClean="0"/>
              <a:t>INTOSAI WGEA training on Greening the SAIs, 5th August 2019, Bangkok</a:t>
            </a:r>
            <a:endParaRPr lang="en-GB"/>
          </a:p>
        </p:txBody>
      </p:sp>
      <p:sp>
        <p:nvSpPr>
          <p:cNvPr id="6" name="Slide Number Placeholder 5"/>
          <p:cNvSpPr>
            <a:spLocks noGrp="1"/>
          </p:cNvSpPr>
          <p:nvPr>
            <p:ph type="sldNum" sz="quarter" idx="12"/>
          </p:nvPr>
        </p:nvSpPr>
        <p:spPr/>
        <p:txBody>
          <a:bodyPr/>
          <a:lstStyle/>
          <a:p>
            <a:fld id="{E5C4B0E6-D177-4144-B064-16BCFFD2B10D}" type="slidenum">
              <a:rPr lang="en-GB" smtClean="0"/>
              <a:t>‹#›</a:t>
            </a:fld>
            <a:endParaRPr lang="en-GB"/>
          </a:p>
        </p:txBody>
      </p:sp>
    </p:spTree>
    <p:extLst>
      <p:ext uri="{BB962C8B-B14F-4D97-AF65-F5344CB8AC3E}">
        <p14:creationId xmlns:p14="http://schemas.microsoft.com/office/powerpoint/2010/main" val="22607878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DA5F70CD-7A11-45DF-BCD6-1F10103961AB}" type="datetime1">
              <a:rPr lang="en-GB" smtClean="0"/>
              <a:t>01/08/2019</a:t>
            </a:fld>
            <a:endParaRPr lang="en-GB"/>
          </a:p>
        </p:txBody>
      </p:sp>
      <p:sp>
        <p:nvSpPr>
          <p:cNvPr id="6" name="Footer Placeholder 5"/>
          <p:cNvSpPr>
            <a:spLocks noGrp="1"/>
          </p:cNvSpPr>
          <p:nvPr>
            <p:ph type="ftr" sz="quarter" idx="11"/>
          </p:nvPr>
        </p:nvSpPr>
        <p:spPr/>
        <p:txBody>
          <a:bodyPr/>
          <a:lstStyle/>
          <a:p>
            <a:r>
              <a:rPr lang="en-GB" smtClean="0"/>
              <a:t>INTOSAI WGEA training on Greening the SAIs, 5th August 2019, Bangkok</a:t>
            </a:r>
            <a:endParaRPr lang="en-GB"/>
          </a:p>
        </p:txBody>
      </p:sp>
      <p:sp>
        <p:nvSpPr>
          <p:cNvPr id="7" name="Slide Number Placeholder 6"/>
          <p:cNvSpPr>
            <a:spLocks noGrp="1"/>
          </p:cNvSpPr>
          <p:nvPr>
            <p:ph type="sldNum" sz="quarter" idx="12"/>
          </p:nvPr>
        </p:nvSpPr>
        <p:spPr/>
        <p:txBody>
          <a:bodyPr/>
          <a:lstStyle/>
          <a:p>
            <a:fld id="{E5C4B0E6-D177-4144-B064-16BCFFD2B10D}" type="slidenum">
              <a:rPr lang="en-GB" smtClean="0"/>
              <a:t>‹#›</a:t>
            </a:fld>
            <a:endParaRPr lang="en-GB"/>
          </a:p>
        </p:txBody>
      </p:sp>
    </p:spTree>
    <p:extLst>
      <p:ext uri="{BB962C8B-B14F-4D97-AF65-F5344CB8AC3E}">
        <p14:creationId xmlns:p14="http://schemas.microsoft.com/office/powerpoint/2010/main" val="38373885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83D6484C-3D79-440D-B9FF-83ACD978686D}" type="datetime1">
              <a:rPr lang="en-GB" smtClean="0"/>
              <a:t>01/08/2019</a:t>
            </a:fld>
            <a:endParaRPr lang="en-GB"/>
          </a:p>
        </p:txBody>
      </p:sp>
      <p:sp>
        <p:nvSpPr>
          <p:cNvPr id="8" name="Footer Placeholder 7"/>
          <p:cNvSpPr>
            <a:spLocks noGrp="1"/>
          </p:cNvSpPr>
          <p:nvPr>
            <p:ph type="ftr" sz="quarter" idx="11"/>
          </p:nvPr>
        </p:nvSpPr>
        <p:spPr/>
        <p:txBody>
          <a:bodyPr/>
          <a:lstStyle/>
          <a:p>
            <a:r>
              <a:rPr lang="en-GB" smtClean="0"/>
              <a:t>INTOSAI WGEA training on Greening the SAIs, 5th August 2019, Bangkok</a:t>
            </a:r>
            <a:endParaRPr lang="en-GB"/>
          </a:p>
        </p:txBody>
      </p:sp>
      <p:sp>
        <p:nvSpPr>
          <p:cNvPr id="9" name="Slide Number Placeholder 8"/>
          <p:cNvSpPr>
            <a:spLocks noGrp="1"/>
          </p:cNvSpPr>
          <p:nvPr>
            <p:ph type="sldNum" sz="quarter" idx="12"/>
          </p:nvPr>
        </p:nvSpPr>
        <p:spPr/>
        <p:txBody>
          <a:bodyPr/>
          <a:lstStyle/>
          <a:p>
            <a:fld id="{E5C4B0E6-D177-4144-B064-16BCFFD2B10D}" type="slidenum">
              <a:rPr lang="en-GB" smtClean="0"/>
              <a:t>‹#›</a:t>
            </a:fld>
            <a:endParaRPr lang="en-GB"/>
          </a:p>
        </p:txBody>
      </p:sp>
    </p:spTree>
    <p:extLst>
      <p:ext uri="{BB962C8B-B14F-4D97-AF65-F5344CB8AC3E}">
        <p14:creationId xmlns:p14="http://schemas.microsoft.com/office/powerpoint/2010/main" val="3155240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403CE9E6-AD7D-42CC-88C7-15675BE30B19}" type="datetime1">
              <a:rPr lang="en-GB" smtClean="0"/>
              <a:t>01/08/2019</a:t>
            </a:fld>
            <a:endParaRPr lang="en-GB"/>
          </a:p>
        </p:txBody>
      </p:sp>
      <p:sp>
        <p:nvSpPr>
          <p:cNvPr id="4" name="Footer Placeholder 3"/>
          <p:cNvSpPr>
            <a:spLocks noGrp="1"/>
          </p:cNvSpPr>
          <p:nvPr>
            <p:ph type="ftr" sz="quarter" idx="11"/>
          </p:nvPr>
        </p:nvSpPr>
        <p:spPr/>
        <p:txBody>
          <a:bodyPr/>
          <a:lstStyle/>
          <a:p>
            <a:r>
              <a:rPr lang="en-GB" smtClean="0"/>
              <a:t>INTOSAI WGEA training on Greening the SAIs, 5th August 2019, Bangkok</a:t>
            </a:r>
            <a:endParaRPr lang="en-GB"/>
          </a:p>
        </p:txBody>
      </p:sp>
      <p:sp>
        <p:nvSpPr>
          <p:cNvPr id="5" name="Slide Number Placeholder 4"/>
          <p:cNvSpPr>
            <a:spLocks noGrp="1"/>
          </p:cNvSpPr>
          <p:nvPr>
            <p:ph type="sldNum" sz="quarter" idx="12"/>
          </p:nvPr>
        </p:nvSpPr>
        <p:spPr/>
        <p:txBody>
          <a:bodyPr/>
          <a:lstStyle/>
          <a:p>
            <a:fld id="{E5C4B0E6-D177-4144-B064-16BCFFD2B10D}" type="slidenum">
              <a:rPr lang="en-GB" smtClean="0"/>
              <a:t>‹#›</a:t>
            </a:fld>
            <a:endParaRPr lang="en-GB"/>
          </a:p>
        </p:txBody>
      </p:sp>
    </p:spTree>
    <p:extLst>
      <p:ext uri="{BB962C8B-B14F-4D97-AF65-F5344CB8AC3E}">
        <p14:creationId xmlns:p14="http://schemas.microsoft.com/office/powerpoint/2010/main" val="9680931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A9F501-BC89-4742-8ACA-81685EE6FE25}" type="datetime1">
              <a:rPr lang="en-GB" smtClean="0"/>
              <a:t>01/08/2019</a:t>
            </a:fld>
            <a:endParaRPr lang="en-GB"/>
          </a:p>
        </p:txBody>
      </p:sp>
      <p:sp>
        <p:nvSpPr>
          <p:cNvPr id="3" name="Footer Placeholder 2"/>
          <p:cNvSpPr>
            <a:spLocks noGrp="1"/>
          </p:cNvSpPr>
          <p:nvPr>
            <p:ph type="ftr" sz="quarter" idx="11"/>
          </p:nvPr>
        </p:nvSpPr>
        <p:spPr/>
        <p:txBody>
          <a:bodyPr/>
          <a:lstStyle/>
          <a:p>
            <a:r>
              <a:rPr lang="en-GB" smtClean="0"/>
              <a:t>INTOSAI WGEA training on Greening the SAIs, 5th August 2019, Bangkok</a:t>
            </a:r>
            <a:endParaRPr lang="en-GB"/>
          </a:p>
        </p:txBody>
      </p:sp>
      <p:sp>
        <p:nvSpPr>
          <p:cNvPr id="4" name="Slide Number Placeholder 3"/>
          <p:cNvSpPr>
            <a:spLocks noGrp="1"/>
          </p:cNvSpPr>
          <p:nvPr>
            <p:ph type="sldNum" sz="quarter" idx="12"/>
          </p:nvPr>
        </p:nvSpPr>
        <p:spPr/>
        <p:txBody>
          <a:bodyPr/>
          <a:lstStyle/>
          <a:p>
            <a:fld id="{E5C4B0E6-D177-4144-B064-16BCFFD2B10D}" type="slidenum">
              <a:rPr lang="en-GB" smtClean="0"/>
              <a:t>‹#›</a:t>
            </a:fld>
            <a:endParaRPr lang="en-GB"/>
          </a:p>
        </p:txBody>
      </p:sp>
    </p:spTree>
    <p:extLst>
      <p:ext uri="{BB962C8B-B14F-4D97-AF65-F5344CB8AC3E}">
        <p14:creationId xmlns:p14="http://schemas.microsoft.com/office/powerpoint/2010/main" val="4929628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EEE8B0A-64ED-47AF-BDAD-027B7D93EBC6}" type="datetime1">
              <a:rPr lang="en-GB" smtClean="0"/>
              <a:t>01/08/2019</a:t>
            </a:fld>
            <a:endParaRPr lang="en-GB"/>
          </a:p>
        </p:txBody>
      </p:sp>
      <p:sp>
        <p:nvSpPr>
          <p:cNvPr id="6" name="Footer Placeholder 5"/>
          <p:cNvSpPr>
            <a:spLocks noGrp="1"/>
          </p:cNvSpPr>
          <p:nvPr>
            <p:ph type="ftr" sz="quarter" idx="11"/>
          </p:nvPr>
        </p:nvSpPr>
        <p:spPr/>
        <p:txBody>
          <a:bodyPr/>
          <a:lstStyle/>
          <a:p>
            <a:r>
              <a:rPr lang="en-GB" smtClean="0"/>
              <a:t>INTOSAI WGEA training on Greening the SAIs, 5th August 2019, Bangkok</a:t>
            </a:r>
            <a:endParaRPr lang="en-GB"/>
          </a:p>
        </p:txBody>
      </p:sp>
      <p:sp>
        <p:nvSpPr>
          <p:cNvPr id="7" name="Slide Number Placeholder 6"/>
          <p:cNvSpPr>
            <a:spLocks noGrp="1"/>
          </p:cNvSpPr>
          <p:nvPr>
            <p:ph type="sldNum" sz="quarter" idx="12"/>
          </p:nvPr>
        </p:nvSpPr>
        <p:spPr/>
        <p:txBody>
          <a:bodyPr/>
          <a:lstStyle/>
          <a:p>
            <a:fld id="{E5C4B0E6-D177-4144-B064-16BCFFD2B10D}" type="slidenum">
              <a:rPr lang="en-GB" smtClean="0"/>
              <a:t>‹#›</a:t>
            </a:fld>
            <a:endParaRPr lang="en-GB"/>
          </a:p>
        </p:txBody>
      </p:sp>
    </p:spTree>
    <p:extLst>
      <p:ext uri="{BB962C8B-B14F-4D97-AF65-F5344CB8AC3E}">
        <p14:creationId xmlns:p14="http://schemas.microsoft.com/office/powerpoint/2010/main" val="13892912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3D1055F-897A-4BC8-A1F9-AC3CD3A40582}" type="datetime1">
              <a:rPr lang="en-GB" smtClean="0"/>
              <a:t>01/08/2019</a:t>
            </a:fld>
            <a:endParaRPr lang="en-GB"/>
          </a:p>
        </p:txBody>
      </p:sp>
      <p:sp>
        <p:nvSpPr>
          <p:cNvPr id="6" name="Footer Placeholder 5"/>
          <p:cNvSpPr>
            <a:spLocks noGrp="1"/>
          </p:cNvSpPr>
          <p:nvPr>
            <p:ph type="ftr" sz="quarter" idx="11"/>
          </p:nvPr>
        </p:nvSpPr>
        <p:spPr/>
        <p:txBody>
          <a:bodyPr/>
          <a:lstStyle/>
          <a:p>
            <a:r>
              <a:rPr lang="en-GB" smtClean="0"/>
              <a:t>INTOSAI WGEA training on Greening the SAIs, 5th August 2019, Bangkok</a:t>
            </a:r>
            <a:endParaRPr lang="en-GB"/>
          </a:p>
        </p:txBody>
      </p:sp>
      <p:sp>
        <p:nvSpPr>
          <p:cNvPr id="7" name="Slide Number Placeholder 6"/>
          <p:cNvSpPr>
            <a:spLocks noGrp="1"/>
          </p:cNvSpPr>
          <p:nvPr>
            <p:ph type="sldNum" sz="quarter" idx="12"/>
          </p:nvPr>
        </p:nvSpPr>
        <p:spPr/>
        <p:txBody>
          <a:bodyPr/>
          <a:lstStyle/>
          <a:p>
            <a:fld id="{E5C4B0E6-D177-4144-B064-16BCFFD2B10D}" type="slidenum">
              <a:rPr lang="en-GB" smtClean="0"/>
              <a:t>‹#›</a:t>
            </a:fld>
            <a:endParaRPr lang="en-GB"/>
          </a:p>
        </p:txBody>
      </p:sp>
    </p:spTree>
    <p:extLst>
      <p:ext uri="{BB962C8B-B14F-4D97-AF65-F5344CB8AC3E}">
        <p14:creationId xmlns:p14="http://schemas.microsoft.com/office/powerpoint/2010/main" val="4555414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52F8504-517F-4198-B998-527CB8082C6C}" type="datetime1">
              <a:rPr lang="en-GB" smtClean="0"/>
              <a:t>01/08/2019</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smtClean="0"/>
              <a:t>INTOSAI WGEA training on Greening the SAIs, 5th August 2019, Bangkok</a:t>
            </a:r>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C4B0E6-D177-4144-B064-16BCFFD2B10D}" type="slidenum">
              <a:rPr lang="en-GB" smtClean="0"/>
              <a:t>‹#›</a:t>
            </a:fld>
            <a:endParaRPr lang="en-GB"/>
          </a:p>
        </p:txBody>
      </p:sp>
    </p:spTree>
    <p:extLst>
      <p:ext uri="{BB962C8B-B14F-4D97-AF65-F5344CB8AC3E}">
        <p14:creationId xmlns:p14="http://schemas.microsoft.com/office/powerpoint/2010/main" val="20432604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15.png"/><Relationship Id="rId18" Type="http://schemas.openxmlformats.org/officeDocument/2006/relationships/image" Target="../media/image20.jpeg"/><Relationship Id="rId3" Type="http://schemas.openxmlformats.org/officeDocument/2006/relationships/image" Target="../media/image5.png"/><Relationship Id="rId21" Type="http://schemas.openxmlformats.org/officeDocument/2006/relationships/image" Target="../media/image23.png"/><Relationship Id="rId7" Type="http://schemas.openxmlformats.org/officeDocument/2006/relationships/image" Target="../media/image9.png"/><Relationship Id="rId12" Type="http://schemas.openxmlformats.org/officeDocument/2006/relationships/image" Target="../media/image14.jpeg"/><Relationship Id="rId17" Type="http://schemas.openxmlformats.org/officeDocument/2006/relationships/image" Target="../media/image19.png"/><Relationship Id="rId2" Type="http://schemas.openxmlformats.org/officeDocument/2006/relationships/notesSlide" Target="../notesSlides/notesSlide7.xml"/><Relationship Id="rId16" Type="http://schemas.openxmlformats.org/officeDocument/2006/relationships/image" Target="../media/image18.png"/><Relationship Id="rId20"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3.png"/><Relationship Id="rId24" Type="http://schemas.openxmlformats.org/officeDocument/2006/relationships/image" Target="../media/image26.jpeg"/><Relationship Id="rId5" Type="http://schemas.openxmlformats.org/officeDocument/2006/relationships/image" Target="../media/image7.png"/><Relationship Id="rId15" Type="http://schemas.openxmlformats.org/officeDocument/2006/relationships/image" Target="../media/image17.png"/><Relationship Id="rId23" Type="http://schemas.openxmlformats.org/officeDocument/2006/relationships/image" Target="../media/image25.jpeg"/><Relationship Id="rId10" Type="http://schemas.openxmlformats.org/officeDocument/2006/relationships/image" Target="../media/image12.png"/><Relationship Id="rId19" Type="http://schemas.openxmlformats.org/officeDocument/2006/relationships/image" Target="../media/image21.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png"/><Relationship Id="rId22" Type="http://schemas.openxmlformats.org/officeDocument/2006/relationships/image" Target="../media/image24.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3999" y="1122362"/>
            <a:ext cx="9204101" cy="2045841"/>
          </a:xfrm>
        </p:spPr>
        <p:txBody>
          <a:bodyPr>
            <a:normAutofit/>
          </a:bodyPr>
          <a:lstStyle/>
          <a:p>
            <a:r>
              <a:rPr lang="en-GB" dirty="0"/>
              <a:t/>
            </a:r>
            <a:br>
              <a:rPr lang="en-GB" dirty="0"/>
            </a:br>
            <a:endParaRPr lang="en-GB" dirty="0"/>
          </a:p>
        </p:txBody>
      </p:sp>
      <p:sp>
        <p:nvSpPr>
          <p:cNvPr id="3" name="Subtitle 2"/>
          <p:cNvSpPr>
            <a:spLocks noGrp="1"/>
          </p:cNvSpPr>
          <p:nvPr>
            <p:ph type="subTitle" idx="1"/>
          </p:nvPr>
        </p:nvSpPr>
        <p:spPr>
          <a:xfrm>
            <a:off x="1523999" y="631065"/>
            <a:ext cx="9667741" cy="3168203"/>
          </a:xfrm>
        </p:spPr>
        <p:txBody>
          <a:bodyPr>
            <a:noAutofit/>
          </a:bodyPr>
          <a:lstStyle/>
          <a:p>
            <a:r>
              <a:rPr lang="en-GB" sz="4800" b="1" dirty="0" smtClean="0">
                <a:solidFill>
                  <a:srgbClr val="00B050"/>
                </a:solidFill>
              </a:rPr>
              <a:t>Session 5</a:t>
            </a:r>
            <a:endParaRPr lang="en-GB" sz="4800" b="1" dirty="0">
              <a:solidFill>
                <a:srgbClr val="00B050"/>
              </a:solidFill>
            </a:endParaRPr>
          </a:p>
          <a:p>
            <a:endParaRPr lang="en-GB" sz="4800" b="1" dirty="0">
              <a:solidFill>
                <a:srgbClr val="00B050"/>
              </a:solidFill>
            </a:endParaRPr>
          </a:p>
          <a:p>
            <a:r>
              <a:rPr lang="en-GB" sz="4800" b="1" dirty="0" smtClean="0">
                <a:solidFill>
                  <a:srgbClr val="00B050"/>
                </a:solidFill>
              </a:rPr>
              <a:t>Setting environmental objectives</a:t>
            </a:r>
          </a:p>
          <a:p>
            <a:r>
              <a:rPr lang="en-GB" sz="4800" b="1" dirty="0" smtClean="0">
                <a:solidFill>
                  <a:srgbClr val="00B050"/>
                </a:solidFill>
              </a:rPr>
              <a:t>Action plan</a:t>
            </a:r>
          </a:p>
          <a:p>
            <a:endParaRPr lang="en-GB" sz="4800" dirty="0">
              <a:solidFill>
                <a:srgbClr val="00B050"/>
              </a:solidFill>
            </a:endParaRPr>
          </a:p>
        </p:txBody>
      </p:sp>
      <p:pic>
        <p:nvPicPr>
          <p:cNvPr id="4" name="Picture 2" descr="http://ts1.mm.bing.net/th?&amp;id=HN.608031987726352620&amp;w=300&amp;h=300&amp;c=0&amp;pid=1.9&amp;rs=0&amp;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3999" y="5500571"/>
            <a:ext cx="1883412" cy="719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4"/>
          <a:stretch>
            <a:fillRect/>
          </a:stretch>
        </p:blipFill>
        <p:spPr>
          <a:xfrm>
            <a:off x="4908996" y="5500571"/>
            <a:ext cx="1883412" cy="989131"/>
          </a:xfrm>
          <a:prstGeom prst="rect">
            <a:avLst/>
          </a:prstGeom>
        </p:spPr>
      </p:pic>
      <p:pic>
        <p:nvPicPr>
          <p:cNvPr id="6" name="Picture 2" descr="D:\Profiles\zheled\Pictures\NAO_Estonia.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93993" y="5527162"/>
            <a:ext cx="1883412" cy="666750"/>
          </a:xfrm>
          <a:prstGeom prst="rect">
            <a:avLst/>
          </a:prstGeom>
          <a:noFill/>
          <a:extLst>
            <a:ext uri="{909E8E84-426E-40DD-AFC4-6F175D3DCCD1}">
              <a14:hiddenFill xmlns:a14="http://schemas.microsoft.com/office/drawing/2010/main">
                <a:solidFill>
                  <a:srgbClr val="FFFFFF"/>
                </a:solidFill>
              </a14:hiddenFill>
            </a:ext>
          </a:extLst>
        </p:spPr>
      </p:pic>
      <p:sp>
        <p:nvSpPr>
          <p:cNvPr id="9" name="Subtitle 2">
            <a:extLst>
              <a:ext uri="{FF2B5EF4-FFF2-40B4-BE49-F238E27FC236}">
                <a16:creationId xmlns:a16="http://schemas.microsoft.com/office/drawing/2014/main" id="{09379158-FED8-43E3-8382-DE8C88B0E968}"/>
              </a:ext>
            </a:extLst>
          </p:cNvPr>
          <p:cNvSpPr txBox="1">
            <a:spLocks/>
          </p:cNvSpPr>
          <p:nvPr/>
        </p:nvSpPr>
        <p:spPr>
          <a:xfrm>
            <a:off x="1524000" y="4159875"/>
            <a:ext cx="9144000" cy="122349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smtClean="0"/>
              <a:t>INTOSAI WGEA training on Greening the SAIs</a:t>
            </a:r>
          </a:p>
          <a:p>
            <a:r>
              <a:rPr lang="en-GB" dirty="0" smtClean="0"/>
              <a:t>5th August 2019, Bangkok, Kingdom of Thailand</a:t>
            </a:r>
            <a:endParaRPr lang="en-GB" dirty="0"/>
          </a:p>
        </p:txBody>
      </p:sp>
    </p:spTree>
    <p:extLst>
      <p:ext uri="{BB962C8B-B14F-4D97-AF65-F5344CB8AC3E}">
        <p14:creationId xmlns:p14="http://schemas.microsoft.com/office/powerpoint/2010/main" val="3567200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a:extLst>
              <a:ext uri="{FF2B5EF4-FFF2-40B4-BE49-F238E27FC236}">
                <a16:creationId xmlns:a16="http://schemas.microsoft.com/office/drawing/2014/main" id="{27C3DBD8-670F-429E-AC37-99A9CA5FB810}"/>
              </a:ext>
            </a:extLst>
          </p:cNvPr>
          <p:cNvGrpSpPr/>
          <p:nvPr/>
        </p:nvGrpSpPr>
        <p:grpSpPr>
          <a:xfrm>
            <a:off x="1059873" y="768927"/>
            <a:ext cx="9611591" cy="5355102"/>
            <a:chOff x="1502667" y="1029124"/>
            <a:chExt cx="6879512" cy="4592876"/>
          </a:xfrm>
        </p:grpSpPr>
        <p:grpSp>
          <p:nvGrpSpPr>
            <p:cNvPr id="25" name="Group 24">
              <a:extLst>
                <a:ext uri="{FF2B5EF4-FFF2-40B4-BE49-F238E27FC236}">
                  <a16:creationId xmlns:a16="http://schemas.microsoft.com/office/drawing/2014/main" id="{C8ED5BC6-3E7E-437B-B19E-52DFFAD77016}"/>
                </a:ext>
              </a:extLst>
            </p:cNvPr>
            <p:cNvGrpSpPr/>
            <p:nvPr/>
          </p:nvGrpSpPr>
          <p:grpSpPr>
            <a:xfrm>
              <a:off x="1502667" y="1029124"/>
              <a:ext cx="6879512" cy="4592876"/>
              <a:chOff x="1502667" y="1029124"/>
              <a:chExt cx="6879512" cy="4592876"/>
            </a:xfrm>
          </p:grpSpPr>
          <p:sp>
            <p:nvSpPr>
              <p:cNvPr id="28" name="Freeform: Shape 27">
                <a:extLst>
                  <a:ext uri="{FF2B5EF4-FFF2-40B4-BE49-F238E27FC236}">
                    <a16:creationId xmlns:a16="http://schemas.microsoft.com/office/drawing/2014/main" id="{B3653B3D-D8CF-4556-B565-9D922C29CE99}"/>
                  </a:ext>
                </a:extLst>
              </p:cNvPr>
              <p:cNvSpPr/>
              <p:nvPr/>
            </p:nvSpPr>
            <p:spPr>
              <a:xfrm>
                <a:off x="1559380" y="1029124"/>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olidFill>
                <a:schemeClr val="accent6">
                  <a:lumMod val="40000"/>
                  <a:lumOff val="60000"/>
                </a:schemeClr>
              </a:solidFill>
              <a:ln w="6350">
                <a:solidFill>
                  <a:schemeClr val="accent1">
                    <a:lumMod val="75000"/>
                  </a:schemeClr>
                </a:solidFill>
              </a:ln>
              <a:scene3d>
                <a:camera prst="orthographicFront"/>
                <a:lightRig rig="flat" dir="t"/>
              </a:scene3d>
              <a:sp3d prstMaterial="dkEdge">
                <a:bevelT w="8200" h="38100"/>
              </a:sp3d>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1. What is greening?</a:t>
                </a:r>
              </a:p>
              <a:p>
                <a:pPr marL="0" lvl="0" indent="0" algn="ctr" defTabSz="711200">
                  <a:lnSpc>
                    <a:spcPct val="90000"/>
                  </a:lnSpc>
                  <a:spcBef>
                    <a:spcPct val="0"/>
                  </a:spcBef>
                  <a:spcAft>
                    <a:spcPct val="35000"/>
                  </a:spcAft>
                  <a:buNone/>
                </a:pPr>
                <a:r>
                  <a:rPr lang="en-GB" sz="1600" b="1" kern="1200" noProof="0" dirty="0"/>
                  <a:t>Commitment</a:t>
                </a:r>
              </a:p>
            </p:txBody>
          </p:sp>
          <p:sp>
            <p:nvSpPr>
              <p:cNvPr id="29" name="Freeform: Shape 28">
                <a:extLst>
                  <a:ext uri="{FF2B5EF4-FFF2-40B4-BE49-F238E27FC236}">
                    <a16:creationId xmlns:a16="http://schemas.microsoft.com/office/drawing/2014/main" id="{EA546256-5C7E-4876-90FA-FD11FBF892B3}"/>
                  </a:ext>
                </a:extLst>
              </p:cNvPr>
              <p:cNvSpPr/>
              <p:nvPr/>
            </p:nvSpPr>
            <p:spPr>
              <a:xfrm>
                <a:off x="3523004" y="1346769"/>
                <a:ext cx="382617" cy="447590"/>
              </a:xfrm>
              <a:custGeom>
                <a:avLst/>
                <a:gdLst>
                  <a:gd name="connsiteX0" fmla="*/ 0 w 382617"/>
                  <a:gd name="connsiteY0" fmla="*/ 89518 h 447590"/>
                  <a:gd name="connsiteX1" fmla="*/ 191309 w 382617"/>
                  <a:gd name="connsiteY1" fmla="*/ 89518 h 447590"/>
                  <a:gd name="connsiteX2" fmla="*/ 191309 w 382617"/>
                  <a:gd name="connsiteY2" fmla="*/ 0 h 447590"/>
                  <a:gd name="connsiteX3" fmla="*/ 382617 w 382617"/>
                  <a:gd name="connsiteY3" fmla="*/ 223795 h 447590"/>
                  <a:gd name="connsiteX4" fmla="*/ 191309 w 382617"/>
                  <a:gd name="connsiteY4" fmla="*/ 447590 h 447590"/>
                  <a:gd name="connsiteX5" fmla="*/ 191309 w 382617"/>
                  <a:gd name="connsiteY5" fmla="*/ 358072 h 447590"/>
                  <a:gd name="connsiteX6" fmla="*/ 0 w 382617"/>
                  <a:gd name="connsiteY6" fmla="*/ 358072 h 447590"/>
                  <a:gd name="connsiteX7" fmla="*/ 0 w 382617"/>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17" h="447590">
                    <a:moveTo>
                      <a:pt x="0" y="89518"/>
                    </a:moveTo>
                    <a:lnTo>
                      <a:pt x="191309" y="89518"/>
                    </a:lnTo>
                    <a:lnTo>
                      <a:pt x="191309" y="0"/>
                    </a:lnTo>
                    <a:lnTo>
                      <a:pt x="382617" y="223795"/>
                    </a:lnTo>
                    <a:lnTo>
                      <a:pt x="191309" y="447590"/>
                    </a:lnTo>
                    <a:lnTo>
                      <a:pt x="191309" y="358072"/>
                    </a:lnTo>
                    <a:lnTo>
                      <a:pt x="0" y="358072"/>
                    </a:lnTo>
                    <a:lnTo>
                      <a:pt x="0" y="89518"/>
                    </a:lnTo>
                    <a:close/>
                  </a:path>
                </a:pathLst>
              </a:custGeom>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txBody>
              <a:bodyPr spcFirstLastPara="0" vert="horz" wrap="square" lIns="0" tIns="89518" rIns="114785" bIns="89518"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30" name="Freeform: Shape 29">
                <a:extLst>
                  <a:ext uri="{FF2B5EF4-FFF2-40B4-BE49-F238E27FC236}">
                    <a16:creationId xmlns:a16="http://schemas.microsoft.com/office/drawing/2014/main" id="{12C9C272-5389-4762-A8F0-282820FBBCA3}"/>
                  </a:ext>
                </a:extLst>
              </p:cNvPr>
              <p:cNvSpPr/>
              <p:nvPr/>
            </p:nvSpPr>
            <p:spPr>
              <a:xfrm>
                <a:off x="4086102" y="1029124"/>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olidFill>
                <a:schemeClr val="accent4">
                  <a:lumMod val="40000"/>
                  <a:lumOff val="60000"/>
                </a:schemeClr>
              </a:solidFill>
              <a:ln w="6350">
                <a:solidFill>
                  <a:schemeClr val="tx1"/>
                </a:solidFill>
              </a:ln>
              <a:effectLst/>
              <a:scene3d>
                <a:camera prst="orthographicFront"/>
                <a:lightRig rig="flat" dir="t"/>
              </a:scene3d>
              <a:sp3d prstMaterial="dkEdge">
                <a:bevelT w="8200" h="38100"/>
              </a:sp3d>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2. </a:t>
                </a:r>
                <a:r>
                  <a:rPr lang="en-GB" sz="1600" b="1" kern="1200" dirty="0"/>
                  <a:t>How to start</a:t>
                </a:r>
                <a:r>
                  <a:rPr lang="en-GB" sz="1600" b="1" kern="1200" noProof="0" dirty="0"/>
                  <a:t>?</a:t>
                </a:r>
              </a:p>
              <a:p>
                <a:pPr marL="0" lvl="0" indent="0" algn="ctr" defTabSz="711200">
                  <a:lnSpc>
                    <a:spcPct val="90000"/>
                  </a:lnSpc>
                  <a:spcBef>
                    <a:spcPct val="0"/>
                  </a:spcBef>
                  <a:spcAft>
                    <a:spcPct val="35000"/>
                  </a:spcAft>
                  <a:buNone/>
                </a:pPr>
                <a:r>
                  <a:rPr lang="en-GB" sz="1600" b="1" dirty="0"/>
                  <a:t>Working group </a:t>
                </a:r>
                <a:endParaRPr lang="et-EE" sz="1600" b="1" dirty="0"/>
              </a:p>
              <a:p>
                <a:pPr marL="0" lvl="0" indent="0" algn="ctr" defTabSz="711200">
                  <a:lnSpc>
                    <a:spcPct val="90000"/>
                  </a:lnSpc>
                  <a:spcBef>
                    <a:spcPct val="0"/>
                  </a:spcBef>
                  <a:spcAft>
                    <a:spcPct val="35000"/>
                  </a:spcAft>
                  <a:buNone/>
                </a:pPr>
                <a:r>
                  <a:rPr lang="en-GB" sz="1600" b="1" dirty="0"/>
                  <a:t>Setting</a:t>
                </a:r>
                <a:r>
                  <a:rPr lang="en-GB" sz="1600" b="1" kern="1200" noProof="0" dirty="0"/>
                  <a:t> the policy</a:t>
                </a:r>
              </a:p>
            </p:txBody>
          </p:sp>
          <p:sp>
            <p:nvSpPr>
              <p:cNvPr id="31" name="Freeform: Shape 30">
                <a:extLst>
                  <a:ext uri="{FF2B5EF4-FFF2-40B4-BE49-F238E27FC236}">
                    <a16:creationId xmlns:a16="http://schemas.microsoft.com/office/drawing/2014/main" id="{7A55E212-E67B-46EF-B436-7E2CEA28DABD}"/>
                  </a:ext>
                </a:extLst>
              </p:cNvPr>
              <p:cNvSpPr/>
              <p:nvPr/>
            </p:nvSpPr>
            <p:spPr>
              <a:xfrm>
                <a:off x="6040582" y="1346769"/>
                <a:ext cx="360588" cy="447590"/>
              </a:xfrm>
              <a:custGeom>
                <a:avLst/>
                <a:gdLst>
                  <a:gd name="connsiteX0" fmla="*/ 0 w 360588"/>
                  <a:gd name="connsiteY0" fmla="*/ 89518 h 447590"/>
                  <a:gd name="connsiteX1" fmla="*/ 180294 w 360588"/>
                  <a:gd name="connsiteY1" fmla="*/ 89518 h 447590"/>
                  <a:gd name="connsiteX2" fmla="*/ 180294 w 360588"/>
                  <a:gd name="connsiteY2" fmla="*/ 0 h 447590"/>
                  <a:gd name="connsiteX3" fmla="*/ 360588 w 360588"/>
                  <a:gd name="connsiteY3" fmla="*/ 223795 h 447590"/>
                  <a:gd name="connsiteX4" fmla="*/ 180294 w 360588"/>
                  <a:gd name="connsiteY4" fmla="*/ 447590 h 447590"/>
                  <a:gd name="connsiteX5" fmla="*/ 180294 w 360588"/>
                  <a:gd name="connsiteY5" fmla="*/ 358072 h 447590"/>
                  <a:gd name="connsiteX6" fmla="*/ 0 w 360588"/>
                  <a:gd name="connsiteY6" fmla="*/ 358072 h 447590"/>
                  <a:gd name="connsiteX7" fmla="*/ 0 w 360588"/>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0588" h="447590">
                    <a:moveTo>
                      <a:pt x="0" y="89518"/>
                    </a:moveTo>
                    <a:lnTo>
                      <a:pt x="180294" y="89518"/>
                    </a:lnTo>
                    <a:lnTo>
                      <a:pt x="180294" y="0"/>
                    </a:lnTo>
                    <a:lnTo>
                      <a:pt x="360588" y="223795"/>
                    </a:lnTo>
                    <a:lnTo>
                      <a:pt x="180294" y="447590"/>
                    </a:lnTo>
                    <a:lnTo>
                      <a:pt x="180294" y="358072"/>
                    </a:lnTo>
                    <a:lnTo>
                      <a:pt x="0" y="358072"/>
                    </a:lnTo>
                    <a:lnTo>
                      <a:pt x="0" y="89518"/>
                    </a:lnTo>
                    <a:close/>
                  </a:path>
                </a:pathLst>
              </a:custGeom>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txBody>
              <a:bodyPr spcFirstLastPara="0" vert="horz" wrap="square" lIns="0" tIns="89518" rIns="108176" bIns="89518"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32" name="Freeform: Shape 31">
                <a:extLst>
                  <a:ext uri="{FF2B5EF4-FFF2-40B4-BE49-F238E27FC236}">
                    <a16:creationId xmlns:a16="http://schemas.microsoft.com/office/drawing/2014/main" id="{07A5CF95-A8A0-4345-BB27-445F47804A3B}"/>
                  </a:ext>
                </a:extLst>
              </p:cNvPr>
              <p:cNvSpPr/>
              <p:nvPr/>
            </p:nvSpPr>
            <p:spPr>
              <a:xfrm>
                <a:off x="6571260" y="1029124"/>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olidFill>
                <a:schemeClr val="accent4">
                  <a:lumMod val="40000"/>
                  <a:lumOff val="60000"/>
                </a:schemeClr>
              </a:solidFill>
              <a:ln w="6350">
                <a:solidFill>
                  <a:schemeClr val="tx1"/>
                </a:solidFill>
              </a:ln>
              <a:effectLst/>
              <a:scene3d>
                <a:camera prst="orthographicFront"/>
                <a:lightRig rig="flat" dir="t"/>
              </a:scene3d>
              <a:sp3d prstMaterial="dkEdge">
                <a:bevelT w="8200" h="38100"/>
              </a:sp3d>
            </p:spPr>
            <p:style>
              <a:lnRef idx="0">
                <a:scrgbClr r="0" g="0" b="0"/>
              </a:lnRef>
              <a:fillRef idx="2">
                <a:schemeClr val="accent4">
                  <a:hueOff val="0"/>
                  <a:satOff val="0"/>
                  <a:lumOff val="0"/>
                  <a:alphaOff val="0"/>
                </a:schemeClr>
              </a:fillRef>
              <a:effectRef idx="1">
                <a:schemeClr val="accent4">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lvl="0" algn="ctr" defTabSz="711200">
                  <a:lnSpc>
                    <a:spcPct val="90000"/>
                  </a:lnSpc>
                  <a:spcBef>
                    <a:spcPct val="0"/>
                  </a:spcBef>
                  <a:spcAft>
                    <a:spcPct val="35000"/>
                  </a:spcAft>
                </a:pPr>
                <a:r>
                  <a:rPr lang="et-EE" sz="1600" b="1" dirty="0"/>
                  <a:t>3. </a:t>
                </a:r>
                <a:r>
                  <a:rPr lang="en-GB" sz="1600" b="1" dirty="0"/>
                  <a:t>Identifying environmental aspects</a:t>
                </a:r>
                <a:endParaRPr lang="en-GB" sz="1600" b="1" kern="1200" noProof="0" dirty="0"/>
              </a:p>
            </p:txBody>
          </p:sp>
          <p:sp>
            <p:nvSpPr>
              <p:cNvPr id="33" name="Freeform: Shape 32">
                <a:extLst>
                  <a:ext uri="{FF2B5EF4-FFF2-40B4-BE49-F238E27FC236}">
                    <a16:creationId xmlns:a16="http://schemas.microsoft.com/office/drawing/2014/main" id="{A93129D4-6F2A-4C1F-B6F3-0923CE1DF670}"/>
                  </a:ext>
                </a:extLst>
              </p:cNvPr>
              <p:cNvSpPr/>
              <p:nvPr/>
            </p:nvSpPr>
            <p:spPr>
              <a:xfrm>
                <a:off x="7252891" y="2250958"/>
                <a:ext cx="447590" cy="334756"/>
              </a:xfrm>
              <a:custGeom>
                <a:avLst/>
                <a:gdLst>
                  <a:gd name="connsiteX0" fmla="*/ 0 w 334756"/>
                  <a:gd name="connsiteY0" fmla="*/ 89518 h 447590"/>
                  <a:gd name="connsiteX1" fmla="*/ 167378 w 334756"/>
                  <a:gd name="connsiteY1" fmla="*/ 89518 h 447590"/>
                  <a:gd name="connsiteX2" fmla="*/ 167378 w 334756"/>
                  <a:gd name="connsiteY2" fmla="*/ 0 h 447590"/>
                  <a:gd name="connsiteX3" fmla="*/ 334756 w 334756"/>
                  <a:gd name="connsiteY3" fmla="*/ 223795 h 447590"/>
                  <a:gd name="connsiteX4" fmla="*/ 167378 w 334756"/>
                  <a:gd name="connsiteY4" fmla="*/ 447590 h 447590"/>
                  <a:gd name="connsiteX5" fmla="*/ 167378 w 334756"/>
                  <a:gd name="connsiteY5" fmla="*/ 358072 h 447590"/>
                  <a:gd name="connsiteX6" fmla="*/ 0 w 334756"/>
                  <a:gd name="connsiteY6" fmla="*/ 358072 h 447590"/>
                  <a:gd name="connsiteX7" fmla="*/ 0 w 334756"/>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4756" h="447590">
                    <a:moveTo>
                      <a:pt x="267805" y="0"/>
                    </a:moveTo>
                    <a:lnTo>
                      <a:pt x="267805" y="223795"/>
                    </a:lnTo>
                    <a:lnTo>
                      <a:pt x="334756" y="223795"/>
                    </a:lnTo>
                    <a:lnTo>
                      <a:pt x="167378" y="447590"/>
                    </a:lnTo>
                    <a:lnTo>
                      <a:pt x="0" y="223795"/>
                    </a:lnTo>
                    <a:lnTo>
                      <a:pt x="66951" y="223795"/>
                    </a:lnTo>
                    <a:lnTo>
                      <a:pt x="66951" y="0"/>
                    </a:lnTo>
                    <a:lnTo>
                      <a:pt x="267805" y="0"/>
                    </a:lnTo>
                    <a:close/>
                  </a:path>
                </a:pathLst>
              </a:custGeom>
            </p:spPr>
            <p:style>
              <a:lnRef idx="0">
                <a:schemeClr val="lt1">
                  <a:hueOff val="0"/>
                  <a:satOff val="0"/>
                  <a:lumOff val="0"/>
                  <a:alphaOff val="0"/>
                </a:schemeClr>
              </a:lnRef>
              <a:fillRef idx="2">
                <a:schemeClr val="accent4">
                  <a:hueOff val="0"/>
                  <a:satOff val="0"/>
                  <a:lumOff val="0"/>
                  <a:alphaOff val="0"/>
                </a:schemeClr>
              </a:fillRef>
              <a:effectRef idx="1">
                <a:schemeClr val="accent4">
                  <a:hueOff val="0"/>
                  <a:satOff val="0"/>
                  <a:lumOff val="0"/>
                  <a:alphaOff val="0"/>
                </a:schemeClr>
              </a:effectRef>
              <a:fontRef idx="minor">
                <a:schemeClr val="dk1"/>
              </a:fontRef>
            </p:style>
            <p:txBody>
              <a:bodyPr spcFirstLastPara="0" vert="horz" wrap="square" lIns="89519" tIns="0" rIns="89517" bIns="100427"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34" name="Freeform: Shape 33">
                <a:extLst>
                  <a:ext uri="{FF2B5EF4-FFF2-40B4-BE49-F238E27FC236}">
                    <a16:creationId xmlns:a16="http://schemas.microsoft.com/office/drawing/2014/main" id="{F68FA80C-4E39-4F73-907B-FE42D4A9DD10}"/>
                  </a:ext>
                </a:extLst>
              </p:cNvPr>
              <p:cNvSpPr/>
              <p:nvPr/>
            </p:nvSpPr>
            <p:spPr>
              <a:xfrm>
                <a:off x="6577378" y="2743616"/>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olidFill>
                <a:schemeClr val="accent4">
                  <a:lumMod val="40000"/>
                  <a:lumOff val="60000"/>
                </a:schemeClr>
              </a:solidFill>
              <a:ln w="57150">
                <a:noFill/>
              </a:ln>
              <a:effectLst/>
              <a:scene3d>
                <a:camera prst="orthographicFront"/>
                <a:lightRig rig="flat" dir="t"/>
              </a:scene3d>
              <a:sp3d prstMaterial="dkEdge">
                <a:bevelT w="8200" h="38100"/>
              </a:sp3d>
            </p:spPr>
            <p:style>
              <a:lnRef idx="0">
                <a:schemeClr val="lt1">
                  <a:hueOff val="0"/>
                  <a:satOff val="0"/>
                  <a:lumOff val="0"/>
                  <a:alphaOff val="0"/>
                </a:schemeClr>
              </a:lnRef>
              <a:fillRef idx="2">
                <a:schemeClr val="accent5">
                  <a:hueOff val="0"/>
                  <a:satOff val="0"/>
                  <a:lumOff val="0"/>
                  <a:alphaOff val="0"/>
                </a:schemeClr>
              </a:fillRef>
              <a:effectRef idx="1">
                <a:schemeClr val="accent5">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4. Initial environmental review</a:t>
                </a:r>
              </a:p>
            </p:txBody>
          </p:sp>
          <p:sp>
            <p:nvSpPr>
              <p:cNvPr id="35" name="Freeform: Shape 34">
                <a:extLst>
                  <a:ext uri="{FF2B5EF4-FFF2-40B4-BE49-F238E27FC236}">
                    <a16:creationId xmlns:a16="http://schemas.microsoft.com/office/drawing/2014/main" id="{BF96D01B-6C85-4EFB-BFDD-B3C5F502E562}"/>
                  </a:ext>
                </a:extLst>
              </p:cNvPr>
              <p:cNvSpPr/>
              <p:nvPr/>
            </p:nvSpPr>
            <p:spPr>
              <a:xfrm rot="21604472">
                <a:off x="6080701" y="3059669"/>
                <a:ext cx="350985" cy="447591"/>
              </a:xfrm>
              <a:custGeom>
                <a:avLst/>
                <a:gdLst>
                  <a:gd name="connsiteX0" fmla="*/ 0 w 350985"/>
                  <a:gd name="connsiteY0" fmla="*/ 89518 h 447590"/>
                  <a:gd name="connsiteX1" fmla="*/ 175493 w 350985"/>
                  <a:gd name="connsiteY1" fmla="*/ 89518 h 447590"/>
                  <a:gd name="connsiteX2" fmla="*/ 175493 w 350985"/>
                  <a:gd name="connsiteY2" fmla="*/ 0 h 447590"/>
                  <a:gd name="connsiteX3" fmla="*/ 350985 w 350985"/>
                  <a:gd name="connsiteY3" fmla="*/ 223795 h 447590"/>
                  <a:gd name="connsiteX4" fmla="*/ 175493 w 350985"/>
                  <a:gd name="connsiteY4" fmla="*/ 447590 h 447590"/>
                  <a:gd name="connsiteX5" fmla="*/ 175493 w 350985"/>
                  <a:gd name="connsiteY5" fmla="*/ 358072 h 447590"/>
                  <a:gd name="connsiteX6" fmla="*/ 0 w 350985"/>
                  <a:gd name="connsiteY6" fmla="*/ 358072 h 447590"/>
                  <a:gd name="connsiteX7" fmla="*/ 0 w 350985"/>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0985" h="447590">
                    <a:moveTo>
                      <a:pt x="350985" y="358072"/>
                    </a:moveTo>
                    <a:lnTo>
                      <a:pt x="175492" y="358072"/>
                    </a:lnTo>
                    <a:lnTo>
                      <a:pt x="175492" y="447590"/>
                    </a:lnTo>
                    <a:lnTo>
                      <a:pt x="0" y="223795"/>
                    </a:lnTo>
                    <a:lnTo>
                      <a:pt x="175492" y="0"/>
                    </a:lnTo>
                    <a:lnTo>
                      <a:pt x="175492" y="89518"/>
                    </a:lnTo>
                    <a:lnTo>
                      <a:pt x="350985" y="89518"/>
                    </a:lnTo>
                    <a:lnTo>
                      <a:pt x="350985" y="358072"/>
                    </a:lnTo>
                    <a:close/>
                  </a:path>
                </a:pathLst>
              </a:custGeom>
            </p:spPr>
            <p:style>
              <a:lnRef idx="0">
                <a:schemeClr val="lt1">
                  <a:hueOff val="0"/>
                  <a:satOff val="0"/>
                  <a:lumOff val="0"/>
                  <a:alphaOff val="0"/>
                </a:schemeClr>
              </a:lnRef>
              <a:fillRef idx="2">
                <a:schemeClr val="accent5">
                  <a:hueOff val="0"/>
                  <a:satOff val="0"/>
                  <a:lumOff val="0"/>
                  <a:alphaOff val="0"/>
                </a:schemeClr>
              </a:fillRef>
              <a:effectRef idx="1">
                <a:schemeClr val="accent5">
                  <a:hueOff val="0"/>
                  <a:satOff val="0"/>
                  <a:lumOff val="0"/>
                  <a:alphaOff val="0"/>
                </a:schemeClr>
              </a:effectRef>
              <a:fontRef idx="minor">
                <a:schemeClr val="dk1"/>
              </a:fontRef>
            </p:style>
            <p:txBody>
              <a:bodyPr spcFirstLastPara="0" vert="horz" wrap="square" lIns="105295" tIns="89518" rIns="-1" bIns="89518"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36" name="Freeform: Shape 35">
                <a:extLst>
                  <a:ext uri="{FF2B5EF4-FFF2-40B4-BE49-F238E27FC236}">
                    <a16:creationId xmlns:a16="http://schemas.microsoft.com/office/drawing/2014/main" id="{14971BC7-938F-4EE7-95B7-37D07BA0AC2C}"/>
                  </a:ext>
                </a:extLst>
              </p:cNvPr>
              <p:cNvSpPr/>
              <p:nvPr/>
            </p:nvSpPr>
            <p:spPr>
              <a:xfrm>
                <a:off x="4110341" y="2740407"/>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olidFill>
                <a:schemeClr val="accent4">
                  <a:lumMod val="40000"/>
                  <a:lumOff val="60000"/>
                </a:schemeClr>
              </a:solidFill>
              <a:ln w="57150">
                <a:solidFill>
                  <a:srgbClr val="0070C0"/>
                </a:solidFill>
              </a:ln>
              <a:effectLst>
                <a:glow rad="228600">
                  <a:schemeClr val="accent5">
                    <a:satMod val="175000"/>
                    <a:alpha val="40000"/>
                  </a:schemeClr>
                </a:glow>
              </a:effectLst>
              <a:scene3d>
                <a:camera prst="orthographicFront"/>
                <a:lightRig rig="flat" dir="t"/>
              </a:scene3d>
              <a:sp3d prstMaterial="dkEdge">
                <a:bevelT w="8200" h="38100"/>
              </a:sp3d>
            </p:spPr>
            <p:style>
              <a:lnRef idx="0">
                <a:schemeClr val="lt1">
                  <a:hueOff val="0"/>
                  <a:satOff val="0"/>
                  <a:lumOff val="0"/>
                  <a:alphaOff val="0"/>
                </a:schemeClr>
              </a:lnRef>
              <a:fillRef idx="2">
                <a:schemeClr val="accent6">
                  <a:hueOff val="0"/>
                  <a:satOff val="0"/>
                  <a:lumOff val="0"/>
                  <a:alphaOff val="0"/>
                </a:schemeClr>
              </a:fillRef>
              <a:effectRef idx="1">
                <a:schemeClr val="accent6">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5. Environmental objectives </a:t>
                </a:r>
                <a:endParaRPr lang="et-EE" sz="1600" b="1" kern="1200" noProof="0" dirty="0"/>
              </a:p>
              <a:p>
                <a:pPr marL="0" lvl="0" indent="0" algn="ctr" defTabSz="711200">
                  <a:lnSpc>
                    <a:spcPct val="90000"/>
                  </a:lnSpc>
                  <a:spcBef>
                    <a:spcPct val="0"/>
                  </a:spcBef>
                  <a:spcAft>
                    <a:spcPct val="35000"/>
                  </a:spcAft>
                  <a:buNone/>
                </a:pPr>
                <a:r>
                  <a:rPr lang="en-GB" sz="1600" b="1" kern="1200" dirty="0"/>
                  <a:t>Action </a:t>
                </a:r>
                <a:r>
                  <a:rPr lang="en-GB" sz="1600" b="1" kern="1200" noProof="0" dirty="0"/>
                  <a:t>plan</a:t>
                </a:r>
              </a:p>
            </p:txBody>
          </p:sp>
          <p:sp>
            <p:nvSpPr>
              <p:cNvPr id="37" name="Freeform: Shape 36">
                <a:extLst>
                  <a:ext uri="{FF2B5EF4-FFF2-40B4-BE49-F238E27FC236}">
                    <a16:creationId xmlns:a16="http://schemas.microsoft.com/office/drawing/2014/main" id="{FF47A252-4364-47DE-A5DB-5F1EFBCA7D2F}"/>
                  </a:ext>
                </a:extLst>
              </p:cNvPr>
              <p:cNvSpPr/>
              <p:nvPr/>
            </p:nvSpPr>
            <p:spPr>
              <a:xfrm rot="21613915">
                <a:off x="3537725" y="3052900"/>
                <a:ext cx="404651" cy="447591"/>
              </a:xfrm>
              <a:custGeom>
                <a:avLst/>
                <a:gdLst>
                  <a:gd name="connsiteX0" fmla="*/ 0 w 404650"/>
                  <a:gd name="connsiteY0" fmla="*/ 89518 h 447590"/>
                  <a:gd name="connsiteX1" fmla="*/ 202325 w 404650"/>
                  <a:gd name="connsiteY1" fmla="*/ 89518 h 447590"/>
                  <a:gd name="connsiteX2" fmla="*/ 202325 w 404650"/>
                  <a:gd name="connsiteY2" fmla="*/ 0 h 447590"/>
                  <a:gd name="connsiteX3" fmla="*/ 404650 w 404650"/>
                  <a:gd name="connsiteY3" fmla="*/ 223795 h 447590"/>
                  <a:gd name="connsiteX4" fmla="*/ 202325 w 404650"/>
                  <a:gd name="connsiteY4" fmla="*/ 447590 h 447590"/>
                  <a:gd name="connsiteX5" fmla="*/ 202325 w 404650"/>
                  <a:gd name="connsiteY5" fmla="*/ 358072 h 447590"/>
                  <a:gd name="connsiteX6" fmla="*/ 0 w 404650"/>
                  <a:gd name="connsiteY6" fmla="*/ 358072 h 447590"/>
                  <a:gd name="connsiteX7" fmla="*/ 0 w 404650"/>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4650" h="447590">
                    <a:moveTo>
                      <a:pt x="404650" y="358072"/>
                    </a:moveTo>
                    <a:lnTo>
                      <a:pt x="202325" y="358072"/>
                    </a:lnTo>
                    <a:lnTo>
                      <a:pt x="202325" y="447590"/>
                    </a:lnTo>
                    <a:lnTo>
                      <a:pt x="0" y="223795"/>
                    </a:lnTo>
                    <a:lnTo>
                      <a:pt x="202325" y="0"/>
                    </a:lnTo>
                    <a:lnTo>
                      <a:pt x="202325" y="89518"/>
                    </a:lnTo>
                    <a:lnTo>
                      <a:pt x="404650" y="89518"/>
                    </a:lnTo>
                    <a:lnTo>
                      <a:pt x="404650" y="358072"/>
                    </a:lnTo>
                    <a:close/>
                  </a:path>
                </a:pathLst>
              </a:custGeom>
            </p:spPr>
            <p:style>
              <a:lnRef idx="0">
                <a:schemeClr val="lt1">
                  <a:hueOff val="0"/>
                  <a:satOff val="0"/>
                  <a:lumOff val="0"/>
                  <a:alphaOff val="0"/>
                </a:schemeClr>
              </a:lnRef>
              <a:fillRef idx="2">
                <a:schemeClr val="accent6">
                  <a:hueOff val="0"/>
                  <a:satOff val="0"/>
                  <a:lumOff val="0"/>
                  <a:alphaOff val="0"/>
                </a:schemeClr>
              </a:fillRef>
              <a:effectRef idx="1">
                <a:schemeClr val="accent6">
                  <a:hueOff val="0"/>
                  <a:satOff val="0"/>
                  <a:lumOff val="0"/>
                  <a:alphaOff val="0"/>
                </a:schemeClr>
              </a:effectRef>
              <a:fontRef idx="minor">
                <a:schemeClr val="dk1"/>
              </a:fontRef>
            </p:style>
            <p:txBody>
              <a:bodyPr spcFirstLastPara="0" vert="horz" wrap="square" lIns="121395" tIns="89519" rIns="0" bIns="89517"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38" name="Freeform: Shape 37">
                <a:extLst>
                  <a:ext uri="{FF2B5EF4-FFF2-40B4-BE49-F238E27FC236}">
                    <a16:creationId xmlns:a16="http://schemas.microsoft.com/office/drawing/2014/main" id="{57BB2671-E37A-427D-8CFE-B4AC3B6D0A9C}"/>
                  </a:ext>
                </a:extLst>
              </p:cNvPr>
              <p:cNvSpPr/>
              <p:nvPr/>
            </p:nvSpPr>
            <p:spPr>
              <a:xfrm>
                <a:off x="1525799" y="2726589"/>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ln w="57150">
                <a:noFill/>
              </a:ln>
              <a:effectLst/>
              <a:scene3d>
                <a:camera prst="orthographicFront"/>
                <a:lightRig rig="flat" dir="t"/>
              </a:scene3d>
              <a:sp3d prstMaterial="dkEdge">
                <a:bevelT w="8200" h="38100"/>
              </a:sp3d>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6. Implementation</a:t>
                </a:r>
              </a:p>
              <a:p>
                <a:pPr marL="0" lvl="0" indent="0" algn="ctr" defTabSz="711200">
                  <a:lnSpc>
                    <a:spcPct val="90000"/>
                  </a:lnSpc>
                  <a:spcBef>
                    <a:spcPct val="0"/>
                  </a:spcBef>
                  <a:spcAft>
                    <a:spcPct val="35000"/>
                  </a:spcAft>
                  <a:buNone/>
                </a:pPr>
                <a:r>
                  <a:rPr lang="en-GB" sz="1600" b="1" kern="1200" noProof="0" dirty="0"/>
                  <a:t>Rules and involvement</a:t>
                </a:r>
              </a:p>
            </p:txBody>
          </p:sp>
          <p:sp>
            <p:nvSpPr>
              <p:cNvPr id="39" name="Freeform: Shape 38">
                <a:extLst>
                  <a:ext uri="{FF2B5EF4-FFF2-40B4-BE49-F238E27FC236}">
                    <a16:creationId xmlns:a16="http://schemas.microsoft.com/office/drawing/2014/main" id="{30E68B55-1F50-465B-B7F2-2E928E911610}"/>
                  </a:ext>
                </a:extLst>
              </p:cNvPr>
              <p:cNvSpPr/>
              <p:nvPr/>
            </p:nvSpPr>
            <p:spPr>
              <a:xfrm rot="62913">
                <a:off x="2204404" y="3970107"/>
                <a:ext cx="447591" cy="378884"/>
              </a:xfrm>
              <a:custGeom>
                <a:avLst/>
                <a:gdLst>
                  <a:gd name="connsiteX0" fmla="*/ 0 w 378883"/>
                  <a:gd name="connsiteY0" fmla="*/ 89518 h 447590"/>
                  <a:gd name="connsiteX1" fmla="*/ 189442 w 378883"/>
                  <a:gd name="connsiteY1" fmla="*/ 89518 h 447590"/>
                  <a:gd name="connsiteX2" fmla="*/ 189442 w 378883"/>
                  <a:gd name="connsiteY2" fmla="*/ 0 h 447590"/>
                  <a:gd name="connsiteX3" fmla="*/ 378883 w 378883"/>
                  <a:gd name="connsiteY3" fmla="*/ 223795 h 447590"/>
                  <a:gd name="connsiteX4" fmla="*/ 189442 w 378883"/>
                  <a:gd name="connsiteY4" fmla="*/ 447590 h 447590"/>
                  <a:gd name="connsiteX5" fmla="*/ 189442 w 378883"/>
                  <a:gd name="connsiteY5" fmla="*/ 358072 h 447590"/>
                  <a:gd name="connsiteX6" fmla="*/ 0 w 378883"/>
                  <a:gd name="connsiteY6" fmla="*/ 358072 h 447590"/>
                  <a:gd name="connsiteX7" fmla="*/ 0 w 378883"/>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8883" h="447590">
                    <a:moveTo>
                      <a:pt x="303106" y="1"/>
                    </a:moveTo>
                    <a:lnTo>
                      <a:pt x="303106" y="223796"/>
                    </a:lnTo>
                    <a:lnTo>
                      <a:pt x="378883" y="223796"/>
                    </a:lnTo>
                    <a:lnTo>
                      <a:pt x="189442" y="447589"/>
                    </a:lnTo>
                    <a:lnTo>
                      <a:pt x="0" y="223796"/>
                    </a:lnTo>
                    <a:lnTo>
                      <a:pt x="75777" y="223796"/>
                    </a:lnTo>
                    <a:lnTo>
                      <a:pt x="75777" y="1"/>
                    </a:lnTo>
                    <a:lnTo>
                      <a:pt x="303106" y="1"/>
                    </a:lnTo>
                    <a:close/>
                  </a:path>
                </a:pathLst>
              </a:custGeom>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txBody>
              <a:bodyPr spcFirstLastPara="0" vert="horz" wrap="square" lIns="89518" tIns="0" rIns="89518" bIns="113665"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40" name="Freeform: Shape 39">
                <a:extLst>
                  <a:ext uri="{FF2B5EF4-FFF2-40B4-BE49-F238E27FC236}">
                    <a16:creationId xmlns:a16="http://schemas.microsoft.com/office/drawing/2014/main" id="{D90C21B5-2DA3-494D-A05A-FD6DACB09D64}"/>
                  </a:ext>
                </a:extLst>
              </p:cNvPr>
              <p:cNvSpPr/>
              <p:nvPr/>
            </p:nvSpPr>
            <p:spPr>
              <a:xfrm>
                <a:off x="1502667" y="4505270"/>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cene3d>
                <a:camera prst="orthographicFront"/>
                <a:lightRig rig="flat" dir="t"/>
              </a:scene3d>
              <a:sp3d prstMaterial="dkEdge">
                <a:bevelT w="8200" h="38100"/>
              </a:sp3d>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7. </a:t>
                </a:r>
                <a:r>
                  <a:rPr lang="en-GB" sz="1600" b="1" kern="1200" dirty="0"/>
                  <a:t>Monitoring and measuring</a:t>
                </a:r>
              </a:p>
              <a:p>
                <a:pPr marL="0" lvl="0" indent="0" algn="ctr" defTabSz="711200">
                  <a:lnSpc>
                    <a:spcPct val="90000"/>
                  </a:lnSpc>
                  <a:spcBef>
                    <a:spcPct val="0"/>
                  </a:spcBef>
                  <a:spcAft>
                    <a:spcPct val="35000"/>
                  </a:spcAft>
                  <a:buNone/>
                </a:pPr>
                <a:r>
                  <a:rPr lang="en-GB" sz="1600" b="1" kern="1200" dirty="0"/>
                  <a:t>Evaluation</a:t>
                </a:r>
              </a:p>
            </p:txBody>
          </p:sp>
          <p:sp>
            <p:nvSpPr>
              <p:cNvPr id="41" name="Freeform: Shape 40">
                <a:extLst>
                  <a:ext uri="{FF2B5EF4-FFF2-40B4-BE49-F238E27FC236}">
                    <a16:creationId xmlns:a16="http://schemas.microsoft.com/office/drawing/2014/main" id="{1CE8C616-76B5-4BBA-9A6B-CEFB92A058AB}"/>
                  </a:ext>
                </a:extLst>
              </p:cNvPr>
              <p:cNvSpPr/>
              <p:nvPr/>
            </p:nvSpPr>
            <p:spPr>
              <a:xfrm rot="67309">
                <a:off x="3500456" y="4871017"/>
                <a:ext cx="449490" cy="447590"/>
              </a:xfrm>
              <a:custGeom>
                <a:avLst/>
                <a:gdLst>
                  <a:gd name="connsiteX0" fmla="*/ 0 w 449490"/>
                  <a:gd name="connsiteY0" fmla="*/ 89518 h 447590"/>
                  <a:gd name="connsiteX1" fmla="*/ 225695 w 449490"/>
                  <a:gd name="connsiteY1" fmla="*/ 89518 h 447590"/>
                  <a:gd name="connsiteX2" fmla="*/ 225695 w 449490"/>
                  <a:gd name="connsiteY2" fmla="*/ 0 h 447590"/>
                  <a:gd name="connsiteX3" fmla="*/ 449490 w 449490"/>
                  <a:gd name="connsiteY3" fmla="*/ 223795 h 447590"/>
                  <a:gd name="connsiteX4" fmla="*/ 225695 w 449490"/>
                  <a:gd name="connsiteY4" fmla="*/ 447590 h 447590"/>
                  <a:gd name="connsiteX5" fmla="*/ 225695 w 449490"/>
                  <a:gd name="connsiteY5" fmla="*/ 358072 h 447590"/>
                  <a:gd name="connsiteX6" fmla="*/ 0 w 449490"/>
                  <a:gd name="connsiteY6" fmla="*/ 358072 h 447590"/>
                  <a:gd name="connsiteX7" fmla="*/ 0 w 449490"/>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9490" h="447590">
                    <a:moveTo>
                      <a:pt x="0" y="89518"/>
                    </a:moveTo>
                    <a:lnTo>
                      <a:pt x="225695" y="89518"/>
                    </a:lnTo>
                    <a:lnTo>
                      <a:pt x="225695" y="0"/>
                    </a:lnTo>
                    <a:lnTo>
                      <a:pt x="449490" y="223795"/>
                    </a:lnTo>
                    <a:lnTo>
                      <a:pt x="225695" y="447590"/>
                    </a:lnTo>
                    <a:lnTo>
                      <a:pt x="225695" y="358072"/>
                    </a:lnTo>
                    <a:lnTo>
                      <a:pt x="0" y="358072"/>
                    </a:lnTo>
                    <a:lnTo>
                      <a:pt x="0" y="89518"/>
                    </a:lnTo>
                    <a:close/>
                  </a:path>
                </a:pathLst>
              </a:custGeom>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txBody>
              <a:bodyPr spcFirstLastPara="0" vert="horz" wrap="square" lIns="0" tIns="89518" rIns="134276" bIns="89517"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42" name="Freeform: Shape 41">
                <a:extLst>
                  <a:ext uri="{FF2B5EF4-FFF2-40B4-BE49-F238E27FC236}">
                    <a16:creationId xmlns:a16="http://schemas.microsoft.com/office/drawing/2014/main" id="{BEB2B879-BCFA-44CD-B448-E7B731FAB922}"/>
                  </a:ext>
                </a:extLst>
              </p:cNvPr>
              <p:cNvSpPr/>
              <p:nvPr/>
            </p:nvSpPr>
            <p:spPr>
              <a:xfrm>
                <a:off x="4108903" y="4527648"/>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olidFill>
                <a:schemeClr val="accent5">
                  <a:lumMod val="60000"/>
                  <a:lumOff val="4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hemeClr val="accent4">
                  <a:hueOff val="0"/>
                  <a:satOff val="0"/>
                  <a:lumOff val="0"/>
                  <a:alphaOff val="0"/>
                </a:schemeClr>
              </a:fillRef>
              <a:effectRef idx="1">
                <a:schemeClr val="accent4">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8. Performance report Communication</a:t>
                </a:r>
              </a:p>
            </p:txBody>
          </p:sp>
          <p:sp>
            <p:nvSpPr>
              <p:cNvPr id="43" name="Freeform: Shape 42">
                <a:extLst>
                  <a:ext uri="{FF2B5EF4-FFF2-40B4-BE49-F238E27FC236}">
                    <a16:creationId xmlns:a16="http://schemas.microsoft.com/office/drawing/2014/main" id="{495F2E55-578D-4E5D-830E-6EB92F403979}"/>
                  </a:ext>
                </a:extLst>
              </p:cNvPr>
              <p:cNvSpPr/>
              <p:nvPr/>
            </p:nvSpPr>
            <p:spPr>
              <a:xfrm rot="21553200">
                <a:off x="6105654" y="4880782"/>
                <a:ext cx="334850" cy="447590"/>
              </a:xfrm>
              <a:custGeom>
                <a:avLst/>
                <a:gdLst>
                  <a:gd name="connsiteX0" fmla="*/ 0 w 334850"/>
                  <a:gd name="connsiteY0" fmla="*/ 89518 h 447590"/>
                  <a:gd name="connsiteX1" fmla="*/ 167425 w 334850"/>
                  <a:gd name="connsiteY1" fmla="*/ 89518 h 447590"/>
                  <a:gd name="connsiteX2" fmla="*/ 167425 w 334850"/>
                  <a:gd name="connsiteY2" fmla="*/ 0 h 447590"/>
                  <a:gd name="connsiteX3" fmla="*/ 334850 w 334850"/>
                  <a:gd name="connsiteY3" fmla="*/ 223795 h 447590"/>
                  <a:gd name="connsiteX4" fmla="*/ 167425 w 334850"/>
                  <a:gd name="connsiteY4" fmla="*/ 447590 h 447590"/>
                  <a:gd name="connsiteX5" fmla="*/ 167425 w 334850"/>
                  <a:gd name="connsiteY5" fmla="*/ 358072 h 447590"/>
                  <a:gd name="connsiteX6" fmla="*/ 0 w 334850"/>
                  <a:gd name="connsiteY6" fmla="*/ 358072 h 447590"/>
                  <a:gd name="connsiteX7" fmla="*/ 0 w 334850"/>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4850" h="447590">
                    <a:moveTo>
                      <a:pt x="0" y="89518"/>
                    </a:moveTo>
                    <a:lnTo>
                      <a:pt x="167425" y="89518"/>
                    </a:lnTo>
                    <a:lnTo>
                      <a:pt x="167425" y="0"/>
                    </a:lnTo>
                    <a:lnTo>
                      <a:pt x="334850" y="223795"/>
                    </a:lnTo>
                    <a:lnTo>
                      <a:pt x="167425" y="447590"/>
                    </a:lnTo>
                    <a:lnTo>
                      <a:pt x="167425" y="358072"/>
                    </a:lnTo>
                    <a:lnTo>
                      <a:pt x="0" y="358072"/>
                    </a:lnTo>
                    <a:lnTo>
                      <a:pt x="0" y="89518"/>
                    </a:lnTo>
                    <a:close/>
                  </a:path>
                </a:pathLst>
              </a:custGeom>
            </p:spPr>
            <p:style>
              <a:lnRef idx="0">
                <a:schemeClr val="lt1">
                  <a:hueOff val="0"/>
                  <a:satOff val="0"/>
                  <a:lumOff val="0"/>
                  <a:alphaOff val="0"/>
                </a:schemeClr>
              </a:lnRef>
              <a:fillRef idx="2">
                <a:schemeClr val="accent4">
                  <a:hueOff val="0"/>
                  <a:satOff val="0"/>
                  <a:lumOff val="0"/>
                  <a:alphaOff val="0"/>
                </a:schemeClr>
              </a:fillRef>
              <a:effectRef idx="1">
                <a:schemeClr val="accent4">
                  <a:hueOff val="0"/>
                  <a:satOff val="0"/>
                  <a:lumOff val="0"/>
                  <a:alphaOff val="0"/>
                </a:schemeClr>
              </a:effectRef>
              <a:fontRef idx="minor">
                <a:schemeClr val="dk1"/>
              </a:fontRef>
            </p:style>
            <p:txBody>
              <a:bodyPr spcFirstLastPara="0" vert="horz" wrap="square" lIns="0" tIns="89518" rIns="100454" bIns="89517"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44" name="Freeform: Shape 43">
                <a:extLst>
                  <a:ext uri="{FF2B5EF4-FFF2-40B4-BE49-F238E27FC236}">
                    <a16:creationId xmlns:a16="http://schemas.microsoft.com/office/drawing/2014/main" id="{A4B8CE9E-08D1-47F4-99C5-A5AF30D0A26C}"/>
                  </a:ext>
                </a:extLst>
              </p:cNvPr>
              <p:cNvSpPr/>
              <p:nvPr/>
            </p:nvSpPr>
            <p:spPr>
              <a:xfrm>
                <a:off x="6577378" y="4539120"/>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olidFill>
                <a:schemeClr val="accent5">
                  <a:lumMod val="60000"/>
                  <a:lumOff val="4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hemeClr val="accent5">
                  <a:hueOff val="0"/>
                  <a:satOff val="0"/>
                  <a:lumOff val="0"/>
                  <a:alphaOff val="0"/>
                </a:schemeClr>
              </a:fillRef>
              <a:effectRef idx="1">
                <a:schemeClr val="accent5">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9. Continuous improvement </a:t>
                </a:r>
              </a:p>
            </p:txBody>
          </p:sp>
        </p:grpSp>
        <p:pic>
          <p:nvPicPr>
            <p:cNvPr id="27" name="Picture 26">
              <a:extLst>
                <a:ext uri="{FF2B5EF4-FFF2-40B4-BE49-F238E27FC236}">
                  <a16:creationId xmlns:a16="http://schemas.microsoft.com/office/drawing/2014/main" id="{BC29B266-7E20-426A-84E0-F3C7E6E69843}"/>
                </a:ext>
              </a:extLst>
            </p:cNvPr>
            <p:cNvPicPr>
              <a:picLocks noChangeAspect="1"/>
            </p:cNvPicPr>
            <p:nvPr/>
          </p:nvPicPr>
          <p:blipFill>
            <a:blip r:embed="rId3"/>
            <a:stretch>
              <a:fillRect/>
            </a:stretch>
          </p:blipFill>
          <p:spPr>
            <a:xfrm rot="5400000">
              <a:off x="7408838" y="4002564"/>
              <a:ext cx="371019" cy="414564"/>
            </a:xfrm>
            <a:prstGeom prst="rect">
              <a:avLst/>
            </a:prstGeom>
          </p:spPr>
        </p:pic>
      </p:grpSp>
      <p:sp>
        <p:nvSpPr>
          <p:cNvPr id="3" name="Footer Placeholder 2"/>
          <p:cNvSpPr>
            <a:spLocks noGrp="1"/>
          </p:cNvSpPr>
          <p:nvPr>
            <p:ph type="ftr" sz="quarter" idx="11"/>
          </p:nvPr>
        </p:nvSpPr>
        <p:spPr/>
        <p:txBody>
          <a:bodyPr/>
          <a:lstStyle/>
          <a:p>
            <a:r>
              <a:rPr lang="en-GB" smtClean="0"/>
              <a:t>INTOSAI WGEA training on Greening the SAIs, 5th August 2019, Bangkok</a:t>
            </a:r>
            <a:endParaRPr lang="en-GB"/>
          </a:p>
        </p:txBody>
      </p:sp>
    </p:spTree>
    <p:extLst>
      <p:ext uri="{BB962C8B-B14F-4D97-AF65-F5344CB8AC3E}">
        <p14:creationId xmlns:p14="http://schemas.microsoft.com/office/powerpoint/2010/main" val="26350649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896516"/>
          </a:xfrm>
        </p:spPr>
        <p:txBody>
          <a:bodyPr>
            <a:normAutofit/>
          </a:bodyPr>
          <a:lstStyle/>
          <a:p>
            <a:r>
              <a:rPr lang="en-US" sz="4000" b="1" dirty="0">
                <a:solidFill>
                  <a:srgbClr val="00B050"/>
                </a:solidFill>
              </a:rPr>
              <a:t>Contents</a:t>
            </a:r>
            <a:endParaRPr lang="en-GB" sz="4000" b="1" dirty="0">
              <a:solidFill>
                <a:srgbClr val="00B050"/>
              </a:solidFill>
            </a:endParaRPr>
          </a:p>
        </p:txBody>
      </p:sp>
      <p:sp>
        <p:nvSpPr>
          <p:cNvPr id="21" name="Rectangle 20"/>
          <p:cNvSpPr/>
          <p:nvPr/>
        </p:nvSpPr>
        <p:spPr>
          <a:xfrm>
            <a:off x="1000664" y="1500996"/>
            <a:ext cx="10455214" cy="464871"/>
          </a:xfrm>
          <a:prstGeom prst="rect">
            <a:avLst/>
          </a:prstGeom>
        </p:spPr>
        <p:txBody>
          <a:bodyPr wrap="square">
            <a:spAutoFit/>
          </a:bodyPr>
          <a:lstStyle/>
          <a:p>
            <a:pPr>
              <a:lnSpc>
                <a:spcPct val="150000"/>
              </a:lnSpc>
            </a:pPr>
            <a:r>
              <a:rPr lang="en-GB" dirty="0">
                <a:solidFill>
                  <a:srgbClr val="000000"/>
                </a:solidFill>
                <a:latin typeface="Calibri" panose="020F0502020204030204" pitchFamily="34" charset="0"/>
              </a:rPr>
              <a:t>	</a:t>
            </a:r>
          </a:p>
        </p:txBody>
      </p:sp>
      <p:sp>
        <p:nvSpPr>
          <p:cNvPr id="3" name="Rectangle 2"/>
          <p:cNvSpPr/>
          <p:nvPr/>
        </p:nvSpPr>
        <p:spPr>
          <a:xfrm>
            <a:off x="1192192" y="1180618"/>
            <a:ext cx="10336193" cy="5047536"/>
          </a:xfrm>
          <a:prstGeom prst="rect">
            <a:avLst/>
          </a:prstGeom>
        </p:spPr>
        <p:txBody>
          <a:bodyPr wrap="square">
            <a:spAutoFit/>
          </a:bodyPr>
          <a:lstStyle/>
          <a:p>
            <a:pPr>
              <a:lnSpc>
                <a:spcPct val="150000"/>
              </a:lnSpc>
            </a:pPr>
            <a:r>
              <a:rPr lang="en-US" sz="2800" dirty="0"/>
              <a:t>5.1 Short video: the effect of greening activities in the office</a:t>
            </a:r>
          </a:p>
          <a:p>
            <a:pPr>
              <a:lnSpc>
                <a:spcPct val="150000"/>
              </a:lnSpc>
            </a:pPr>
            <a:r>
              <a:rPr lang="en-US" sz="2800" dirty="0"/>
              <a:t>5.2 How to set objectives?</a:t>
            </a:r>
          </a:p>
          <a:p>
            <a:pPr>
              <a:lnSpc>
                <a:spcPct val="150000"/>
              </a:lnSpc>
            </a:pPr>
            <a:r>
              <a:rPr lang="en-US" sz="2800" dirty="0"/>
              <a:t>5.3 Brainstorming on possible actions to reduce environmental impact in the office</a:t>
            </a:r>
            <a:r>
              <a:rPr lang="et-EE" sz="2800" dirty="0"/>
              <a:t>.</a:t>
            </a:r>
            <a:r>
              <a:rPr lang="en-US" sz="2800" dirty="0"/>
              <a:t> Presentation of cases</a:t>
            </a:r>
          </a:p>
          <a:p>
            <a:pPr>
              <a:lnSpc>
                <a:spcPct val="150000"/>
              </a:lnSpc>
            </a:pPr>
            <a:r>
              <a:rPr lang="en-US" sz="2800" dirty="0"/>
              <a:t>5.</a:t>
            </a:r>
            <a:r>
              <a:rPr lang="et-EE" sz="2800" dirty="0"/>
              <a:t>4</a:t>
            </a:r>
            <a:r>
              <a:rPr lang="en-US" sz="2800" dirty="0"/>
              <a:t> Exercise: drafting an action plan (low, medium and high hanging fruits)</a:t>
            </a:r>
          </a:p>
          <a:p>
            <a:pPr>
              <a:lnSpc>
                <a:spcPct val="150000"/>
              </a:lnSpc>
            </a:pPr>
            <a:r>
              <a:rPr lang="en-US" sz="2800" dirty="0"/>
              <a:t>5.</a:t>
            </a:r>
            <a:r>
              <a:rPr lang="et-EE" sz="2800" dirty="0"/>
              <a:t>5</a:t>
            </a:r>
            <a:r>
              <a:rPr lang="en-US" sz="2800" dirty="0"/>
              <a:t> Tips and hints</a:t>
            </a:r>
          </a:p>
          <a:p>
            <a:endParaRPr lang="en-US" sz="2800" dirty="0"/>
          </a:p>
        </p:txBody>
      </p:sp>
      <p:sp>
        <p:nvSpPr>
          <p:cNvPr id="5" name="Footer Placeholder 4"/>
          <p:cNvSpPr>
            <a:spLocks noGrp="1"/>
          </p:cNvSpPr>
          <p:nvPr>
            <p:ph type="ftr" sz="quarter" idx="11"/>
          </p:nvPr>
        </p:nvSpPr>
        <p:spPr/>
        <p:txBody>
          <a:bodyPr/>
          <a:lstStyle/>
          <a:p>
            <a:r>
              <a:rPr lang="en-GB" smtClean="0"/>
              <a:t>INTOSAI WGEA training on Greening the SAIs, 5th August 2019, Bangkok</a:t>
            </a:r>
            <a:endParaRPr lang="en-GB"/>
          </a:p>
        </p:txBody>
      </p:sp>
    </p:spTree>
    <p:extLst>
      <p:ext uri="{BB962C8B-B14F-4D97-AF65-F5344CB8AC3E}">
        <p14:creationId xmlns:p14="http://schemas.microsoft.com/office/powerpoint/2010/main" val="19406002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
            </a:r>
            <a:br>
              <a:rPr lang="en-US" dirty="0"/>
            </a:br>
            <a:endParaRPr lang="en-GB" dirty="0"/>
          </a:p>
        </p:txBody>
      </p:sp>
      <p:sp>
        <p:nvSpPr>
          <p:cNvPr id="3" name="Content Placeholder 2"/>
          <p:cNvSpPr>
            <a:spLocks noGrp="1"/>
          </p:cNvSpPr>
          <p:nvPr>
            <p:ph idx="1"/>
          </p:nvPr>
        </p:nvSpPr>
        <p:spPr/>
        <p:txBody>
          <a:bodyPr/>
          <a:lstStyle/>
          <a:p>
            <a:pPr marL="0" indent="0" algn="ctr">
              <a:buNone/>
            </a:pPr>
            <a:endParaRPr lang="en-US" sz="4000" dirty="0">
              <a:solidFill>
                <a:srgbClr val="00B050"/>
              </a:solidFill>
            </a:endParaRPr>
          </a:p>
          <a:p>
            <a:pPr marL="0" indent="0">
              <a:buNone/>
            </a:pPr>
            <a:r>
              <a:rPr lang="en-US" sz="4000" b="1" dirty="0">
                <a:solidFill>
                  <a:srgbClr val="00B050"/>
                </a:solidFill>
                <a:latin typeface="+mj-lt"/>
              </a:rPr>
              <a:t>5.1 The effect of greening activities in the office</a:t>
            </a:r>
          </a:p>
          <a:p>
            <a:pPr marL="0" indent="0">
              <a:buNone/>
            </a:pPr>
            <a:r>
              <a:rPr lang="en-US" sz="4000" b="1" dirty="0">
                <a:solidFill>
                  <a:srgbClr val="00B050"/>
                </a:solidFill>
                <a:latin typeface="+mj-lt"/>
              </a:rPr>
              <a:t>Enjoy the video: Go green!</a:t>
            </a:r>
            <a:br>
              <a:rPr lang="en-US" sz="4000" b="1" dirty="0">
                <a:solidFill>
                  <a:srgbClr val="00B050"/>
                </a:solidFill>
                <a:latin typeface="+mj-lt"/>
              </a:rPr>
            </a:br>
            <a:endParaRPr lang="en-GB" sz="4000" b="1" dirty="0">
              <a:latin typeface="+mj-lt"/>
            </a:endParaRPr>
          </a:p>
        </p:txBody>
      </p:sp>
      <p:sp>
        <p:nvSpPr>
          <p:cNvPr id="4" name="Rectangle 3"/>
          <p:cNvSpPr/>
          <p:nvPr/>
        </p:nvSpPr>
        <p:spPr>
          <a:xfrm>
            <a:off x="902826" y="4205826"/>
            <a:ext cx="11000416" cy="369332"/>
          </a:xfrm>
          <a:prstGeom prst="rect">
            <a:avLst/>
          </a:prstGeom>
        </p:spPr>
        <p:txBody>
          <a:bodyPr wrap="square">
            <a:spAutoFit/>
          </a:bodyPr>
          <a:lstStyle/>
          <a:p>
            <a:endParaRPr lang="en-GB" dirty="0"/>
          </a:p>
        </p:txBody>
      </p:sp>
      <p:sp>
        <p:nvSpPr>
          <p:cNvPr id="5" name="Footer Placeholder 4"/>
          <p:cNvSpPr>
            <a:spLocks noGrp="1"/>
          </p:cNvSpPr>
          <p:nvPr>
            <p:ph type="ftr" sz="quarter" idx="11"/>
          </p:nvPr>
        </p:nvSpPr>
        <p:spPr/>
        <p:txBody>
          <a:bodyPr/>
          <a:lstStyle/>
          <a:p>
            <a:r>
              <a:rPr lang="en-GB" smtClean="0"/>
              <a:t>INTOSAI WGEA training on Greening the SAIs, 5th August 2019, Bangkok</a:t>
            </a:r>
            <a:endParaRPr lang="en-GB"/>
          </a:p>
        </p:txBody>
      </p:sp>
    </p:spTree>
    <p:extLst>
      <p:ext uri="{BB962C8B-B14F-4D97-AF65-F5344CB8AC3E}">
        <p14:creationId xmlns:p14="http://schemas.microsoft.com/office/powerpoint/2010/main" val="39845550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a:solidFill>
                  <a:srgbClr val="00B050"/>
                </a:solidFill>
              </a:rPr>
              <a:t>5.2 How to set objectives?</a:t>
            </a:r>
            <a:r>
              <a:rPr lang="en-US" sz="4000" b="1" dirty="0"/>
              <a:t/>
            </a:r>
            <a:br>
              <a:rPr lang="en-US" sz="4000" b="1" dirty="0"/>
            </a:br>
            <a:endParaRPr lang="en-GB" sz="4000" b="1" dirty="0"/>
          </a:p>
        </p:txBody>
      </p:sp>
      <p:sp>
        <p:nvSpPr>
          <p:cNvPr id="3" name="Content Placeholder 2"/>
          <p:cNvSpPr>
            <a:spLocks noGrp="1"/>
          </p:cNvSpPr>
          <p:nvPr>
            <p:ph idx="1"/>
          </p:nvPr>
        </p:nvSpPr>
        <p:spPr/>
        <p:txBody>
          <a:bodyPr/>
          <a:lstStyle/>
          <a:p>
            <a:r>
              <a:rPr lang="en-GB" dirty="0"/>
              <a:t>Environmental objectives are aims that you would like to meet in the future;</a:t>
            </a:r>
          </a:p>
          <a:p>
            <a:r>
              <a:rPr lang="en-GB" dirty="0"/>
              <a:t>Your environmental objectives should be based on:</a:t>
            </a:r>
          </a:p>
          <a:p>
            <a:pPr lvl="1"/>
            <a:r>
              <a:rPr lang="en-GB" dirty="0"/>
              <a:t>your environmental policy</a:t>
            </a:r>
          </a:p>
          <a:p>
            <a:pPr lvl="1"/>
            <a:r>
              <a:rPr lang="en-GB" dirty="0"/>
              <a:t>information gained from your initial review</a:t>
            </a:r>
          </a:p>
          <a:p>
            <a:pPr lvl="1"/>
            <a:r>
              <a:rPr lang="en-GB" dirty="0"/>
              <a:t>your applicable legislation</a:t>
            </a:r>
          </a:p>
          <a:p>
            <a:r>
              <a:rPr lang="en-GB" dirty="0"/>
              <a:t>Why S.M.A.R.T. objectives and setting up quantitative targets?</a:t>
            </a:r>
          </a:p>
          <a:p>
            <a:r>
              <a:rPr lang="en-GB" dirty="0"/>
              <a:t>Low, medium and high hanging fruits</a:t>
            </a:r>
          </a:p>
          <a:p>
            <a:endParaRPr lang="en-GB" dirty="0"/>
          </a:p>
          <a:p>
            <a:endParaRPr lang="en-GB" dirty="0"/>
          </a:p>
          <a:p>
            <a:endParaRPr lang="en-GB" dirty="0"/>
          </a:p>
          <a:p>
            <a:endParaRPr lang="en-GB" dirty="0"/>
          </a:p>
          <a:p>
            <a:endParaRPr lang="en-GB" dirty="0"/>
          </a:p>
          <a:p>
            <a:endParaRPr lang="en-GB" dirty="0"/>
          </a:p>
        </p:txBody>
      </p:sp>
      <p:sp>
        <p:nvSpPr>
          <p:cNvPr id="4" name="Footer Placeholder 3"/>
          <p:cNvSpPr>
            <a:spLocks noGrp="1"/>
          </p:cNvSpPr>
          <p:nvPr>
            <p:ph type="ftr" sz="quarter" idx="11"/>
          </p:nvPr>
        </p:nvSpPr>
        <p:spPr/>
        <p:txBody>
          <a:bodyPr/>
          <a:lstStyle/>
          <a:p>
            <a:r>
              <a:rPr lang="en-GB" smtClean="0"/>
              <a:t>INTOSAI WGEA training on Greening the SAIs, 5th August 2019, Bangkok</a:t>
            </a:r>
            <a:endParaRPr lang="en-GB"/>
          </a:p>
        </p:txBody>
      </p:sp>
    </p:spTree>
    <p:extLst>
      <p:ext uri="{BB962C8B-B14F-4D97-AF65-F5344CB8AC3E}">
        <p14:creationId xmlns:p14="http://schemas.microsoft.com/office/powerpoint/2010/main" val="38431966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41430" y="1200592"/>
            <a:ext cx="10515600" cy="4351338"/>
          </a:xfrm>
        </p:spPr>
        <p:txBody>
          <a:bodyPr>
            <a:normAutofit/>
          </a:bodyPr>
          <a:lstStyle/>
          <a:p>
            <a:pPr marL="0" indent="0">
              <a:buNone/>
            </a:pPr>
            <a:endParaRPr lang="en-GB" sz="4000" dirty="0">
              <a:solidFill>
                <a:srgbClr val="00B050"/>
              </a:solidFill>
            </a:endParaRPr>
          </a:p>
        </p:txBody>
      </p:sp>
      <p:sp>
        <p:nvSpPr>
          <p:cNvPr id="4" name="Rectangle 3"/>
          <p:cNvSpPr/>
          <p:nvPr/>
        </p:nvSpPr>
        <p:spPr>
          <a:xfrm>
            <a:off x="613458" y="2145533"/>
            <a:ext cx="10544537" cy="3295646"/>
          </a:xfrm>
          <a:prstGeom prst="rect">
            <a:avLst/>
          </a:prstGeom>
        </p:spPr>
        <p:txBody>
          <a:bodyPr wrap="square">
            <a:spAutoFit/>
          </a:bodyPr>
          <a:lstStyle/>
          <a:p>
            <a:pPr>
              <a:lnSpc>
                <a:spcPct val="200000"/>
              </a:lnSpc>
            </a:pPr>
            <a:r>
              <a:rPr lang="en-US" sz="4000" b="1" dirty="0">
                <a:solidFill>
                  <a:srgbClr val="00B050"/>
                </a:solidFill>
                <a:latin typeface="+mj-lt"/>
              </a:rPr>
              <a:t>5.3 Brainstorming on possible actions to reduce environmental impact in the office (10 minutes)</a:t>
            </a:r>
          </a:p>
          <a:p>
            <a:pPr>
              <a:lnSpc>
                <a:spcPct val="200000"/>
              </a:lnSpc>
            </a:pPr>
            <a:endParaRPr lang="en-US" sz="2800" dirty="0">
              <a:solidFill>
                <a:srgbClr val="00B050"/>
              </a:solidFill>
            </a:endParaRPr>
          </a:p>
        </p:txBody>
      </p:sp>
      <p:sp>
        <p:nvSpPr>
          <p:cNvPr id="2" name="Footer Placeholder 1"/>
          <p:cNvSpPr>
            <a:spLocks noGrp="1"/>
          </p:cNvSpPr>
          <p:nvPr>
            <p:ph type="ftr" sz="quarter" idx="11"/>
          </p:nvPr>
        </p:nvSpPr>
        <p:spPr/>
        <p:txBody>
          <a:bodyPr/>
          <a:lstStyle/>
          <a:p>
            <a:r>
              <a:rPr lang="en-GB" smtClean="0"/>
              <a:t>INTOSAI WGEA training on Greening the SAIs, 5th August 2019, Bangkok</a:t>
            </a:r>
            <a:endParaRPr lang="en-GB"/>
          </a:p>
        </p:txBody>
      </p:sp>
    </p:spTree>
    <p:extLst>
      <p:ext uri="{BB962C8B-B14F-4D97-AF65-F5344CB8AC3E}">
        <p14:creationId xmlns:p14="http://schemas.microsoft.com/office/powerpoint/2010/main" val="27137011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40925" y="3676650"/>
            <a:ext cx="904875" cy="555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9" name="Picture 7"/>
          <p:cNvPicPr>
            <a:picLocks noChangeAspect="1" noChangeArrowheads="1"/>
          </p:cNvPicPr>
          <p:nvPr/>
        </p:nvPicPr>
        <p:blipFill>
          <a:blip r:embed="rId4">
            <a:extLst>
              <a:ext uri="{28A0092B-C50C-407E-A947-70E740481C1C}">
                <a14:useLocalDpi xmlns:a14="http://schemas.microsoft.com/office/drawing/2010/main" val="0"/>
              </a:ext>
            </a:extLst>
          </a:blip>
          <a:srcRect t="32661" b="23769"/>
          <a:stretch>
            <a:fillRect/>
          </a:stretch>
        </p:blipFill>
        <p:spPr bwMode="auto">
          <a:xfrm>
            <a:off x="1397000" y="2268538"/>
            <a:ext cx="1550988" cy="6746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84" name="Picture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09113" y="871538"/>
            <a:ext cx="874712" cy="936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82338" y="2863850"/>
            <a:ext cx="779462" cy="76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49600" y="393700"/>
            <a:ext cx="1325563" cy="938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16713" y="596900"/>
            <a:ext cx="1017587" cy="676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0" name="Picture 2" descr="http://webfiles.luxweb.com/finfo/W3441600FIA.GIF"/>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272588" y="5259388"/>
            <a:ext cx="2198687"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6" name="Picture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87388" y="4000500"/>
            <a:ext cx="1419225" cy="1419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7" name="Picture 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35025" y="5597525"/>
            <a:ext cx="809625" cy="727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6937375" y="1816100"/>
            <a:ext cx="2692400" cy="461963"/>
          </a:xfrm>
        </p:spPr>
        <p:txBody>
          <a:bodyPr rtlCol="0">
            <a:spAutoFit/>
          </a:bodyPr>
          <a:lstStyle/>
          <a:p>
            <a:pPr eaLnBrk="1" fontAlgn="auto" hangingPunct="1">
              <a:spcAft>
                <a:spcPts val="0"/>
              </a:spcAft>
              <a:defRPr/>
            </a:pPr>
            <a:r>
              <a:rPr lang="fr-CH" sz="2400" dirty="0">
                <a:solidFill>
                  <a:srgbClr val="8BAA00"/>
                </a:solidFill>
                <a:latin typeface="+mn-lt"/>
              </a:rPr>
              <a:t>Natural </a:t>
            </a:r>
            <a:r>
              <a:rPr lang="en-US" sz="2400" dirty="0">
                <a:solidFill>
                  <a:srgbClr val="8BAA00"/>
                </a:solidFill>
                <a:latin typeface="+mn-lt"/>
              </a:rPr>
              <a:t>resources</a:t>
            </a:r>
          </a:p>
        </p:txBody>
      </p:sp>
      <p:pic>
        <p:nvPicPr>
          <p:cNvPr id="7181" name="Picture 3" descr="R:\DFS\2013\Environment\EMAS+Environmetal audit- NATALIA DOC\Presentations\Eco-Presentation Templates\emas.jp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0242550" y="5818844"/>
            <a:ext cx="495300"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Content Placeholder 2"/>
          <p:cNvSpPr txBox="1">
            <a:spLocks/>
          </p:cNvSpPr>
          <p:nvPr/>
        </p:nvSpPr>
        <p:spPr>
          <a:xfrm>
            <a:off x="4733925" y="2911475"/>
            <a:ext cx="1520825" cy="944563"/>
          </a:xfrm>
          <a:prstGeom prst="rect">
            <a:avLst/>
          </a:prstGeom>
        </p:spPr>
        <p:txBody>
          <a:bodyPr/>
          <a:lstStyle>
            <a:lvl1pPr marL="210312" indent="-210312" algn="l" defTabSz="914400" rtl="0" eaLnBrk="1" latinLnBrk="0" hangingPunct="1">
              <a:lnSpc>
                <a:spcPct val="90000"/>
              </a:lnSpc>
              <a:spcBef>
                <a:spcPts val="1100"/>
              </a:spcBef>
              <a:buFont typeface="Arial" panose="020B0604020202020204" pitchFamily="34" charset="0"/>
              <a:buChar char="•"/>
              <a:defRPr sz="2200" kern="1200">
                <a:solidFill>
                  <a:schemeClr val="tx1"/>
                </a:solidFill>
                <a:latin typeface="+mn-lt"/>
                <a:ea typeface="+mn-ea"/>
                <a:cs typeface="+mn-cs"/>
              </a:defRPr>
            </a:lvl1pPr>
            <a:lvl2pPr marL="438912" indent="-155448" algn="l" defTabSz="914400" rtl="0" eaLnBrk="1" latinLnBrk="0" hangingPunct="1">
              <a:lnSpc>
                <a:spcPct val="90000"/>
              </a:lnSpc>
              <a:spcBef>
                <a:spcPts val="400"/>
              </a:spcBef>
              <a:buFont typeface="Arial" panose="020B0604020202020204" pitchFamily="34" charset="0"/>
              <a:buChar char="•"/>
              <a:defRPr sz="1800" kern="1200">
                <a:solidFill>
                  <a:schemeClr val="tx1"/>
                </a:solidFill>
                <a:latin typeface="+mn-lt"/>
                <a:ea typeface="+mn-ea"/>
                <a:cs typeface="+mn-cs"/>
              </a:defRPr>
            </a:lvl2pPr>
            <a:lvl3pPr marL="6766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3pPr>
            <a:lvl4pPr marL="9052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4pPr>
            <a:lvl5pPr marL="11338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5pPr>
            <a:lvl6pPr marL="13624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6pPr>
            <a:lvl7pPr marL="15910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7pPr>
            <a:lvl8pPr marL="18196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8pPr>
            <a:lvl9pPr marL="2048256" indent="-155448" algn="l" defTabSz="91440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9pPr>
          </a:lstStyle>
          <a:p>
            <a:pPr algn="ctr">
              <a:buFont typeface="Arial" panose="020B0604020202020204" pitchFamily="34" charset="0"/>
              <a:buNone/>
              <a:defRPr/>
            </a:pPr>
            <a:endParaRPr lang="en-US" sz="800" dirty="0">
              <a:solidFill>
                <a:srgbClr val="8BAA00"/>
              </a:solidFill>
              <a:ea typeface="+mj-ea"/>
              <a:cs typeface="+mj-cs"/>
            </a:endParaRPr>
          </a:p>
          <a:p>
            <a:pPr algn="ctr">
              <a:buFont typeface="Arial" panose="020B0604020202020204" pitchFamily="34" charset="0"/>
              <a:buNone/>
              <a:defRPr/>
            </a:pPr>
            <a:r>
              <a:rPr lang="en-US" sz="4800" dirty="0">
                <a:solidFill>
                  <a:srgbClr val="4D3E2F"/>
                </a:solidFill>
              </a:rPr>
              <a:t>ECA</a:t>
            </a:r>
          </a:p>
          <a:p>
            <a:pPr algn="ctr">
              <a:buFont typeface="Arial" panose="020B0604020202020204" pitchFamily="34" charset="0"/>
              <a:buNone/>
              <a:defRPr/>
            </a:pPr>
            <a:endParaRPr lang="en-US" sz="3600" dirty="0">
              <a:solidFill>
                <a:srgbClr val="8BAA00"/>
              </a:solidFill>
              <a:ea typeface="+mj-ea"/>
              <a:cs typeface="+mj-cs"/>
            </a:endParaRPr>
          </a:p>
        </p:txBody>
      </p:sp>
      <p:pic>
        <p:nvPicPr>
          <p:cNvPr id="7183" name="Picture 6"/>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0490200" y="300038"/>
            <a:ext cx="1476375"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 1"/>
          <p:cNvSpPr txBox="1">
            <a:spLocks/>
          </p:cNvSpPr>
          <p:nvPr/>
        </p:nvSpPr>
        <p:spPr bwMode="auto">
          <a:xfrm>
            <a:off x="2095500" y="1331913"/>
            <a:ext cx="15970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100"/>
              </a:spcBef>
              <a:buFont typeface="Arial" pitchFamily="34" charset="0"/>
              <a:buChar char="•"/>
              <a:defRPr sz="2200">
                <a:solidFill>
                  <a:schemeClr val="tx1"/>
                </a:solidFill>
                <a:latin typeface="Corbel" pitchFamily="34" charset="0"/>
              </a:defRPr>
            </a:lvl1pPr>
            <a:lvl2pPr marL="742950" indent="-285750" eaLnBrk="0" hangingPunct="0">
              <a:lnSpc>
                <a:spcPct val="90000"/>
              </a:lnSpc>
              <a:spcBef>
                <a:spcPts val="400"/>
              </a:spcBef>
              <a:buFont typeface="Arial" pitchFamily="34" charset="0"/>
              <a:buChar char="•"/>
              <a:defRPr>
                <a:solidFill>
                  <a:schemeClr val="tx1"/>
                </a:solidFill>
                <a:latin typeface="Corbel" pitchFamily="34" charset="0"/>
              </a:defRPr>
            </a:lvl2pPr>
            <a:lvl3pPr marL="1143000" indent="-228600" eaLnBrk="0" hangingPunct="0">
              <a:lnSpc>
                <a:spcPct val="90000"/>
              </a:lnSpc>
              <a:spcBef>
                <a:spcPts val="400"/>
              </a:spcBef>
              <a:buFont typeface="Arial" pitchFamily="34" charset="0"/>
              <a:buChar char="•"/>
              <a:defRPr sz="1600">
                <a:solidFill>
                  <a:schemeClr val="tx1"/>
                </a:solidFill>
                <a:latin typeface="Corbel" pitchFamily="34" charset="0"/>
              </a:defRPr>
            </a:lvl3pPr>
            <a:lvl4pPr marL="1600200" indent="-228600" eaLnBrk="0" hangingPunct="0">
              <a:lnSpc>
                <a:spcPct val="90000"/>
              </a:lnSpc>
              <a:spcBef>
                <a:spcPts val="400"/>
              </a:spcBef>
              <a:buFont typeface="Arial" pitchFamily="34" charset="0"/>
              <a:buChar char="•"/>
              <a:defRPr sz="1600">
                <a:solidFill>
                  <a:schemeClr val="tx1"/>
                </a:solidFill>
                <a:latin typeface="Corbel" pitchFamily="34" charset="0"/>
              </a:defRPr>
            </a:lvl4pPr>
            <a:lvl5pPr marL="2057400" indent="-228600" eaLnBrk="0" hangingPunct="0">
              <a:lnSpc>
                <a:spcPct val="90000"/>
              </a:lnSpc>
              <a:spcBef>
                <a:spcPts val="400"/>
              </a:spcBef>
              <a:buFont typeface="Arial" pitchFamily="34" charset="0"/>
              <a:buChar char="•"/>
              <a:defRPr sz="1600">
                <a:solidFill>
                  <a:schemeClr val="tx1"/>
                </a:solidFill>
                <a:latin typeface="Corbel" pitchFamily="34" charset="0"/>
              </a:defRPr>
            </a:lvl5pPr>
            <a:lvl6pPr marL="2514600" indent="-228600" eaLnBrk="0" fontAlgn="base" hangingPunct="0">
              <a:lnSpc>
                <a:spcPct val="90000"/>
              </a:lnSpc>
              <a:spcBef>
                <a:spcPts val="400"/>
              </a:spcBef>
              <a:spcAft>
                <a:spcPct val="0"/>
              </a:spcAft>
              <a:buFont typeface="Arial" pitchFamily="34" charset="0"/>
              <a:buChar char="•"/>
              <a:defRPr sz="1600">
                <a:solidFill>
                  <a:schemeClr val="tx1"/>
                </a:solidFill>
                <a:latin typeface="Corbel" pitchFamily="34" charset="0"/>
              </a:defRPr>
            </a:lvl6pPr>
            <a:lvl7pPr marL="2971800" indent="-228600" eaLnBrk="0" fontAlgn="base" hangingPunct="0">
              <a:lnSpc>
                <a:spcPct val="90000"/>
              </a:lnSpc>
              <a:spcBef>
                <a:spcPts val="400"/>
              </a:spcBef>
              <a:spcAft>
                <a:spcPct val="0"/>
              </a:spcAft>
              <a:buFont typeface="Arial" pitchFamily="34" charset="0"/>
              <a:buChar char="•"/>
              <a:defRPr sz="1600">
                <a:solidFill>
                  <a:schemeClr val="tx1"/>
                </a:solidFill>
                <a:latin typeface="Corbel" pitchFamily="34" charset="0"/>
              </a:defRPr>
            </a:lvl7pPr>
            <a:lvl8pPr marL="3429000" indent="-228600" eaLnBrk="0" fontAlgn="base" hangingPunct="0">
              <a:lnSpc>
                <a:spcPct val="90000"/>
              </a:lnSpc>
              <a:spcBef>
                <a:spcPts val="400"/>
              </a:spcBef>
              <a:spcAft>
                <a:spcPct val="0"/>
              </a:spcAft>
              <a:buFont typeface="Arial" pitchFamily="34" charset="0"/>
              <a:buChar char="•"/>
              <a:defRPr sz="1600">
                <a:solidFill>
                  <a:schemeClr val="tx1"/>
                </a:solidFill>
                <a:latin typeface="Corbel" pitchFamily="34" charset="0"/>
              </a:defRPr>
            </a:lvl8pPr>
            <a:lvl9pPr marL="3886200" indent="-228600" eaLnBrk="0" fontAlgn="base" hangingPunct="0">
              <a:lnSpc>
                <a:spcPct val="90000"/>
              </a:lnSpc>
              <a:spcBef>
                <a:spcPts val="400"/>
              </a:spcBef>
              <a:spcAft>
                <a:spcPct val="0"/>
              </a:spcAft>
              <a:buFont typeface="Arial" pitchFamily="34" charset="0"/>
              <a:buChar char="•"/>
              <a:defRPr sz="1600">
                <a:solidFill>
                  <a:schemeClr val="tx1"/>
                </a:solidFill>
                <a:latin typeface="Corbel" pitchFamily="34" charset="0"/>
              </a:defRPr>
            </a:lvl9pPr>
          </a:lstStyle>
          <a:p>
            <a:pPr eaLnBrk="1" fontAlgn="base" hangingPunct="1">
              <a:lnSpc>
                <a:spcPct val="100000"/>
              </a:lnSpc>
              <a:spcBef>
                <a:spcPct val="0"/>
              </a:spcBef>
              <a:spcAft>
                <a:spcPct val="0"/>
              </a:spcAft>
              <a:buFontTx/>
              <a:buNone/>
            </a:pPr>
            <a:r>
              <a:rPr lang="en-US" altLang="en-US" sz="2400">
                <a:solidFill>
                  <a:srgbClr val="8BAA00"/>
                </a:solidFill>
                <a:cs typeface="Arial" pitchFamily="34" charset="0"/>
              </a:rPr>
              <a:t>Energy reduction</a:t>
            </a:r>
          </a:p>
        </p:txBody>
      </p:sp>
      <p:sp>
        <p:nvSpPr>
          <p:cNvPr id="14" name="Title 1"/>
          <p:cNvSpPr txBox="1">
            <a:spLocks/>
          </p:cNvSpPr>
          <p:nvPr/>
        </p:nvSpPr>
        <p:spPr>
          <a:xfrm>
            <a:off x="5024438" y="4624388"/>
            <a:ext cx="1849437" cy="692150"/>
          </a:xfrm>
          <a:prstGeom prst="rect">
            <a:avLst/>
          </a:prstGeom>
          <a:ln>
            <a:solidFill>
              <a:schemeClr val="bg1"/>
            </a:solidFill>
          </a:ln>
        </p:spPr>
        <p:txBody>
          <a:bodyPr anchor="b">
            <a:normAutofit/>
          </a:bodyPr>
          <a:lstStyle>
            <a:lvl1pPr algn="l" defTabSz="914400" rtl="0" eaLnBrk="1" latinLnBrk="0" hangingPunct="1">
              <a:spcBef>
                <a:spcPct val="0"/>
              </a:spcBef>
              <a:buNone/>
              <a:defRPr sz="3400" kern="1200">
                <a:solidFill>
                  <a:schemeClr val="accent1"/>
                </a:solidFill>
                <a:latin typeface="+mj-lt"/>
                <a:ea typeface="+mj-ea"/>
                <a:cs typeface="+mj-cs"/>
              </a:defRPr>
            </a:lvl1pPr>
          </a:lstStyle>
          <a:p>
            <a:pPr>
              <a:defRPr/>
            </a:pPr>
            <a:r>
              <a:rPr lang="en-US" sz="2400" dirty="0">
                <a:solidFill>
                  <a:srgbClr val="8BAA00"/>
                </a:solidFill>
              </a:rPr>
              <a:t>Mobility</a:t>
            </a:r>
          </a:p>
        </p:txBody>
      </p:sp>
      <p:sp>
        <p:nvSpPr>
          <p:cNvPr id="4" name="Rectangle 3"/>
          <p:cNvSpPr/>
          <p:nvPr/>
        </p:nvSpPr>
        <p:spPr>
          <a:xfrm>
            <a:off x="8348663" y="4895850"/>
            <a:ext cx="2994025" cy="461963"/>
          </a:xfrm>
          <a:prstGeom prst="rect">
            <a:avLst/>
          </a:prstGeom>
        </p:spPr>
        <p:txBody>
          <a:bodyPr>
            <a:spAutoFit/>
          </a:bodyPr>
          <a:lstStyle/>
          <a:p>
            <a:pPr>
              <a:defRPr/>
            </a:pPr>
            <a:r>
              <a:rPr lang="en-US" sz="2400" dirty="0">
                <a:solidFill>
                  <a:srgbClr val="8BAA00"/>
                </a:solidFill>
                <a:ea typeface="+mj-ea"/>
                <a:cs typeface="+mj-cs"/>
              </a:rPr>
              <a:t>Waste</a:t>
            </a:r>
            <a:r>
              <a:rPr lang="fr-CH" sz="2400" dirty="0">
                <a:solidFill>
                  <a:srgbClr val="8BAA00"/>
                </a:solidFill>
                <a:ea typeface="+mj-ea"/>
                <a:cs typeface="+mj-cs"/>
              </a:rPr>
              <a:t> </a:t>
            </a:r>
            <a:r>
              <a:rPr lang="fr-CH" sz="2400" dirty="0" err="1">
                <a:solidFill>
                  <a:srgbClr val="8BAA00"/>
                </a:solidFill>
                <a:ea typeface="+mj-ea"/>
                <a:cs typeface="+mj-cs"/>
              </a:rPr>
              <a:t>reduction</a:t>
            </a:r>
            <a:endParaRPr lang="en-GB" sz="2400" dirty="0">
              <a:solidFill>
                <a:srgbClr val="8BAA00"/>
              </a:solidFill>
              <a:ea typeface="+mj-ea"/>
              <a:cs typeface="+mj-cs"/>
            </a:endParaRPr>
          </a:p>
        </p:txBody>
      </p:sp>
      <p:sp>
        <p:nvSpPr>
          <p:cNvPr id="7" name="Rectangle 6"/>
          <p:cNvSpPr/>
          <p:nvPr/>
        </p:nvSpPr>
        <p:spPr>
          <a:xfrm>
            <a:off x="1974850" y="4548188"/>
            <a:ext cx="1838325" cy="831850"/>
          </a:xfrm>
          <a:prstGeom prst="rect">
            <a:avLst/>
          </a:prstGeom>
        </p:spPr>
        <p:txBody>
          <a:bodyPr>
            <a:spAutoFit/>
          </a:bodyPr>
          <a:lstStyle/>
          <a:p>
            <a:pPr>
              <a:defRPr/>
            </a:pPr>
            <a:r>
              <a:rPr lang="fr-CH" sz="2400" dirty="0">
                <a:solidFill>
                  <a:srgbClr val="8BAA00"/>
                </a:solidFill>
                <a:ea typeface="+mj-ea"/>
                <a:cs typeface="+mj-cs"/>
              </a:rPr>
              <a:t>Public </a:t>
            </a:r>
            <a:r>
              <a:rPr lang="en-US" sz="2400" dirty="0">
                <a:solidFill>
                  <a:srgbClr val="8BAA00"/>
                </a:solidFill>
                <a:ea typeface="+mj-ea"/>
                <a:cs typeface="+mj-cs"/>
              </a:rPr>
              <a:t>procurement</a:t>
            </a:r>
            <a:endParaRPr lang="en-GB" sz="2400" dirty="0">
              <a:solidFill>
                <a:srgbClr val="4D3E2F"/>
              </a:solidFill>
            </a:endParaRPr>
          </a:p>
        </p:txBody>
      </p:sp>
      <p:pic>
        <p:nvPicPr>
          <p:cNvPr id="7171" name="Picture 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033773" y="5322750"/>
            <a:ext cx="1704975" cy="9921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2" name="Picture 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203553" y="5008623"/>
            <a:ext cx="1222375" cy="650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3" name="Picture 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941887" y="5282752"/>
            <a:ext cx="1077913" cy="676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8" name="Picture 10"/>
          <p:cNvPicPr>
            <a:picLocks noChangeAspect="1" noChangeArrowheads="1"/>
          </p:cNvPicPr>
          <p:nvPr/>
        </p:nvPicPr>
        <p:blipFill>
          <a:blip r:embed="rId17">
            <a:extLst>
              <a:ext uri="{28A0092B-C50C-407E-A947-70E740481C1C}">
                <a14:useLocalDpi xmlns:a14="http://schemas.microsoft.com/office/drawing/2010/main" val="0"/>
              </a:ext>
            </a:extLst>
          </a:blip>
          <a:srcRect l="21359" t="17287" r="16771" b="19267"/>
          <a:stretch>
            <a:fillRect/>
          </a:stretch>
        </p:blipFill>
        <p:spPr bwMode="auto">
          <a:xfrm>
            <a:off x="587375" y="1147763"/>
            <a:ext cx="1168400" cy="784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descr="C:\Users\Asus\Documents\Bluetooth Folder\08082013430.jpg"/>
          <p:cNvPicPr>
            <a:picLocks noChangeAspect="1" noChangeArrowheads="1"/>
          </p:cNvPicPr>
          <p:nvPr/>
        </p:nvPicPr>
        <p:blipFill>
          <a:blip r:embed="rId18">
            <a:extLst>
              <a:ext uri="{28A0092B-C50C-407E-A947-70E740481C1C}">
                <a14:useLocalDpi xmlns:a14="http://schemas.microsoft.com/office/drawing/2010/main" val="0"/>
              </a:ext>
            </a:extLst>
          </a:blip>
          <a:srcRect l="17114" t="29237" r="6532" b="10620"/>
          <a:stretch>
            <a:fillRect/>
          </a:stretch>
        </p:blipFill>
        <p:spPr bwMode="auto">
          <a:xfrm>
            <a:off x="8264525" y="588963"/>
            <a:ext cx="892175"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Picture 5"/>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027238" y="354013"/>
            <a:ext cx="706437" cy="6111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81" name="Picture 9"/>
          <p:cNvPicPr>
            <a:picLocks noChangeAspect="1" noChangeArrowheads="1"/>
          </p:cNvPicPr>
          <p:nvPr/>
        </p:nvPicPr>
        <p:blipFill>
          <a:blip r:embed="rId20">
            <a:extLst>
              <a:ext uri="{28A0092B-C50C-407E-A947-70E740481C1C}">
                <a14:useLocalDpi xmlns:a14="http://schemas.microsoft.com/office/drawing/2010/main" val="0"/>
              </a:ext>
            </a:extLst>
          </a:blip>
          <a:srcRect t="19212" b="40395"/>
          <a:stretch>
            <a:fillRect/>
          </a:stretch>
        </p:blipFill>
        <p:spPr bwMode="auto">
          <a:xfrm>
            <a:off x="355600" y="660400"/>
            <a:ext cx="1274763" cy="438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87" name="Picture 15"/>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3740150" y="1185863"/>
            <a:ext cx="1395413" cy="977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3" descr="D:\Profiles\krzemn\AppData\Local\Temp\notes745204\take-the-stairs-Horizontal-sourire-slogan4.jpg"/>
          <p:cNvPicPr>
            <a:picLocks noChangeAspect="1" noChangeArrowheads="1"/>
          </p:cNvPicPr>
          <p:nvPr/>
        </p:nvPicPr>
        <p:blipFill>
          <a:blip r:embed="rId22">
            <a:extLst>
              <a:ext uri="{28A0092B-C50C-407E-A947-70E740481C1C}">
                <a14:useLocalDpi xmlns:a14="http://schemas.microsoft.com/office/drawing/2010/main" val="0"/>
              </a:ext>
            </a:extLst>
          </a:blip>
          <a:srcRect l="17567"/>
          <a:stretch>
            <a:fillRect/>
          </a:stretch>
        </p:blipFill>
        <p:spPr bwMode="auto">
          <a:xfrm>
            <a:off x="10388600" y="1504950"/>
            <a:ext cx="1127125" cy="96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4"/>
          <p:cNvPicPr>
            <a:picLocks noChangeAspect="1" noChangeArrowheads="1"/>
          </p:cNvPicPr>
          <p:nvPr/>
        </p:nvPicPr>
        <p:blipFill>
          <a:blip r:embed="rId23">
            <a:extLst>
              <a:ext uri="{28A0092B-C50C-407E-A947-70E740481C1C}">
                <a14:useLocalDpi xmlns:a14="http://schemas.microsoft.com/office/drawing/2010/main" val="0"/>
              </a:ext>
            </a:extLst>
          </a:blip>
          <a:srcRect l="13345" t="15656" r="22478" b="13141"/>
          <a:stretch>
            <a:fillRect/>
          </a:stretch>
        </p:blipFill>
        <p:spPr bwMode="auto">
          <a:xfrm>
            <a:off x="10155238" y="2638425"/>
            <a:ext cx="671512" cy="746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Right Arrow 16"/>
          <p:cNvSpPr/>
          <p:nvPr/>
        </p:nvSpPr>
        <p:spPr>
          <a:xfrm rot="1028833">
            <a:off x="6586564" y="4116268"/>
            <a:ext cx="850400" cy="396175"/>
          </a:xfrm>
          <a:prstGeom prst="rightArrow">
            <a:avLst/>
          </a:prstGeom>
          <a:solidFill>
            <a:srgbClr val="92D050"/>
          </a:solidFill>
          <a:ln>
            <a:solidFill>
              <a:schemeClr val="accent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GB" dirty="0">
              <a:solidFill>
                <a:srgbClr val="4D3E2F"/>
              </a:solidFill>
            </a:endParaRPr>
          </a:p>
        </p:txBody>
      </p:sp>
      <p:sp>
        <p:nvSpPr>
          <p:cNvPr id="18" name="Up Arrow 17"/>
          <p:cNvSpPr/>
          <p:nvPr/>
        </p:nvSpPr>
        <p:spPr>
          <a:xfrm rot="2862509">
            <a:off x="6278927" y="2278936"/>
            <a:ext cx="421226" cy="799825"/>
          </a:xfrm>
          <a:prstGeom prst="upArrow">
            <a:avLst/>
          </a:prstGeom>
          <a:solidFill>
            <a:srgbClr val="92D050"/>
          </a:solidFill>
          <a:ln>
            <a:solidFill>
              <a:schemeClr val="accent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GB" dirty="0">
              <a:solidFill>
                <a:srgbClr val="4D3E2F"/>
              </a:solidFill>
            </a:endParaRPr>
          </a:p>
        </p:txBody>
      </p:sp>
      <p:sp>
        <p:nvSpPr>
          <p:cNvPr id="19" name="Down Arrow 18"/>
          <p:cNvSpPr/>
          <p:nvPr/>
        </p:nvSpPr>
        <p:spPr>
          <a:xfrm rot="3773627">
            <a:off x="3980996" y="3759325"/>
            <a:ext cx="421226" cy="799825"/>
          </a:xfrm>
          <a:prstGeom prst="downArrow">
            <a:avLst/>
          </a:prstGeom>
          <a:solidFill>
            <a:srgbClr val="92D050"/>
          </a:solidFill>
          <a:ln>
            <a:solidFill>
              <a:schemeClr val="accent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GB" dirty="0">
              <a:solidFill>
                <a:srgbClr val="4D3E2F"/>
              </a:solidFill>
            </a:endParaRPr>
          </a:p>
        </p:txBody>
      </p:sp>
      <p:sp>
        <p:nvSpPr>
          <p:cNvPr id="20" name="Left Arrow 19"/>
          <p:cNvSpPr/>
          <p:nvPr/>
        </p:nvSpPr>
        <p:spPr>
          <a:xfrm rot="2248293">
            <a:off x="3845732" y="2623382"/>
            <a:ext cx="850400" cy="396175"/>
          </a:xfrm>
          <a:prstGeom prst="leftArrow">
            <a:avLst/>
          </a:prstGeom>
          <a:solidFill>
            <a:srgbClr val="92D050"/>
          </a:solidFill>
          <a:ln>
            <a:solidFill>
              <a:schemeClr val="accent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GB" dirty="0">
              <a:solidFill>
                <a:srgbClr val="4D3E2F"/>
              </a:solidFill>
            </a:endParaRPr>
          </a:p>
        </p:txBody>
      </p:sp>
      <p:sp>
        <p:nvSpPr>
          <p:cNvPr id="38" name="Left Arrow 37"/>
          <p:cNvSpPr/>
          <p:nvPr/>
        </p:nvSpPr>
        <p:spPr>
          <a:xfrm rot="16200000">
            <a:off x="5297326" y="4268309"/>
            <a:ext cx="680234" cy="396175"/>
          </a:xfrm>
          <a:prstGeom prst="leftArrow">
            <a:avLst/>
          </a:prstGeom>
          <a:solidFill>
            <a:srgbClr val="92D050"/>
          </a:solidFill>
          <a:ln>
            <a:solidFill>
              <a:schemeClr val="accent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GB" dirty="0">
              <a:solidFill>
                <a:srgbClr val="4D3E2F"/>
              </a:solidFill>
            </a:endParaRPr>
          </a:p>
        </p:txBody>
      </p:sp>
      <p:sp>
        <p:nvSpPr>
          <p:cNvPr id="39" name="Title 1"/>
          <p:cNvSpPr txBox="1">
            <a:spLocks/>
          </p:cNvSpPr>
          <p:nvPr/>
        </p:nvSpPr>
        <p:spPr>
          <a:xfrm>
            <a:off x="7624763" y="2743200"/>
            <a:ext cx="2582862" cy="461963"/>
          </a:xfrm>
          <a:prstGeom prst="rect">
            <a:avLst/>
          </a:prstGeom>
        </p:spPr>
        <p:txBody>
          <a:bodyPr anchor="b">
            <a:spAutoFit/>
          </a:bodyPr>
          <a:lstStyle>
            <a:lvl1pPr algn="l" defTabSz="914400" rtl="0" eaLnBrk="1" latinLnBrk="0" hangingPunct="1">
              <a:spcBef>
                <a:spcPct val="0"/>
              </a:spcBef>
              <a:buNone/>
              <a:defRPr sz="3400" kern="1200">
                <a:solidFill>
                  <a:schemeClr val="accent1"/>
                </a:solidFill>
                <a:latin typeface="+mj-lt"/>
                <a:ea typeface="+mj-ea"/>
                <a:cs typeface="+mj-cs"/>
              </a:defRPr>
            </a:lvl1pPr>
          </a:lstStyle>
          <a:p>
            <a:pPr>
              <a:defRPr/>
            </a:pPr>
            <a:r>
              <a:rPr lang="en-GB" sz="2400" dirty="0">
                <a:solidFill>
                  <a:srgbClr val="8BAA00"/>
                </a:solidFill>
              </a:rPr>
              <a:t>Eco-consciousness</a:t>
            </a:r>
            <a:endParaRPr lang="en-US" sz="2400" dirty="0">
              <a:solidFill>
                <a:srgbClr val="8BAA00"/>
              </a:solidFill>
            </a:endParaRPr>
          </a:p>
        </p:txBody>
      </p:sp>
      <p:sp>
        <p:nvSpPr>
          <p:cNvPr id="40" name="Right Arrow 39"/>
          <p:cNvSpPr/>
          <p:nvPr/>
        </p:nvSpPr>
        <p:spPr>
          <a:xfrm>
            <a:off x="6869623" y="3280749"/>
            <a:ext cx="850400" cy="396175"/>
          </a:xfrm>
          <a:prstGeom prst="rightArrow">
            <a:avLst/>
          </a:prstGeom>
          <a:solidFill>
            <a:srgbClr val="92D050"/>
          </a:solidFill>
          <a:ln>
            <a:solidFill>
              <a:schemeClr val="accent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GB" dirty="0">
              <a:solidFill>
                <a:srgbClr val="4D3E2F"/>
              </a:solidFill>
            </a:endParaRPr>
          </a:p>
        </p:txBody>
      </p:sp>
      <p:pic>
        <p:nvPicPr>
          <p:cNvPr id="5123" name="Picture 3" descr="D:\Profiles\krzemn\Desktop\untitled.bmp"/>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4838364" y="75291"/>
            <a:ext cx="594397" cy="1170218"/>
          </a:xfrm>
          <a:prstGeom prst="rect">
            <a:avLst/>
          </a:prstGeom>
          <a:noFill/>
          <a:extLst>
            <a:ext uri="{909E8E84-426E-40DD-AFC4-6F175D3DCCD1}">
              <a14:hiddenFill xmlns:a14="http://schemas.microsoft.com/office/drawing/2010/main">
                <a:solidFill>
                  <a:srgbClr val="FFFFFF"/>
                </a:solidFill>
              </a14:hiddenFill>
            </a:ext>
          </a:extLst>
        </p:spPr>
      </p:pic>
      <p:sp>
        <p:nvSpPr>
          <p:cNvPr id="3" name="Footer Placeholder 2"/>
          <p:cNvSpPr>
            <a:spLocks noGrp="1"/>
          </p:cNvSpPr>
          <p:nvPr>
            <p:ph type="ftr" sz="quarter" idx="11"/>
          </p:nvPr>
        </p:nvSpPr>
        <p:spPr/>
        <p:txBody>
          <a:bodyPr/>
          <a:lstStyle/>
          <a:p>
            <a:r>
              <a:rPr lang="en-GB" smtClean="0"/>
              <a:t>INTOSAI WGEA training on Greening the SAIs, 5th August 2019, Bangkok</a:t>
            </a:r>
            <a:endParaRPr lang="en-GB"/>
          </a:p>
        </p:txBody>
      </p:sp>
    </p:spTree>
    <p:extLst>
      <p:ext uri="{BB962C8B-B14F-4D97-AF65-F5344CB8AC3E}">
        <p14:creationId xmlns:p14="http://schemas.microsoft.com/office/powerpoint/2010/main" val="3103275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
                                        <p:tgtEl>
                                          <p:spTgt spid="20"/>
                                        </p:tgtEl>
                                      </p:cBhvr>
                                    </p:animEffect>
                                  </p:childTnLst>
                                </p:cTn>
                              </p:par>
                            </p:childTnLst>
                          </p:cTn>
                        </p:par>
                        <p:par>
                          <p:cTn id="8" fill="hold">
                            <p:stCondLst>
                              <p:cond delay="1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250"/>
                                        <p:tgtEl>
                                          <p:spTgt spid="11"/>
                                        </p:tgtEl>
                                      </p:cBhvr>
                                    </p:animEffect>
                                  </p:childTnLst>
                                </p:cTn>
                              </p:par>
                              <p:par>
                                <p:cTn id="12" presetID="10" presetClass="entr" presetSubtype="0" fill="hold" nodeType="withEffect">
                                  <p:stCondLst>
                                    <p:cond delay="0"/>
                                  </p:stCondLst>
                                  <p:childTnLst>
                                    <p:set>
                                      <p:cBhvr>
                                        <p:cTn id="13" dur="1" fill="hold">
                                          <p:stCondLst>
                                            <p:cond delay="0"/>
                                          </p:stCondLst>
                                        </p:cTn>
                                        <p:tgtEl>
                                          <p:spTgt spid="3079"/>
                                        </p:tgtEl>
                                        <p:attrNameLst>
                                          <p:attrName>style.visibility</p:attrName>
                                        </p:attrNameLst>
                                      </p:cBhvr>
                                      <p:to>
                                        <p:strVal val="visible"/>
                                      </p:to>
                                    </p:set>
                                    <p:animEffect transition="in" filter="fade">
                                      <p:cBhvr>
                                        <p:cTn id="14" dur="250"/>
                                        <p:tgtEl>
                                          <p:spTgt spid="3079"/>
                                        </p:tgtEl>
                                      </p:cBhvr>
                                    </p:animEffect>
                                  </p:childTnLst>
                                </p:cTn>
                              </p:par>
                            </p:childTnLst>
                          </p:cTn>
                        </p:par>
                        <p:par>
                          <p:cTn id="15" fill="hold">
                            <p:stCondLst>
                              <p:cond delay="260"/>
                            </p:stCondLst>
                            <p:childTnLst>
                              <p:par>
                                <p:cTn id="16" presetID="10" presetClass="entr" presetSubtype="0" fill="hold" nodeType="afterEffect">
                                  <p:stCondLst>
                                    <p:cond delay="0"/>
                                  </p:stCondLst>
                                  <p:childTnLst>
                                    <p:set>
                                      <p:cBhvr>
                                        <p:cTn id="17" dur="1" fill="hold">
                                          <p:stCondLst>
                                            <p:cond delay="0"/>
                                          </p:stCondLst>
                                        </p:cTn>
                                        <p:tgtEl>
                                          <p:spTgt spid="5123"/>
                                        </p:tgtEl>
                                        <p:attrNameLst>
                                          <p:attrName>style.visibility</p:attrName>
                                        </p:attrNameLst>
                                      </p:cBhvr>
                                      <p:to>
                                        <p:strVal val="visible"/>
                                      </p:to>
                                    </p:set>
                                    <p:animEffect transition="in" filter="fade">
                                      <p:cBhvr>
                                        <p:cTn id="18" dur="250"/>
                                        <p:tgtEl>
                                          <p:spTgt spid="5123"/>
                                        </p:tgtEl>
                                      </p:cBhvr>
                                    </p:animEffect>
                                  </p:childTnLst>
                                </p:cTn>
                              </p:par>
                              <p:par>
                                <p:cTn id="19" presetID="10" presetClass="entr" presetSubtype="0" fill="hold" nodeType="withEffect">
                                  <p:stCondLst>
                                    <p:cond delay="0"/>
                                  </p:stCondLst>
                                  <p:childTnLst>
                                    <p:set>
                                      <p:cBhvr>
                                        <p:cTn id="20" dur="1" fill="hold">
                                          <p:stCondLst>
                                            <p:cond delay="0"/>
                                          </p:stCondLst>
                                        </p:cTn>
                                        <p:tgtEl>
                                          <p:spTgt spid="7178"/>
                                        </p:tgtEl>
                                        <p:attrNameLst>
                                          <p:attrName>style.visibility</p:attrName>
                                        </p:attrNameLst>
                                      </p:cBhvr>
                                      <p:to>
                                        <p:strVal val="visible"/>
                                      </p:to>
                                    </p:set>
                                    <p:animEffect transition="in" filter="fade">
                                      <p:cBhvr>
                                        <p:cTn id="21" dur="250"/>
                                        <p:tgtEl>
                                          <p:spTgt spid="7178"/>
                                        </p:tgtEl>
                                      </p:cBhvr>
                                    </p:animEffect>
                                  </p:childTnLst>
                                </p:cTn>
                              </p:par>
                              <p:par>
                                <p:cTn id="22" presetID="10" presetClass="entr" presetSubtype="0" fill="hold" nodeType="withEffect">
                                  <p:stCondLst>
                                    <p:cond delay="0"/>
                                  </p:stCondLst>
                                  <p:childTnLst>
                                    <p:set>
                                      <p:cBhvr>
                                        <p:cTn id="23" dur="1" fill="hold">
                                          <p:stCondLst>
                                            <p:cond delay="0"/>
                                          </p:stCondLst>
                                        </p:cTn>
                                        <p:tgtEl>
                                          <p:spTgt spid="3077"/>
                                        </p:tgtEl>
                                        <p:attrNameLst>
                                          <p:attrName>style.visibility</p:attrName>
                                        </p:attrNameLst>
                                      </p:cBhvr>
                                      <p:to>
                                        <p:strVal val="visible"/>
                                      </p:to>
                                    </p:set>
                                    <p:animEffect transition="in" filter="fade">
                                      <p:cBhvr>
                                        <p:cTn id="24" dur="250"/>
                                        <p:tgtEl>
                                          <p:spTgt spid="3077"/>
                                        </p:tgtEl>
                                      </p:cBhvr>
                                    </p:animEffect>
                                  </p:childTnLst>
                                </p:cTn>
                              </p:par>
                              <p:par>
                                <p:cTn id="25" presetID="10" presetClass="entr" presetSubtype="0" fill="hold" nodeType="withEffect">
                                  <p:stCondLst>
                                    <p:cond delay="0"/>
                                  </p:stCondLst>
                                  <p:childTnLst>
                                    <p:set>
                                      <p:cBhvr>
                                        <p:cTn id="26" dur="1" fill="hold">
                                          <p:stCondLst>
                                            <p:cond delay="0"/>
                                          </p:stCondLst>
                                        </p:cTn>
                                        <p:tgtEl>
                                          <p:spTgt spid="3074"/>
                                        </p:tgtEl>
                                        <p:attrNameLst>
                                          <p:attrName>style.visibility</p:attrName>
                                        </p:attrNameLst>
                                      </p:cBhvr>
                                      <p:to>
                                        <p:strVal val="visible"/>
                                      </p:to>
                                    </p:set>
                                    <p:animEffect transition="in" filter="fade">
                                      <p:cBhvr>
                                        <p:cTn id="27" dur="250"/>
                                        <p:tgtEl>
                                          <p:spTgt spid="3074"/>
                                        </p:tgtEl>
                                      </p:cBhvr>
                                    </p:animEffect>
                                  </p:childTnLst>
                                </p:cTn>
                              </p:par>
                              <p:par>
                                <p:cTn id="28" presetID="10" presetClass="entr" presetSubtype="0" fill="hold" nodeType="withEffect">
                                  <p:stCondLst>
                                    <p:cond delay="0"/>
                                  </p:stCondLst>
                                  <p:childTnLst>
                                    <p:set>
                                      <p:cBhvr>
                                        <p:cTn id="29" dur="1" fill="hold">
                                          <p:stCondLst>
                                            <p:cond delay="0"/>
                                          </p:stCondLst>
                                        </p:cTn>
                                        <p:tgtEl>
                                          <p:spTgt spid="3081"/>
                                        </p:tgtEl>
                                        <p:attrNameLst>
                                          <p:attrName>style.visibility</p:attrName>
                                        </p:attrNameLst>
                                      </p:cBhvr>
                                      <p:to>
                                        <p:strVal val="visible"/>
                                      </p:to>
                                    </p:set>
                                    <p:animEffect transition="in" filter="fade">
                                      <p:cBhvr>
                                        <p:cTn id="30" dur="500"/>
                                        <p:tgtEl>
                                          <p:spTgt spid="3081"/>
                                        </p:tgtEl>
                                      </p:cBhvr>
                                    </p:animEffect>
                                  </p:childTnLst>
                                </p:cTn>
                              </p:par>
                              <p:par>
                                <p:cTn id="31" presetID="10" presetClass="entr" presetSubtype="0" fill="hold" nodeType="withEffect">
                                  <p:stCondLst>
                                    <p:cond delay="0"/>
                                  </p:stCondLst>
                                  <p:childTnLst>
                                    <p:set>
                                      <p:cBhvr>
                                        <p:cTn id="32" dur="1" fill="hold">
                                          <p:stCondLst>
                                            <p:cond delay="0"/>
                                          </p:stCondLst>
                                        </p:cTn>
                                        <p:tgtEl>
                                          <p:spTgt spid="3087"/>
                                        </p:tgtEl>
                                        <p:attrNameLst>
                                          <p:attrName>style.visibility</p:attrName>
                                        </p:attrNameLst>
                                      </p:cBhvr>
                                      <p:to>
                                        <p:strVal val="visible"/>
                                      </p:to>
                                    </p:set>
                                    <p:animEffect transition="in" filter="fade">
                                      <p:cBhvr>
                                        <p:cTn id="33" dur="250"/>
                                        <p:tgtEl>
                                          <p:spTgt spid="3087"/>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10"/>
                                        <p:tgtEl>
                                          <p:spTgt spid="18"/>
                                        </p:tgtEl>
                                      </p:cBhvr>
                                    </p:animEffect>
                                  </p:childTnLst>
                                </p:cTn>
                              </p:par>
                              <p:par>
                                <p:cTn id="39" presetID="10" presetClass="entr" presetSubtype="0" fill="hold" nodeType="withEffect">
                                  <p:stCondLst>
                                    <p:cond delay="0"/>
                                  </p:stCondLst>
                                  <p:childTnLst>
                                    <p:set>
                                      <p:cBhvr>
                                        <p:cTn id="40" dur="1" fill="hold">
                                          <p:stCondLst>
                                            <p:cond delay="0"/>
                                          </p:stCondLst>
                                        </p:cTn>
                                        <p:tgtEl>
                                          <p:spTgt spid="3076"/>
                                        </p:tgtEl>
                                        <p:attrNameLst>
                                          <p:attrName>style.visibility</p:attrName>
                                        </p:attrNameLst>
                                      </p:cBhvr>
                                      <p:to>
                                        <p:strVal val="visible"/>
                                      </p:to>
                                    </p:set>
                                    <p:animEffect transition="in" filter="fade">
                                      <p:cBhvr>
                                        <p:cTn id="41" dur="250"/>
                                        <p:tgtEl>
                                          <p:spTgt spid="3076"/>
                                        </p:tgtEl>
                                      </p:cBhvr>
                                    </p:animEffect>
                                  </p:childTnLst>
                                </p:cTn>
                              </p:par>
                            </p:childTnLst>
                          </p:cTn>
                        </p:par>
                        <p:par>
                          <p:cTn id="42" fill="hold">
                            <p:stCondLst>
                              <p:cond delay="250"/>
                            </p:stCondLst>
                            <p:childTnLst>
                              <p:par>
                                <p:cTn id="43" presetID="10" presetClass="entr" presetSubtype="0" fill="hold" grpId="0" nodeType="after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fade">
                                      <p:cBhvr>
                                        <p:cTn id="45" dur="250"/>
                                        <p:tgtEl>
                                          <p:spTgt spid="2"/>
                                        </p:tgtEl>
                                      </p:cBhvr>
                                    </p:animEffect>
                                  </p:childTnLst>
                                </p:cTn>
                              </p:par>
                              <p:par>
                                <p:cTn id="46" presetID="10" presetClass="entr" presetSubtype="0" fill="hold" nodeType="withEffect">
                                  <p:stCondLst>
                                    <p:cond delay="0"/>
                                  </p:stCondLst>
                                  <p:childTnLst>
                                    <p:set>
                                      <p:cBhvr>
                                        <p:cTn id="47" dur="1" fill="hold">
                                          <p:stCondLst>
                                            <p:cond delay="0"/>
                                          </p:stCondLst>
                                        </p:cTn>
                                        <p:tgtEl>
                                          <p:spTgt spid="3075"/>
                                        </p:tgtEl>
                                        <p:attrNameLst>
                                          <p:attrName>style.visibility</p:attrName>
                                        </p:attrNameLst>
                                      </p:cBhvr>
                                      <p:to>
                                        <p:strVal val="visible"/>
                                      </p:to>
                                    </p:set>
                                    <p:animEffect transition="in" filter="fade">
                                      <p:cBhvr>
                                        <p:cTn id="48" dur="250"/>
                                        <p:tgtEl>
                                          <p:spTgt spid="3075"/>
                                        </p:tgtEl>
                                      </p:cBhvr>
                                    </p:animEffect>
                                  </p:childTnLst>
                                </p:cTn>
                              </p:par>
                              <p:par>
                                <p:cTn id="49" presetID="10" presetClass="entr" presetSubtype="0" fill="hold" nodeType="withEffect">
                                  <p:stCondLst>
                                    <p:cond delay="0"/>
                                  </p:stCondLst>
                                  <p:childTnLst>
                                    <p:set>
                                      <p:cBhvr>
                                        <p:cTn id="50" dur="1" fill="hold">
                                          <p:stCondLst>
                                            <p:cond delay="0"/>
                                          </p:stCondLst>
                                        </p:cTn>
                                        <p:tgtEl>
                                          <p:spTgt spid="3084"/>
                                        </p:tgtEl>
                                        <p:attrNameLst>
                                          <p:attrName>style.visibility</p:attrName>
                                        </p:attrNameLst>
                                      </p:cBhvr>
                                      <p:to>
                                        <p:strVal val="visible"/>
                                      </p:to>
                                    </p:set>
                                    <p:animEffect transition="in" filter="fade">
                                      <p:cBhvr>
                                        <p:cTn id="51" dur="250"/>
                                        <p:tgtEl>
                                          <p:spTgt spid="3084"/>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40"/>
                                        </p:tgtEl>
                                        <p:attrNameLst>
                                          <p:attrName>style.visibility</p:attrName>
                                        </p:attrNameLst>
                                      </p:cBhvr>
                                      <p:to>
                                        <p:strVal val="visible"/>
                                      </p:to>
                                    </p:set>
                                    <p:animEffect transition="in" filter="fade">
                                      <p:cBhvr>
                                        <p:cTn id="56" dur="10"/>
                                        <p:tgtEl>
                                          <p:spTgt spid="40"/>
                                        </p:tgtEl>
                                      </p:cBhvr>
                                    </p:animEffect>
                                  </p:childTnLst>
                                </p:cTn>
                              </p:par>
                            </p:childTnLst>
                          </p:cTn>
                        </p:par>
                        <p:par>
                          <p:cTn id="57" fill="hold">
                            <p:stCondLst>
                              <p:cond delay="10"/>
                            </p:stCondLst>
                            <p:childTnLst>
                              <p:par>
                                <p:cTn id="58" presetID="10" presetClass="entr" presetSubtype="0" fill="hold" grpId="0" nodeType="after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fade">
                                      <p:cBhvr>
                                        <p:cTn id="60" dur="250"/>
                                        <p:tgtEl>
                                          <p:spTgt spid="39"/>
                                        </p:tgtEl>
                                      </p:cBhvr>
                                    </p:animEffect>
                                  </p:childTnLst>
                                </p:cTn>
                              </p:par>
                              <p:par>
                                <p:cTn id="61" presetID="10" presetClass="entr" presetSubtype="0" fill="hold" nodeType="with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fade">
                                      <p:cBhvr>
                                        <p:cTn id="63" dur="250"/>
                                        <p:tgtEl>
                                          <p:spTgt spid="6"/>
                                        </p:tgtEl>
                                      </p:cBhvr>
                                    </p:animEffect>
                                  </p:childTnLst>
                                </p:cTn>
                              </p:par>
                              <p:par>
                                <p:cTn id="64" presetID="10" presetClass="entr" presetSubtype="0" fill="hold" nodeType="with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fade">
                                      <p:cBhvr>
                                        <p:cTn id="66" dur="250"/>
                                        <p:tgtEl>
                                          <p:spTgt spid="10"/>
                                        </p:tgtEl>
                                      </p:cBhvr>
                                    </p:animEffect>
                                  </p:childTnLst>
                                </p:cTn>
                              </p:par>
                              <p:par>
                                <p:cTn id="67" presetID="10" presetClass="entr" presetSubtype="0" fill="hold" nodeType="withEffect">
                                  <p:stCondLst>
                                    <p:cond delay="0"/>
                                  </p:stCondLst>
                                  <p:childTnLst>
                                    <p:set>
                                      <p:cBhvr>
                                        <p:cTn id="68" dur="1" fill="hold">
                                          <p:stCondLst>
                                            <p:cond delay="0"/>
                                          </p:stCondLst>
                                        </p:cTn>
                                        <p:tgtEl>
                                          <p:spTgt spid="3078"/>
                                        </p:tgtEl>
                                        <p:attrNameLst>
                                          <p:attrName>style.visibility</p:attrName>
                                        </p:attrNameLst>
                                      </p:cBhvr>
                                      <p:to>
                                        <p:strVal val="visible"/>
                                      </p:to>
                                    </p:set>
                                    <p:animEffect transition="in" filter="fade">
                                      <p:cBhvr>
                                        <p:cTn id="69" dur="250"/>
                                        <p:tgtEl>
                                          <p:spTgt spid="3078"/>
                                        </p:tgtEl>
                                      </p:cBhvr>
                                    </p:animEffect>
                                  </p:childTnLst>
                                </p:cTn>
                              </p:par>
                              <p:par>
                                <p:cTn id="70" presetID="10" presetClass="entr" presetSubtype="0" fill="hold" nodeType="withEffect">
                                  <p:stCondLst>
                                    <p:cond delay="0"/>
                                  </p:stCondLst>
                                  <p:childTnLst>
                                    <p:set>
                                      <p:cBhvr>
                                        <p:cTn id="71" dur="1" fill="hold">
                                          <p:stCondLst>
                                            <p:cond delay="0"/>
                                          </p:stCondLst>
                                        </p:cTn>
                                        <p:tgtEl>
                                          <p:spTgt spid="5"/>
                                        </p:tgtEl>
                                        <p:attrNameLst>
                                          <p:attrName>style.visibility</p:attrName>
                                        </p:attrNameLst>
                                      </p:cBhvr>
                                      <p:to>
                                        <p:strVal val="visible"/>
                                      </p:to>
                                    </p:set>
                                    <p:animEffect transition="in" filter="fade">
                                      <p:cBhvr>
                                        <p:cTn id="72" dur="250"/>
                                        <p:tgtEl>
                                          <p:spTgt spid="5"/>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fade">
                                      <p:cBhvr>
                                        <p:cTn id="77" dur="10"/>
                                        <p:tgtEl>
                                          <p:spTgt spid="19"/>
                                        </p:tgtEl>
                                      </p:cBhvr>
                                    </p:animEffect>
                                  </p:childTnLst>
                                </p:cTn>
                              </p:par>
                            </p:childTnLst>
                          </p:cTn>
                        </p:par>
                        <p:par>
                          <p:cTn id="78" fill="hold">
                            <p:stCondLst>
                              <p:cond delay="10"/>
                            </p:stCondLst>
                            <p:childTnLst>
                              <p:par>
                                <p:cTn id="79" presetID="10" presetClass="entr" presetSubtype="0" fill="hold" grpId="0" nodeType="afterEffect">
                                  <p:stCondLst>
                                    <p:cond delay="0"/>
                                  </p:stCondLst>
                                  <p:childTnLst>
                                    <p:set>
                                      <p:cBhvr>
                                        <p:cTn id="80" dur="1" fill="hold">
                                          <p:stCondLst>
                                            <p:cond delay="0"/>
                                          </p:stCondLst>
                                        </p:cTn>
                                        <p:tgtEl>
                                          <p:spTgt spid="7"/>
                                        </p:tgtEl>
                                        <p:attrNameLst>
                                          <p:attrName>style.visibility</p:attrName>
                                        </p:attrNameLst>
                                      </p:cBhvr>
                                      <p:to>
                                        <p:strVal val="visible"/>
                                      </p:to>
                                    </p:set>
                                    <p:animEffect transition="in" filter="fade">
                                      <p:cBhvr>
                                        <p:cTn id="81" dur="250"/>
                                        <p:tgtEl>
                                          <p:spTgt spid="7"/>
                                        </p:tgtEl>
                                      </p:cBhvr>
                                    </p:animEffect>
                                  </p:childTnLst>
                                </p:cTn>
                              </p:par>
                              <p:par>
                                <p:cTn id="82" presetID="10" presetClass="entr" presetSubtype="0" fill="hold" nodeType="withEffect">
                                  <p:stCondLst>
                                    <p:cond delay="0"/>
                                  </p:stCondLst>
                                  <p:childTnLst>
                                    <p:set>
                                      <p:cBhvr>
                                        <p:cTn id="83" dur="1" fill="hold">
                                          <p:stCondLst>
                                            <p:cond delay="0"/>
                                          </p:stCondLst>
                                        </p:cTn>
                                        <p:tgtEl>
                                          <p:spTgt spid="7176"/>
                                        </p:tgtEl>
                                        <p:attrNameLst>
                                          <p:attrName>style.visibility</p:attrName>
                                        </p:attrNameLst>
                                      </p:cBhvr>
                                      <p:to>
                                        <p:strVal val="visible"/>
                                      </p:to>
                                    </p:set>
                                    <p:animEffect transition="in" filter="fade">
                                      <p:cBhvr>
                                        <p:cTn id="84" dur="250"/>
                                        <p:tgtEl>
                                          <p:spTgt spid="7176"/>
                                        </p:tgtEl>
                                      </p:cBhvr>
                                    </p:animEffect>
                                  </p:childTnLst>
                                </p:cTn>
                              </p:par>
                              <p:par>
                                <p:cTn id="85" presetID="10" presetClass="entr" presetSubtype="0" fill="hold" nodeType="withEffect">
                                  <p:stCondLst>
                                    <p:cond delay="0"/>
                                  </p:stCondLst>
                                  <p:childTnLst>
                                    <p:set>
                                      <p:cBhvr>
                                        <p:cTn id="86" dur="1" fill="hold">
                                          <p:stCondLst>
                                            <p:cond delay="0"/>
                                          </p:stCondLst>
                                        </p:cTn>
                                        <p:tgtEl>
                                          <p:spTgt spid="7177"/>
                                        </p:tgtEl>
                                        <p:attrNameLst>
                                          <p:attrName>style.visibility</p:attrName>
                                        </p:attrNameLst>
                                      </p:cBhvr>
                                      <p:to>
                                        <p:strVal val="visible"/>
                                      </p:to>
                                    </p:set>
                                    <p:animEffect transition="in" filter="fade">
                                      <p:cBhvr>
                                        <p:cTn id="87" dur="250"/>
                                        <p:tgtEl>
                                          <p:spTgt spid="7177"/>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nodeType="clickEffect">
                                  <p:stCondLst>
                                    <p:cond delay="0"/>
                                  </p:stCondLst>
                                  <p:childTnLst>
                                    <p:set>
                                      <p:cBhvr>
                                        <p:cTn id="91" dur="1" fill="hold">
                                          <p:stCondLst>
                                            <p:cond delay="0"/>
                                          </p:stCondLst>
                                        </p:cTn>
                                        <p:tgtEl>
                                          <p:spTgt spid="38"/>
                                        </p:tgtEl>
                                        <p:attrNameLst>
                                          <p:attrName>style.visibility</p:attrName>
                                        </p:attrNameLst>
                                      </p:cBhvr>
                                      <p:to>
                                        <p:strVal val="visible"/>
                                      </p:to>
                                    </p:set>
                                    <p:animEffect transition="in" filter="fade">
                                      <p:cBhvr>
                                        <p:cTn id="92" dur="250"/>
                                        <p:tgtEl>
                                          <p:spTgt spid="38"/>
                                        </p:tgtEl>
                                      </p:cBhvr>
                                    </p:animEffect>
                                  </p:childTnLst>
                                </p:cTn>
                              </p:par>
                            </p:childTnLst>
                          </p:cTn>
                        </p:par>
                        <p:par>
                          <p:cTn id="93" fill="hold">
                            <p:stCondLst>
                              <p:cond delay="250"/>
                            </p:stCondLst>
                            <p:childTnLst>
                              <p:par>
                                <p:cTn id="94" presetID="10" presetClass="entr" presetSubtype="0" fill="hold" grpId="0" nodeType="afterEffect">
                                  <p:stCondLst>
                                    <p:cond delay="0"/>
                                  </p:stCondLst>
                                  <p:childTnLst>
                                    <p:set>
                                      <p:cBhvr>
                                        <p:cTn id="95" dur="1" fill="hold">
                                          <p:stCondLst>
                                            <p:cond delay="0"/>
                                          </p:stCondLst>
                                        </p:cTn>
                                        <p:tgtEl>
                                          <p:spTgt spid="14"/>
                                        </p:tgtEl>
                                        <p:attrNameLst>
                                          <p:attrName>style.visibility</p:attrName>
                                        </p:attrNameLst>
                                      </p:cBhvr>
                                      <p:to>
                                        <p:strVal val="visible"/>
                                      </p:to>
                                    </p:set>
                                    <p:animEffect transition="in" filter="fade">
                                      <p:cBhvr>
                                        <p:cTn id="96" dur="250"/>
                                        <p:tgtEl>
                                          <p:spTgt spid="14"/>
                                        </p:tgtEl>
                                      </p:cBhvr>
                                    </p:animEffect>
                                  </p:childTnLst>
                                </p:cTn>
                              </p:par>
                              <p:par>
                                <p:cTn id="97" presetID="10" presetClass="entr" presetSubtype="0" fill="hold" nodeType="withEffect">
                                  <p:stCondLst>
                                    <p:cond delay="0"/>
                                  </p:stCondLst>
                                  <p:childTnLst>
                                    <p:set>
                                      <p:cBhvr>
                                        <p:cTn id="98" dur="1" fill="hold">
                                          <p:stCondLst>
                                            <p:cond delay="0"/>
                                          </p:stCondLst>
                                        </p:cTn>
                                        <p:tgtEl>
                                          <p:spTgt spid="7173"/>
                                        </p:tgtEl>
                                        <p:attrNameLst>
                                          <p:attrName>style.visibility</p:attrName>
                                        </p:attrNameLst>
                                      </p:cBhvr>
                                      <p:to>
                                        <p:strVal val="visible"/>
                                      </p:to>
                                    </p:set>
                                    <p:animEffect transition="in" filter="fade">
                                      <p:cBhvr>
                                        <p:cTn id="99" dur="250"/>
                                        <p:tgtEl>
                                          <p:spTgt spid="7173"/>
                                        </p:tgtEl>
                                      </p:cBhvr>
                                    </p:animEffect>
                                  </p:childTnLst>
                                </p:cTn>
                              </p:par>
                              <p:par>
                                <p:cTn id="100" presetID="10" presetClass="entr" presetSubtype="0" fill="hold" nodeType="withEffect">
                                  <p:stCondLst>
                                    <p:cond delay="0"/>
                                  </p:stCondLst>
                                  <p:childTnLst>
                                    <p:set>
                                      <p:cBhvr>
                                        <p:cTn id="101" dur="1" fill="hold">
                                          <p:stCondLst>
                                            <p:cond delay="0"/>
                                          </p:stCondLst>
                                        </p:cTn>
                                        <p:tgtEl>
                                          <p:spTgt spid="7171"/>
                                        </p:tgtEl>
                                        <p:attrNameLst>
                                          <p:attrName>style.visibility</p:attrName>
                                        </p:attrNameLst>
                                      </p:cBhvr>
                                      <p:to>
                                        <p:strVal val="visible"/>
                                      </p:to>
                                    </p:set>
                                    <p:animEffect transition="in" filter="fade">
                                      <p:cBhvr>
                                        <p:cTn id="102" dur="250"/>
                                        <p:tgtEl>
                                          <p:spTgt spid="7171"/>
                                        </p:tgtEl>
                                      </p:cBhvr>
                                    </p:animEffect>
                                  </p:childTnLst>
                                </p:cTn>
                              </p:par>
                              <p:par>
                                <p:cTn id="103" presetID="10" presetClass="entr" presetSubtype="0" fill="hold" nodeType="withEffect">
                                  <p:stCondLst>
                                    <p:cond delay="0"/>
                                  </p:stCondLst>
                                  <p:childTnLst>
                                    <p:set>
                                      <p:cBhvr>
                                        <p:cTn id="104" dur="1" fill="hold">
                                          <p:stCondLst>
                                            <p:cond delay="0"/>
                                          </p:stCondLst>
                                        </p:cTn>
                                        <p:tgtEl>
                                          <p:spTgt spid="7172"/>
                                        </p:tgtEl>
                                        <p:attrNameLst>
                                          <p:attrName>style.visibility</p:attrName>
                                        </p:attrNameLst>
                                      </p:cBhvr>
                                      <p:to>
                                        <p:strVal val="visible"/>
                                      </p:to>
                                    </p:set>
                                    <p:animEffect transition="in" filter="fade">
                                      <p:cBhvr>
                                        <p:cTn id="105" dur="250"/>
                                        <p:tgtEl>
                                          <p:spTgt spid="7172"/>
                                        </p:tgtEl>
                                      </p:cBhvr>
                                    </p:animEffect>
                                  </p:childTnLst>
                                </p:cTn>
                              </p:par>
                            </p:childTnLst>
                          </p:cTn>
                        </p:par>
                      </p:childTnLst>
                    </p:cTn>
                  </p:par>
                  <p:par>
                    <p:cTn id="106" fill="hold">
                      <p:stCondLst>
                        <p:cond delay="indefinite"/>
                      </p:stCondLst>
                      <p:childTnLst>
                        <p:par>
                          <p:cTn id="107" fill="hold">
                            <p:stCondLst>
                              <p:cond delay="0"/>
                            </p:stCondLst>
                            <p:childTnLst>
                              <p:par>
                                <p:cTn id="108" presetID="10" presetClass="entr" presetSubtype="0" fill="hold" nodeType="clickEffect">
                                  <p:stCondLst>
                                    <p:cond delay="0"/>
                                  </p:stCondLst>
                                  <p:childTnLst>
                                    <p:set>
                                      <p:cBhvr>
                                        <p:cTn id="109" dur="1" fill="hold">
                                          <p:stCondLst>
                                            <p:cond delay="0"/>
                                          </p:stCondLst>
                                        </p:cTn>
                                        <p:tgtEl>
                                          <p:spTgt spid="17"/>
                                        </p:tgtEl>
                                        <p:attrNameLst>
                                          <p:attrName>style.visibility</p:attrName>
                                        </p:attrNameLst>
                                      </p:cBhvr>
                                      <p:to>
                                        <p:strVal val="visible"/>
                                      </p:to>
                                    </p:set>
                                    <p:animEffect transition="in" filter="fade">
                                      <p:cBhvr>
                                        <p:cTn id="110" dur="10"/>
                                        <p:tgtEl>
                                          <p:spTgt spid="17"/>
                                        </p:tgtEl>
                                      </p:cBhvr>
                                    </p:animEffect>
                                  </p:childTnLst>
                                </p:cTn>
                              </p:par>
                            </p:childTnLst>
                          </p:cTn>
                        </p:par>
                        <p:par>
                          <p:cTn id="111" fill="hold">
                            <p:stCondLst>
                              <p:cond delay="10"/>
                            </p:stCondLst>
                            <p:childTnLst>
                              <p:par>
                                <p:cTn id="112" presetID="10" presetClass="entr" presetSubtype="0" fill="hold" grpId="0" nodeType="afterEffect">
                                  <p:stCondLst>
                                    <p:cond delay="0"/>
                                  </p:stCondLst>
                                  <p:childTnLst>
                                    <p:set>
                                      <p:cBhvr>
                                        <p:cTn id="113" dur="1" fill="hold">
                                          <p:stCondLst>
                                            <p:cond delay="0"/>
                                          </p:stCondLst>
                                        </p:cTn>
                                        <p:tgtEl>
                                          <p:spTgt spid="4"/>
                                        </p:tgtEl>
                                        <p:attrNameLst>
                                          <p:attrName>style.visibility</p:attrName>
                                        </p:attrNameLst>
                                      </p:cBhvr>
                                      <p:to>
                                        <p:strVal val="visible"/>
                                      </p:to>
                                    </p:set>
                                    <p:animEffect transition="in" filter="fade">
                                      <p:cBhvr>
                                        <p:cTn id="114" dur="250"/>
                                        <p:tgtEl>
                                          <p:spTgt spid="4"/>
                                        </p:tgtEl>
                                      </p:cBhvr>
                                    </p:animEffect>
                                  </p:childTnLst>
                                </p:cTn>
                              </p:par>
                              <p:par>
                                <p:cTn id="115" presetID="10" presetClass="entr" presetSubtype="0" fill="hold" nodeType="withEffect">
                                  <p:stCondLst>
                                    <p:cond delay="0"/>
                                  </p:stCondLst>
                                  <p:childTnLst>
                                    <p:set>
                                      <p:cBhvr>
                                        <p:cTn id="116" dur="1" fill="hold">
                                          <p:stCondLst>
                                            <p:cond delay="0"/>
                                          </p:stCondLst>
                                        </p:cTn>
                                        <p:tgtEl>
                                          <p:spTgt spid="7170"/>
                                        </p:tgtEl>
                                        <p:attrNameLst>
                                          <p:attrName>style.visibility</p:attrName>
                                        </p:attrNameLst>
                                      </p:cBhvr>
                                      <p:to>
                                        <p:strVal val="visible"/>
                                      </p:to>
                                    </p:set>
                                    <p:animEffect transition="in" filter="fade">
                                      <p:cBhvr>
                                        <p:cTn id="117" dur="25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4" grpId="0" animBg="1"/>
      <p:bldP spid="4" grpId="0"/>
      <p:bldP spid="7" grpId="0"/>
      <p:bldP spid="3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3304050"/>
          </a:xfrm>
        </p:spPr>
        <p:txBody>
          <a:bodyPr>
            <a:normAutofit fontScale="90000"/>
          </a:bodyPr>
          <a:lstStyle/>
          <a:p>
            <a:pPr lvl="0"/>
            <a:r>
              <a:rPr lang="en-GB" b="1" dirty="0">
                <a:solidFill>
                  <a:srgbClr val="00B050"/>
                </a:solidFill>
              </a:rPr>
              <a:t>5.</a:t>
            </a:r>
            <a:r>
              <a:rPr lang="et-EE" b="1" dirty="0">
                <a:solidFill>
                  <a:srgbClr val="00B050"/>
                </a:solidFill>
              </a:rPr>
              <a:t>4</a:t>
            </a:r>
            <a:r>
              <a:rPr lang="en-GB" b="1" dirty="0">
                <a:solidFill>
                  <a:srgbClr val="00B050"/>
                </a:solidFill>
              </a:rPr>
              <a:t> Exercise: Draft an action plan </a:t>
            </a:r>
            <a:r>
              <a:rPr lang="en-GB" dirty="0">
                <a:solidFill>
                  <a:srgbClr val="00B050"/>
                </a:solidFill>
              </a:rPr>
              <a:t/>
            </a:r>
            <a:br>
              <a:rPr lang="en-GB" dirty="0">
                <a:solidFill>
                  <a:srgbClr val="00B050"/>
                </a:solidFill>
              </a:rPr>
            </a:br>
            <a:r>
              <a:rPr lang="en-GB" dirty="0">
                <a:solidFill>
                  <a:srgbClr val="00B050"/>
                </a:solidFill>
              </a:rPr>
              <a:t/>
            </a:r>
            <a:br>
              <a:rPr lang="en-GB" dirty="0">
                <a:solidFill>
                  <a:srgbClr val="00B050"/>
                </a:solidFill>
              </a:rPr>
            </a:br>
            <a:r>
              <a:rPr lang="en-GB" sz="2200" b="1" dirty="0"/>
              <a:t>Low hanging fruits</a:t>
            </a:r>
            <a:r>
              <a:rPr lang="en-GB" sz="2200" dirty="0"/>
              <a:t>: no investments needed (e.g. revising internal documents, related to behavioural changes/awareness rising)</a:t>
            </a:r>
            <a:br>
              <a:rPr lang="en-GB" sz="2200" dirty="0"/>
            </a:br>
            <a:r>
              <a:rPr lang="en-GB" sz="2200" b="1" dirty="0"/>
              <a:t>Medium hanging fruits</a:t>
            </a:r>
            <a:r>
              <a:rPr lang="en-GB" sz="2200" dirty="0"/>
              <a:t>: bigger effort, small investments (e.g. changing contracts, smaller investments, short pay-back time)</a:t>
            </a:r>
            <a:br>
              <a:rPr lang="en-GB" sz="2200" dirty="0"/>
            </a:br>
            <a:r>
              <a:rPr lang="en-GB" sz="2200" b="1" dirty="0"/>
              <a:t>High hanging fruits</a:t>
            </a:r>
            <a:r>
              <a:rPr lang="en-GB" sz="2200" dirty="0"/>
              <a:t>: bigger investments (e.g. changing heating systems), longer pay-back time</a:t>
            </a:r>
            <a:br>
              <a:rPr lang="en-GB" sz="2200" dirty="0"/>
            </a:br>
            <a:r>
              <a:rPr lang="en-GB" sz="2200" dirty="0">
                <a:solidFill>
                  <a:srgbClr val="00B050"/>
                </a:solidFill>
              </a:rPr>
              <a:t/>
            </a:r>
            <a:br>
              <a:rPr lang="en-GB" sz="2200" dirty="0">
                <a:solidFill>
                  <a:srgbClr val="00B050"/>
                </a:solidFill>
              </a:rPr>
            </a:br>
            <a:endParaRPr lang="en-GB" sz="2200"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884958283"/>
              </p:ext>
            </p:extLst>
          </p:nvPr>
        </p:nvGraphicFramePr>
        <p:xfrm>
          <a:off x="2268638" y="3889094"/>
          <a:ext cx="7546694" cy="1493134"/>
        </p:xfrm>
        <a:graphic>
          <a:graphicData uri="http://schemas.openxmlformats.org/drawingml/2006/table">
            <a:tbl>
              <a:tblPr firstRow="1" bandRow="1">
                <a:tableStyleId>{5C22544A-7EE6-4342-B048-85BDC9FD1C3A}</a:tableStyleId>
              </a:tblPr>
              <a:tblGrid>
                <a:gridCol w="2257249">
                  <a:extLst>
                    <a:ext uri="{9D8B030D-6E8A-4147-A177-3AD203B41FA5}">
                      <a16:colId xmlns:a16="http://schemas.microsoft.com/office/drawing/2014/main" val="822433684"/>
                    </a:ext>
                  </a:extLst>
                </a:gridCol>
                <a:gridCol w="2257249">
                  <a:extLst>
                    <a:ext uri="{9D8B030D-6E8A-4147-A177-3AD203B41FA5}">
                      <a16:colId xmlns:a16="http://schemas.microsoft.com/office/drawing/2014/main" val="1139678232"/>
                    </a:ext>
                  </a:extLst>
                </a:gridCol>
                <a:gridCol w="1583688">
                  <a:extLst>
                    <a:ext uri="{9D8B030D-6E8A-4147-A177-3AD203B41FA5}">
                      <a16:colId xmlns:a16="http://schemas.microsoft.com/office/drawing/2014/main" val="4042506455"/>
                    </a:ext>
                  </a:extLst>
                </a:gridCol>
                <a:gridCol w="1448508">
                  <a:extLst>
                    <a:ext uri="{9D8B030D-6E8A-4147-A177-3AD203B41FA5}">
                      <a16:colId xmlns:a16="http://schemas.microsoft.com/office/drawing/2014/main" val="736860530"/>
                    </a:ext>
                  </a:extLst>
                </a:gridCol>
              </a:tblGrid>
              <a:tr h="312595">
                <a:tc>
                  <a:txBody>
                    <a:bodyPr/>
                    <a:lstStyle/>
                    <a:p>
                      <a:pPr algn="ctr">
                        <a:lnSpc>
                          <a:spcPts val="1440"/>
                        </a:lnSpc>
                        <a:spcAft>
                          <a:spcPts val="300"/>
                        </a:spcAft>
                      </a:pPr>
                      <a:r>
                        <a:rPr lang="en-GB" sz="900" dirty="0">
                          <a:effectLst/>
                        </a:rPr>
                        <a:t>Environmental Objective</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tc>
                <a:tc>
                  <a:txBody>
                    <a:bodyPr/>
                    <a:lstStyle/>
                    <a:p>
                      <a:pPr>
                        <a:lnSpc>
                          <a:spcPts val="1440"/>
                        </a:lnSpc>
                        <a:spcAft>
                          <a:spcPts val="300"/>
                        </a:spcAft>
                      </a:pPr>
                      <a:r>
                        <a:rPr lang="en-GB" sz="900" dirty="0">
                          <a:effectLst/>
                        </a:rPr>
                        <a:t>Action</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a:tc>
                <a:tc>
                  <a:txBody>
                    <a:bodyPr/>
                    <a:lstStyle/>
                    <a:p>
                      <a:pPr>
                        <a:lnSpc>
                          <a:spcPts val="1440"/>
                        </a:lnSpc>
                        <a:spcAft>
                          <a:spcPts val="300"/>
                        </a:spcAft>
                      </a:pPr>
                      <a:r>
                        <a:rPr lang="en-GB" sz="900" dirty="0">
                          <a:effectLst/>
                        </a:rPr>
                        <a:t>Responsible</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a:tc>
                <a:tc>
                  <a:txBody>
                    <a:bodyPr/>
                    <a:lstStyle/>
                    <a:p>
                      <a:pPr>
                        <a:lnSpc>
                          <a:spcPts val="1440"/>
                        </a:lnSpc>
                        <a:spcAft>
                          <a:spcPts val="300"/>
                        </a:spcAft>
                      </a:pPr>
                      <a:r>
                        <a:rPr lang="en-GB" sz="900" dirty="0">
                          <a:effectLst/>
                        </a:rPr>
                        <a:t>Deadline</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634231771"/>
                  </a:ext>
                </a:extLst>
              </a:tr>
              <a:tr h="1180539">
                <a:tc>
                  <a:txBody>
                    <a:bodyPr/>
                    <a:lstStyle/>
                    <a:p>
                      <a:pPr>
                        <a:lnSpc>
                          <a:spcPts val="1440"/>
                        </a:lnSpc>
                        <a:spcAft>
                          <a:spcPts val="300"/>
                        </a:spcAft>
                      </a:pPr>
                      <a:r>
                        <a:rPr lang="en-GB" sz="1100" dirty="0">
                          <a:effectLst/>
                        </a:rPr>
                        <a:t>  Provide environmental education and   training</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tc>
                <a:tc>
                  <a:txBody>
                    <a:bodyPr/>
                    <a:lstStyle/>
                    <a:p>
                      <a:pPr>
                        <a:lnSpc>
                          <a:spcPts val="1440"/>
                        </a:lnSpc>
                        <a:spcAft>
                          <a:spcPts val="300"/>
                        </a:spcAft>
                      </a:pPr>
                      <a:r>
                        <a:rPr lang="en-GB" sz="1100">
                          <a:effectLst/>
                        </a:rPr>
                        <a:t>Set up a training schedule for implementation on a monthly basis commencing mm/yy</a:t>
                      </a:r>
                      <a:endParaRPr lang="en-GB" sz="1100">
                        <a:effectLst/>
                        <a:latin typeface="Calibri" panose="020F0502020204030204" pitchFamily="34" charset="0"/>
                        <a:ea typeface="Times New Roman" panose="02020603050405020304" pitchFamily="18" charset="0"/>
                        <a:cs typeface="Times New Roman" panose="02020603050405020304" pitchFamily="18" charset="0"/>
                      </a:endParaRPr>
                    </a:p>
                  </a:txBody>
                  <a:tcPr/>
                </a:tc>
                <a:tc>
                  <a:txBody>
                    <a:bodyPr/>
                    <a:lstStyle/>
                    <a:p>
                      <a:pPr>
                        <a:lnSpc>
                          <a:spcPts val="1440"/>
                        </a:lnSpc>
                        <a:spcAft>
                          <a:spcPts val="300"/>
                        </a:spcAft>
                      </a:pPr>
                      <a:r>
                        <a:rPr lang="en-GB" sz="1100">
                          <a:effectLst/>
                        </a:rPr>
                        <a:t>HR Training Unit</a:t>
                      </a:r>
                      <a:endParaRPr lang="en-GB" sz="1100">
                        <a:effectLst/>
                        <a:latin typeface="Calibri" panose="020F0502020204030204" pitchFamily="34" charset="0"/>
                        <a:ea typeface="Times New Roman" panose="02020603050405020304" pitchFamily="18" charset="0"/>
                        <a:cs typeface="Times New Roman" panose="02020603050405020304" pitchFamily="18" charset="0"/>
                      </a:endParaRPr>
                    </a:p>
                  </a:txBody>
                  <a:tcPr/>
                </a:tc>
                <a:tc>
                  <a:txBody>
                    <a:bodyPr/>
                    <a:lstStyle/>
                    <a:p>
                      <a:pPr>
                        <a:lnSpc>
                          <a:spcPts val="1440"/>
                        </a:lnSpc>
                        <a:spcAft>
                          <a:spcPts val="30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31 December 2019</a:t>
                      </a:r>
                    </a:p>
                  </a:txBody>
                  <a:tcPr/>
                </a:tc>
                <a:extLst>
                  <a:ext uri="{0D108BD9-81ED-4DB2-BD59-A6C34878D82A}">
                    <a16:rowId xmlns:a16="http://schemas.microsoft.com/office/drawing/2014/main" val="2997080422"/>
                  </a:ext>
                </a:extLst>
              </a:tr>
            </a:tbl>
          </a:graphicData>
        </a:graphic>
      </p:graphicFrame>
      <p:sp>
        <p:nvSpPr>
          <p:cNvPr id="3" name="Footer Placeholder 2"/>
          <p:cNvSpPr>
            <a:spLocks noGrp="1"/>
          </p:cNvSpPr>
          <p:nvPr>
            <p:ph type="ftr" sz="quarter" idx="11"/>
          </p:nvPr>
        </p:nvSpPr>
        <p:spPr/>
        <p:txBody>
          <a:bodyPr/>
          <a:lstStyle/>
          <a:p>
            <a:r>
              <a:rPr lang="en-GB" smtClean="0"/>
              <a:t>INTOSAI WGEA training on Greening the SAIs, 5th August 2019, Bangkok</a:t>
            </a:r>
            <a:endParaRPr lang="en-GB"/>
          </a:p>
        </p:txBody>
      </p:sp>
    </p:spTree>
    <p:extLst>
      <p:ext uri="{BB962C8B-B14F-4D97-AF65-F5344CB8AC3E}">
        <p14:creationId xmlns:p14="http://schemas.microsoft.com/office/powerpoint/2010/main" val="1460727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b="1" dirty="0">
                <a:solidFill>
                  <a:srgbClr val="00B050"/>
                </a:solidFill>
              </a:rPr>
              <a:t>5.</a:t>
            </a:r>
            <a:r>
              <a:rPr lang="et-EE" sz="4000" b="1" dirty="0">
                <a:solidFill>
                  <a:srgbClr val="00B050"/>
                </a:solidFill>
              </a:rPr>
              <a:t>5</a:t>
            </a:r>
            <a:r>
              <a:rPr lang="en-GB" sz="4000" b="1" dirty="0">
                <a:solidFill>
                  <a:srgbClr val="00B050"/>
                </a:solidFill>
              </a:rPr>
              <a:t> Tips and hints</a:t>
            </a:r>
          </a:p>
        </p:txBody>
      </p:sp>
      <p:sp>
        <p:nvSpPr>
          <p:cNvPr id="3" name="Content Placeholder 2"/>
          <p:cNvSpPr>
            <a:spLocks noGrp="1"/>
          </p:cNvSpPr>
          <p:nvPr>
            <p:ph idx="1"/>
          </p:nvPr>
        </p:nvSpPr>
        <p:spPr/>
        <p:txBody>
          <a:bodyPr/>
          <a:lstStyle/>
          <a:p>
            <a:r>
              <a:rPr lang="en-GB" dirty="0"/>
              <a:t>Keep in mind that your plan should be a </a:t>
            </a:r>
            <a:r>
              <a:rPr lang="en-GB" b="1" dirty="0"/>
              <a:t>dynamic </a:t>
            </a:r>
            <a:r>
              <a:rPr lang="en-GB" dirty="0"/>
              <a:t>one.</a:t>
            </a:r>
          </a:p>
          <a:p>
            <a:r>
              <a:rPr lang="en-GB" dirty="0"/>
              <a:t>For example, consider modifying your plan when:</a:t>
            </a:r>
          </a:p>
          <a:p>
            <a:pPr lvl="1"/>
            <a:r>
              <a:rPr lang="en-GB" dirty="0"/>
              <a:t>objectives are modified or added;</a:t>
            </a:r>
          </a:p>
          <a:p>
            <a:pPr lvl="1"/>
            <a:r>
              <a:rPr lang="en-GB" dirty="0"/>
              <a:t>relevant legal requirements are introduced or changed;</a:t>
            </a:r>
          </a:p>
          <a:p>
            <a:pPr lvl="1"/>
            <a:r>
              <a:rPr lang="en-GB" dirty="0"/>
              <a:t>substantial progress in achieving your objectives has been made (or has not been made); or</a:t>
            </a:r>
          </a:p>
          <a:p>
            <a:pPr lvl="1"/>
            <a:r>
              <a:rPr lang="en-GB" dirty="0"/>
              <a:t>your services, processes, or facilities change or other issues arise.</a:t>
            </a:r>
          </a:p>
        </p:txBody>
      </p:sp>
      <p:sp>
        <p:nvSpPr>
          <p:cNvPr id="4" name="Footer Placeholder 3"/>
          <p:cNvSpPr>
            <a:spLocks noGrp="1"/>
          </p:cNvSpPr>
          <p:nvPr>
            <p:ph type="ftr" sz="quarter" idx="11"/>
          </p:nvPr>
        </p:nvSpPr>
        <p:spPr/>
        <p:txBody>
          <a:bodyPr/>
          <a:lstStyle/>
          <a:p>
            <a:r>
              <a:rPr lang="en-GB" smtClean="0"/>
              <a:t>INTOSAI WGEA training on Greening the SAIs, 5th August 2019, Bangkok</a:t>
            </a:r>
            <a:endParaRPr lang="en-GB"/>
          </a:p>
        </p:txBody>
      </p:sp>
    </p:spTree>
    <p:extLst>
      <p:ext uri="{BB962C8B-B14F-4D97-AF65-F5344CB8AC3E}">
        <p14:creationId xmlns:p14="http://schemas.microsoft.com/office/powerpoint/2010/main" val="4624847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1628</TotalTime>
  <Words>898</Words>
  <Application>Microsoft Office PowerPoint</Application>
  <PresentationFormat>Widescreen</PresentationFormat>
  <Paragraphs>158</Paragraphs>
  <Slides>9</Slides>
  <Notes>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Arial</vt:lpstr>
      <vt:lpstr>Calibri</vt:lpstr>
      <vt:lpstr>Calibri Light</vt:lpstr>
      <vt:lpstr>Corbel</vt:lpstr>
      <vt:lpstr>EUAlbertina</vt:lpstr>
      <vt:lpstr>Times New Roman</vt:lpstr>
      <vt:lpstr>Office Theme</vt:lpstr>
      <vt:lpstr> </vt:lpstr>
      <vt:lpstr>PowerPoint Presentation</vt:lpstr>
      <vt:lpstr>Contents</vt:lpstr>
      <vt:lpstr> </vt:lpstr>
      <vt:lpstr>5.2 How to set objectives? </vt:lpstr>
      <vt:lpstr>PowerPoint Presentation</vt:lpstr>
      <vt:lpstr>Natural resources</vt:lpstr>
      <vt:lpstr>5.4 Exercise: Draft an action plan   Low hanging fruits: no investments needed (e.g. revising internal documents, related to behavioural changes/awareness rising) Medium hanging fruits: bigger effort, small investments (e.g. changing contracts, smaller investments, short pay-back time) High hanging fruits: bigger investments (e.g. changing heating systems), longer pay-back time  </vt:lpstr>
      <vt:lpstr>5.5 Tips and hints</vt:lpstr>
    </vt:vector>
  </TitlesOfParts>
  <Company>ECA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Greening training</dc:title>
  <dc:creator>Dilyanka Zhelezarova</dc:creator>
  <cp:lastModifiedBy>Dilyanka Zhelezarova</cp:lastModifiedBy>
  <cp:revision>121</cp:revision>
  <cp:lastPrinted>2019-08-01T15:58:37Z</cp:lastPrinted>
  <dcterms:created xsi:type="dcterms:W3CDTF">2018-09-28T06:31:53Z</dcterms:created>
  <dcterms:modified xsi:type="dcterms:W3CDTF">2019-08-01T16:09:26Z</dcterms:modified>
</cp:coreProperties>
</file>