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
  </p:notesMasterIdLst>
  <p:sldIdLst>
    <p:sldId id="277" r:id="rId2"/>
    <p:sldId id="265" r:id="rId3"/>
    <p:sldId id="272" r:id="rId4"/>
    <p:sldId id="276" r:id="rId5"/>
    <p:sldId id="267" r:id="rId6"/>
    <p:sldId id="268" r:id="rId7"/>
    <p:sldId id="278" r:id="rId8"/>
    <p:sldId id="270" r:id="rId9"/>
    <p:sldId id="275" r:id="rId10"/>
    <p:sldId id="27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368" autoAdjust="0"/>
  </p:normalViewPr>
  <p:slideViewPr>
    <p:cSldViewPr snapToGrid="0">
      <p:cViewPr varScale="1">
        <p:scale>
          <a:sx n="28" d="100"/>
          <a:sy n="28" d="100"/>
        </p:scale>
        <p:origin x="234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6E134C49-002C-4819-AFD9-01FA3D169BC5}" type="datetimeFigureOut">
              <a:rPr lang="en-GB" smtClean="0"/>
              <a:t>08/08/2019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FFBFDA-7441-4C32-997D-43CECA0609AE}" type="slidenum">
              <a:rPr lang="en-GB" smtClean="0"/>
              <a:t>‹#›</a:t>
            </a:fld>
            <a:endParaRPr lang="en-GB"/>
          </a:p>
        </p:txBody>
      </p:sp>
    </p:spTree>
    <p:extLst>
      <p:ext uri="{BB962C8B-B14F-4D97-AF65-F5344CB8AC3E}">
        <p14:creationId xmlns:p14="http://schemas.microsoft.com/office/powerpoint/2010/main" val="2751402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5FFBFDA-7441-4C32-997D-43CECA0609AE}" type="slidenum">
              <a:rPr lang="en-GB" smtClean="0"/>
              <a:t>1</a:t>
            </a:fld>
            <a:endParaRPr lang="en-GB"/>
          </a:p>
        </p:txBody>
      </p:sp>
    </p:spTree>
    <p:extLst>
      <p:ext uri="{BB962C8B-B14F-4D97-AF65-F5344CB8AC3E}">
        <p14:creationId xmlns:p14="http://schemas.microsoft.com/office/powerpoint/2010/main" val="3381789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Reminder of the provided PIs below</a:t>
            </a:r>
          </a:p>
        </p:txBody>
      </p:sp>
      <p:sp>
        <p:nvSpPr>
          <p:cNvPr id="4" name="Slide Number Placeholder 3"/>
          <p:cNvSpPr>
            <a:spLocks noGrp="1"/>
          </p:cNvSpPr>
          <p:nvPr>
            <p:ph type="sldNum" sz="quarter" idx="10"/>
          </p:nvPr>
        </p:nvSpPr>
        <p:spPr/>
        <p:txBody>
          <a:bodyPr/>
          <a:lstStyle/>
          <a:p>
            <a:fld id="{C5FFBFDA-7441-4C32-997D-43CECA0609AE}" type="slidenum">
              <a:rPr lang="en-GB" smtClean="0"/>
              <a:t>10</a:t>
            </a:fld>
            <a:endParaRPr lang="en-GB"/>
          </a:p>
        </p:txBody>
      </p:sp>
    </p:spTree>
    <p:extLst>
      <p:ext uri="{BB962C8B-B14F-4D97-AF65-F5344CB8AC3E}">
        <p14:creationId xmlns:p14="http://schemas.microsoft.com/office/powerpoint/2010/main" val="258790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1654D09A-4E74-47E2-91E1-CF4D606EBE0F}" type="slidenum">
              <a:rPr lang="et-EE" smtClean="0"/>
              <a:t>2</a:t>
            </a:fld>
            <a:endParaRPr lang="et-EE"/>
          </a:p>
        </p:txBody>
      </p:sp>
    </p:spTree>
    <p:extLst>
      <p:ext uri="{BB962C8B-B14F-4D97-AF65-F5344CB8AC3E}">
        <p14:creationId xmlns:p14="http://schemas.microsoft.com/office/powerpoint/2010/main" val="3237070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00B050"/>
                </a:solidFill>
              </a:rPr>
              <a:t/>
            </a:r>
            <a:br>
              <a:rPr lang="en-GB" dirty="0">
                <a:solidFill>
                  <a:srgbClr val="00B050"/>
                </a:solidFill>
              </a:rPr>
            </a:br>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5FFBFDA-7441-4C32-997D-43CECA0609AE}" type="slidenum">
              <a:rPr lang="en-GB" smtClean="0"/>
              <a:t>3</a:t>
            </a:fld>
            <a:endParaRPr lang="en-GB"/>
          </a:p>
        </p:txBody>
      </p:sp>
    </p:spTree>
    <p:extLst>
      <p:ext uri="{BB962C8B-B14F-4D97-AF65-F5344CB8AC3E}">
        <p14:creationId xmlns:p14="http://schemas.microsoft.com/office/powerpoint/2010/main" val="179423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5-10 </a:t>
            </a:r>
            <a:r>
              <a:rPr lang="en-GB" dirty="0" smtClean="0"/>
              <a:t>min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t>In</a:t>
            </a:r>
            <a:r>
              <a:rPr lang="en-GB" sz="1200" b="0" baseline="0" dirty="0" smtClean="0"/>
              <a:t> our discussion we talked about m</a:t>
            </a:r>
            <a:r>
              <a:rPr lang="en-GB" sz="1200" b="0" dirty="0" smtClean="0"/>
              <a:t>onitoring important parameters relating to our core activities with a potentially significant environmental impact, such as </a:t>
            </a:r>
            <a:r>
              <a:rPr lang="en-GB" sz="1200" dirty="0" smtClean="0"/>
              <a:t>energy and material efficiency, water consumption, waste and emissions.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smtClean="0"/>
              <a:t>This parameters are the so called environmental performance indicators that </a:t>
            </a:r>
            <a:r>
              <a:rPr lang="en-GB" sz="1200" b="0" i="0" u="none" strike="noStrike" kern="1200" baseline="0" dirty="0" smtClean="0">
                <a:solidFill>
                  <a:schemeClr val="tx1"/>
                </a:solidFill>
                <a:latin typeface="+mn-lt"/>
                <a:ea typeface="+mn-ea"/>
                <a:cs typeface="+mn-cs"/>
              </a:rPr>
              <a:t>provide our SAIs / businesses with a tool for measurement. They are quantifiable metrics that reflect the environmental performance of a business in the context of achieving its wider goals and objectives. </a:t>
            </a:r>
            <a:endParaRPr lang="en-GB" sz="1200" dirty="0" smtClean="0"/>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4</a:t>
            </a:fld>
            <a:endParaRPr lang="en-GB"/>
          </a:p>
        </p:txBody>
      </p:sp>
    </p:spTree>
    <p:extLst>
      <p:ext uri="{BB962C8B-B14F-4D97-AF65-F5344CB8AC3E}">
        <p14:creationId xmlns:p14="http://schemas.microsoft.com/office/powerpoint/2010/main" val="826849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smtClean="0"/>
              <a:t>The </a:t>
            </a:r>
            <a:r>
              <a:rPr lang="en-GB" sz="1100" dirty="0"/>
              <a:t>organisation shall determine:</a:t>
            </a:r>
          </a:p>
          <a:p>
            <a:pPr>
              <a:lnSpc>
                <a:spcPct val="100000"/>
              </a:lnSpc>
            </a:pPr>
            <a:r>
              <a:rPr lang="en-GB" sz="1100" b="1" dirty="0" smtClean="0"/>
              <a:t>Methods </a:t>
            </a:r>
            <a:r>
              <a:rPr lang="en-GB" sz="1100" b="1" dirty="0"/>
              <a:t>for monitoring, measurement, analysis and evaluation </a:t>
            </a:r>
            <a:r>
              <a:rPr lang="en-GB" sz="1100" dirty="0"/>
              <a:t>if applicable in order to ensure valid results and cover various aspects;</a:t>
            </a:r>
          </a:p>
          <a:p>
            <a:pPr>
              <a:lnSpc>
                <a:spcPct val="100000"/>
              </a:lnSpc>
            </a:pPr>
            <a:r>
              <a:rPr lang="en-GB" sz="1100" b="1" dirty="0" smtClean="0"/>
              <a:t>Criteria</a:t>
            </a:r>
            <a:r>
              <a:rPr lang="en-GB" sz="1100" dirty="0" smtClean="0"/>
              <a:t> </a:t>
            </a:r>
            <a:r>
              <a:rPr lang="en-GB" sz="1100" dirty="0"/>
              <a:t>against which the organisation will evaluate its environmental performance and appropriate indicators;</a:t>
            </a:r>
          </a:p>
          <a:p>
            <a:pPr>
              <a:lnSpc>
                <a:spcPct val="100000"/>
              </a:lnSpc>
            </a:pPr>
            <a:r>
              <a:rPr lang="en-GB" sz="1100" b="1" dirty="0" smtClean="0"/>
              <a:t>When</a:t>
            </a:r>
            <a:r>
              <a:rPr lang="en-GB" sz="1100" dirty="0" smtClean="0"/>
              <a:t> </a:t>
            </a:r>
            <a:r>
              <a:rPr lang="en-GB" sz="1100" dirty="0"/>
              <a:t>the monitoring and measuring shall be performed and the results analysed and evaluated?</a:t>
            </a:r>
          </a:p>
          <a:p>
            <a:pPr>
              <a:lnSpc>
                <a:spcPct val="100000"/>
              </a:lnSpc>
            </a:pPr>
            <a:r>
              <a:rPr lang="en-GB" sz="1100" b="1" dirty="0" smtClean="0"/>
              <a:t>Documented </a:t>
            </a:r>
            <a:r>
              <a:rPr lang="en-GB" sz="1100" b="1" dirty="0"/>
              <a:t>information </a:t>
            </a:r>
            <a:r>
              <a:rPr lang="en-GB" sz="1100" dirty="0"/>
              <a:t>allow for monitoring of applicable checks and controls ( could be placed in a register of mandatory technical checks, mandatory reports and other requirements as in ECA) ;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smtClean="0"/>
              <a:t>Compliance </a:t>
            </a:r>
            <a:r>
              <a:rPr lang="en-GB" sz="1100" b="1" dirty="0"/>
              <a:t>with objectives and targets </a:t>
            </a:r>
            <a:r>
              <a:rPr lang="en-GB" sz="1100" dirty="0"/>
              <a:t>should be evaluated and stipulated in an appropriate document ( ECA action plan); </a:t>
            </a:r>
          </a:p>
          <a:p>
            <a:pPr>
              <a:lnSpc>
                <a:spcPct val="100000"/>
              </a:lnSpc>
            </a:pPr>
            <a:r>
              <a:rPr lang="en-GB" sz="1100" dirty="0" smtClean="0"/>
              <a:t>Evaluate </a:t>
            </a:r>
            <a:r>
              <a:rPr lang="en-GB" sz="1100" dirty="0"/>
              <a:t>fulfilment with compliance or other requirements if applicable; </a:t>
            </a:r>
          </a:p>
          <a:p>
            <a:pPr lvl="0">
              <a:lnSpc>
                <a:spcPct val="100000"/>
              </a:lnSpc>
            </a:pPr>
            <a:r>
              <a:rPr lang="en-GB" sz="1100" dirty="0" smtClean="0"/>
              <a:t>According to International Standard Organization (ISO), Environmental Performance Evaluation (EPE) is a “</a:t>
            </a:r>
            <a:r>
              <a:rPr lang="en-GB" sz="1100" b="1" i="1" dirty="0" smtClean="0"/>
              <a:t>process to facilitate management decisions regarding an organization’s environmental performance by selecting indicators, collecting and analysing data, assessing information against environmental performance criteria, reporting and communicating and periodically reviewing and improving this process</a:t>
            </a:r>
            <a:r>
              <a:rPr lang="en-GB" sz="1100" b="1" dirty="0" smtClean="0"/>
              <a:t>”.</a:t>
            </a:r>
            <a:br>
              <a:rPr lang="en-GB" sz="1100" b="1" dirty="0" smtClean="0"/>
            </a:br>
            <a:r>
              <a:rPr lang="en-GB" sz="1100" dirty="0" smtClean="0"/>
              <a:t/>
            </a:r>
            <a:br>
              <a:rPr lang="en-GB" sz="1100" dirty="0" smtClean="0"/>
            </a:br>
            <a:r>
              <a:rPr lang="en-GB" sz="1100" kern="1200" dirty="0" smtClean="0">
                <a:solidFill>
                  <a:schemeClr val="tx1"/>
                </a:solidFill>
                <a:effectLst/>
                <a:latin typeface="+mn-lt"/>
                <a:ea typeface="+mn-ea"/>
                <a:cs typeface="+mn-cs"/>
              </a:rPr>
              <a:t>Example</a:t>
            </a:r>
            <a:r>
              <a:rPr lang="en-GB" sz="1100" kern="1200" dirty="0">
                <a:solidFill>
                  <a:schemeClr val="tx1"/>
                </a:solidFill>
                <a:effectLst/>
                <a:latin typeface="+mn-lt"/>
                <a:ea typeface="+mn-ea"/>
                <a:cs typeface="+mn-cs"/>
              </a:rPr>
              <a:t>: </a:t>
            </a:r>
            <a:r>
              <a:rPr lang="en-GB" sz="1100" dirty="0" smtClean="0">
                <a:effectLst/>
              </a:rPr>
              <a:t>In </a:t>
            </a:r>
            <a:r>
              <a:rPr lang="en-GB" sz="1100" dirty="0">
                <a:effectLst/>
              </a:rPr>
              <a:t>2014, the ECA established an initial diagnosis of the greenhouse gas emissions generated by its activities, with the aim of systematically cutting its CO2 emissions. </a:t>
            </a:r>
            <a:r>
              <a:rPr lang="en-GB" sz="1100" dirty="0" smtClean="0">
                <a:effectLst/>
              </a:rPr>
              <a:t>The </a:t>
            </a:r>
            <a:r>
              <a:rPr lang="en-GB" sz="1100" dirty="0">
                <a:effectLst/>
              </a:rPr>
              <a:t>ECA’s CO2 balance is published every year </a:t>
            </a:r>
            <a:r>
              <a:rPr lang="en-GB" sz="1100" dirty="0" smtClean="0">
                <a:effectLst/>
              </a:rPr>
              <a:t>on the website to </a:t>
            </a:r>
            <a:r>
              <a:rPr lang="en-GB" sz="1100" dirty="0">
                <a:effectLst/>
              </a:rPr>
              <a:t>monitor the Court’s efforts to reduce its carbon footprint as part of the broader EMAS project and thus help honour the EU’s commitment to the environment and achieve the Europe 2020 growth strategy goal of sustainable development. </a:t>
            </a:r>
          </a:p>
          <a:p>
            <a:pPr>
              <a:lnSpc>
                <a:spcPct val="100000"/>
              </a:lnSpc>
            </a:pPr>
            <a:r>
              <a:rPr lang="en-GB" sz="1100" dirty="0">
                <a:effectLst/>
              </a:rPr>
              <a:t>The ECA is currently preparing a CO2 offsetting strategy. </a:t>
            </a:r>
          </a:p>
          <a:p>
            <a:pPr>
              <a:lnSpc>
                <a:spcPct val="100000"/>
              </a:lnSpc>
            </a:pP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5</a:t>
            </a:fld>
            <a:endParaRPr lang="en-GB"/>
          </a:p>
        </p:txBody>
      </p:sp>
    </p:spTree>
    <p:extLst>
      <p:ext uri="{BB962C8B-B14F-4D97-AF65-F5344CB8AC3E}">
        <p14:creationId xmlns:p14="http://schemas.microsoft.com/office/powerpoint/2010/main" val="486036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smtClean="0"/>
              <a:t>Environmental performance indicators (EPIs) are quantitative measures – meaning actual numbers - that put values on an</a:t>
            </a:r>
            <a:r>
              <a:rPr lang="en-GB" sz="1100" baseline="0" dirty="0" smtClean="0"/>
              <a:t> organisation </a:t>
            </a:r>
            <a:r>
              <a:rPr lang="en-GB" sz="1100" dirty="0" smtClean="0"/>
              <a:t>s' environmental performance.</a:t>
            </a:r>
          </a:p>
          <a:p>
            <a:r>
              <a:rPr lang="en-GB" sz="1100" dirty="0" smtClean="0"/>
              <a:t>Most SAIs businesses will already have facts and figures they can use to produce environmental PIs, such as: </a:t>
            </a:r>
            <a:r>
              <a:rPr lang="en-GB" sz="1100" b="1" dirty="0" smtClean="0"/>
              <a:t>energy bills; water bills; Material purchasing records; waste management bills; travel receipts and also</a:t>
            </a:r>
            <a:r>
              <a:rPr lang="en-GB" sz="1100" b="1" baseline="0" dirty="0" smtClean="0"/>
              <a:t> </a:t>
            </a:r>
            <a:r>
              <a:rPr lang="en-GB" sz="1100" dirty="0" smtClean="0"/>
              <a:t>vehicle fuel use or vehicle mileage figures of business cars. In addition to the value itself, a</a:t>
            </a:r>
            <a:r>
              <a:rPr lang="en-GB" sz="1100" baseline="0" dirty="0" smtClean="0"/>
              <a:t> </a:t>
            </a:r>
            <a:r>
              <a:rPr lang="en-GB" sz="1100" dirty="0" smtClean="0"/>
              <a:t>PI should be accompanied by information on why it was included, i.e. its purpose and impact, how the information was obtained and calculated, and if any assumptions were made.</a:t>
            </a:r>
          </a:p>
          <a:p>
            <a:r>
              <a:rPr lang="en-GB" sz="1100" b="1" dirty="0" smtClean="0"/>
              <a:t>Energy </a:t>
            </a:r>
            <a:r>
              <a:rPr lang="en-GB" sz="1100" b="1" dirty="0"/>
              <a:t>efficiency: </a:t>
            </a:r>
            <a:r>
              <a:rPr lang="en-GB" sz="1100" dirty="0"/>
              <a:t>Total annual direct energy consumption (sum of total annual electricity consumption, total annual heating consumption and total annual fuel consumption - sum obtained preferably from </a:t>
            </a:r>
            <a:r>
              <a:rPr lang="en-GB" sz="1100" dirty="0" smtClean="0"/>
              <a:t>invoices. It </a:t>
            </a:r>
            <a:r>
              <a:rPr lang="en-GB" sz="1100" dirty="0"/>
              <a:t>is necessary to separate the different energy sources in order to calculate СО2 </a:t>
            </a:r>
            <a:r>
              <a:rPr lang="en-GB" sz="1100" dirty="0" smtClean="0"/>
              <a:t>emissions.</a:t>
            </a:r>
            <a:r>
              <a:rPr lang="en-GB" sz="1100" baseline="0" dirty="0" smtClean="0"/>
              <a:t> Look at the example on the next slide: </a:t>
            </a:r>
          </a:p>
          <a:p>
            <a:r>
              <a:rPr lang="en-GB" sz="1100" b="1" dirty="0" smtClean="0"/>
              <a:t>Material </a:t>
            </a:r>
            <a:r>
              <a:rPr lang="en-GB" sz="1100" b="1" dirty="0"/>
              <a:t>efficiency: </a:t>
            </a:r>
            <a:r>
              <a:rPr lang="en-GB" sz="1100" dirty="0"/>
              <a:t>Total annual paper consumption (calculation of mass based on stock inventory of paper supplies</a:t>
            </a:r>
            <a:r>
              <a:rPr lang="en-GB" sz="1100" dirty="0" smtClean="0"/>
              <a:t>). </a:t>
            </a:r>
            <a:r>
              <a:rPr lang="en-GB" sz="1100" b="0" i="0" u="none" strike="noStrike" kern="1200" baseline="0" dirty="0" smtClean="0">
                <a:solidFill>
                  <a:schemeClr val="tx1"/>
                </a:solidFill>
                <a:latin typeface="+mn-lt"/>
                <a:ea typeface="+mn-ea"/>
                <a:cs typeface="+mn-cs"/>
              </a:rPr>
              <a:t>In the absence of a systematic inventory of a paper stocks, indicators for paper consumption could be based on data for the number of pages printed or copied (including publications). </a:t>
            </a:r>
          </a:p>
          <a:p>
            <a:r>
              <a:rPr lang="en-GB" sz="1100" b="0" i="0" u="none" strike="noStrike" kern="1200" baseline="0" dirty="0" smtClean="0">
                <a:solidFill>
                  <a:schemeClr val="tx1"/>
                </a:solidFill>
                <a:latin typeface="+mn-lt"/>
                <a:ea typeface="+mn-ea"/>
                <a:cs typeface="+mn-cs"/>
              </a:rPr>
              <a:t>Minysurvey results indicate that 10 out of 30 SAIs the replied that they have taken measures to reduce paper consumption by various measures.</a:t>
            </a:r>
            <a:endParaRPr lang="en-GB" sz="1100" dirty="0"/>
          </a:p>
          <a:p>
            <a:pPr>
              <a:lnSpc>
                <a:spcPct val="120000"/>
              </a:lnSpc>
            </a:pPr>
            <a:r>
              <a:rPr lang="en-GB" sz="1100" b="1" dirty="0" smtClean="0"/>
              <a:t>Water</a:t>
            </a:r>
            <a:r>
              <a:rPr lang="en-GB" sz="1100" b="1" dirty="0"/>
              <a:t>: </a:t>
            </a:r>
            <a:r>
              <a:rPr lang="en-GB" sz="1100" dirty="0"/>
              <a:t>Total annual water consumption (sum of water provided by the </a:t>
            </a:r>
            <a:r>
              <a:rPr lang="en-GB" sz="1100" dirty="0" smtClean="0"/>
              <a:t>authorised supplier (VDL) </a:t>
            </a:r>
            <a:r>
              <a:rPr lang="en-GB" sz="1100" dirty="0"/>
              <a:t>and rainwater, obtained from invoices and meters)</a:t>
            </a:r>
          </a:p>
          <a:p>
            <a:endParaRPr lang="en-GB" sz="1100" dirty="0"/>
          </a:p>
        </p:txBody>
      </p:sp>
      <p:sp>
        <p:nvSpPr>
          <p:cNvPr id="4" name="Slide Number Placeholder 3"/>
          <p:cNvSpPr>
            <a:spLocks noGrp="1"/>
          </p:cNvSpPr>
          <p:nvPr>
            <p:ph type="sldNum" sz="quarter" idx="10"/>
          </p:nvPr>
        </p:nvSpPr>
        <p:spPr/>
        <p:txBody>
          <a:bodyPr/>
          <a:lstStyle/>
          <a:p>
            <a:fld id="{C5FFBFDA-7441-4C32-997D-43CECA0609AE}" type="slidenum">
              <a:rPr lang="en-GB" smtClean="0"/>
              <a:t>6</a:t>
            </a:fld>
            <a:endParaRPr lang="en-GB"/>
          </a:p>
        </p:txBody>
      </p:sp>
    </p:spTree>
    <p:extLst>
      <p:ext uri="{BB962C8B-B14F-4D97-AF65-F5344CB8AC3E}">
        <p14:creationId xmlns:p14="http://schemas.microsoft.com/office/powerpoint/2010/main" val="1894966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b="0" i="0" u="none" strike="noStrike" kern="1200" baseline="0" dirty="0" smtClean="0">
                <a:solidFill>
                  <a:schemeClr val="tx1"/>
                </a:solidFill>
                <a:latin typeface="+mn-lt"/>
                <a:ea typeface="+mn-ea"/>
                <a:cs typeface="+mn-cs"/>
              </a:rPr>
              <a:t>The information needed to monitor the indicators is available as from 2014, which is the baseline year. We </a:t>
            </a:r>
            <a:r>
              <a:rPr lang="en-GB" sz="1100" dirty="0" smtClean="0">
                <a:latin typeface="+mn-lt"/>
              </a:rPr>
              <a:t>report data in a </a:t>
            </a:r>
            <a:r>
              <a:rPr lang="en-GB" sz="1100" b="1" dirty="0" smtClean="0">
                <a:latin typeface="+mn-lt"/>
              </a:rPr>
              <a:t>comparable format</a:t>
            </a:r>
            <a:r>
              <a:rPr lang="en-GB" sz="1100" dirty="0" smtClean="0">
                <a:latin typeface="+mn-lt"/>
              </a:rPr>
              <a:t>, so that the performance can be assessed over time.</a:t>
            </a:r>
          </a:p>
          <a:p>
            <a:endParaRPr lang="en-GB" sz="1100" b="0" i="0" u="none" strike="noStrike" kern="1200" baseline="0" dirty="0" smtClean="0">
              <a:solidFill>
                <a:schemeClr val="tx1"/>
              </a:solidFill>
              <a:latin typeface="+mn-lt"/>
              <a:ea typeface="+mn-ea"/>
              <a:cs typeface="+mn-cs"/>
            </a:endParaRPr>
          </a:p>
          <a:p>
            <a:r>
              <a:rPr lang="en-GB" sz="1100" b="0" i="0" u="none" strike="noStrike" kern="1200" baseline="0" dirty="0" smtClean="0">
                <a:solidFill>
                  <a:schemeClr val="tx1"/>
                </a:solidFill>
                <a:latin typeface="+mn-lt"/>
                <a:ea typeface="+mn-ea"/>
                <a:cs typeface="+mn-cs"/>
              </a:rPr>
              <a:t>Total electricity consumption fell by 10.67% between 2014 (5 024 MWh) and 2016 (4 488 MWh), as shown in Figure 2. </a:t>
            </a:r>
          </a:p>
          <a:p>
            <a:endParaRPr lang="en-GB" sz="1100" b="0" i="0" u="none" strike="noStrike" kern="1200" baseline="0" dirty="0" smtClean="0">
              <a:solidFill>
                <a:schemeClr val="tx1"/>
              </a:solidFill>
              <a:latin typeface="+mn-lt"/>
              <a:ea typeface="+mn-ea"/>
              <a:cs typeface="+mn-cs"/>
            </a:endParaRPr>
          </a:p>
          <a:p>
            <a:r>
              <a:rPr lang="en-GB" sz="1100" b="0" i="0" u="none" strike="noStrike" kern="1200" baseline="0" dirty="0" smtClean="0">
                <a:solidFill>
                  <a:schemeClr val="tx1"/>
                </a:solidFill>
                <a:latin typeface="+mn-lt"/>
                <a:ea typeface="+mn-ea"/>
                <a:cs typeface="+mn-cs"/>
              </a:rPr>
              <a:t>In 2016, total energy consumption for heating and cooling was 7.38% lower than in 2014 (see Figure 2). Figures 2 also show that standardised energy consumption for heating buildings fell by more than 19% in total and relative terms.</a:t>
            </a:r>
          </a:p>
          <a:p>
            <a:endParaRPr lang="en-GB" sz="1100" b="0" i="0" u="none" strike="noStrike" kern="1200" baseline="0" dirty="0" smtClean="0">
              <a:solidFill>
                <a:schemeClr val="tx1"/>
              </a:solidFill>
              <a:latin typeface="+mn-lt"/>
              <a:ea typeface="+mn-ea"/>
              <a:cs typeface="+mn-cs"/>
            </a:endParaRPr>
          </a:p>
          <a:p>
            <a:r>
              <a:rPr lang="en-GB" sz="1100" b="0" i="0" u="none" strike="noStrike" kern="1200" baseline="0" dirty="0" smtClean="0">
                <a:solidFill>
                  <a:schemeClr val="tx1"/>
                </a:solidFill>
                <a:latin typeface="+mn-lt"/>
                <a:ea typeface="+mn-ea"/>
                <a:cs typeface="+mn-cs"/>
              </a:rPr>
              <a:t>The standardisation of consumption is explained in section "Variables used to calculate environmental performance indicators" (see page 40 "degree days").</a:t>
            </a:r>
          </a:p>
          <a:p>
            <a:endParaRPr lang="en-GB" sz="1100" b="0" i="0" u="none" strike="noStrike" kern="1200" baseline="0" dirty="0" smtClean="0">
              <a:solidFill>
                <a:schemeClr val="tx1"/>
              </a:solidFill>
              <a:latin typeface="+mn-lt"/>
              <a:ea typeface="+mn-ea"/>
              <a:cs typeface="+mn-cs"/>
            </a:endParaRPr>
          </a:p>
          <a:p>
            <a:r>
              <a:rPr lang="en-GB" sz="1100" b="0" i="0" u="none" strike="noStrike" kern="1200" baseline="0" dirty="0" smtClean="0">
                <a:solidFill>
                  <a:schemeClr val="tx1"/>
                </a:solidFill>
                <a:latin typeface="+mn-lt"/>
                <a:ea typeface="+mn-ea"/>
                <a:cs typeface="+mn-cs"/>
              </a:rPr>
              <a:t>Fuel oil is used at the Court only to test the emergency power supply. The annual quantities concerned are insignificant. </a:t>
            </a:r>
          </a:p>
          <a:p>
            <a:endParaRPr lang="en-GB" sz="1100" b="0" i="0" u="none" strike="noStrike" kern="1200" baseline="0" dirty="0" smtClean="0">
              <a:solidFill>
                <a:schemeClr val="tx1"/>
              </a:solidFill>
              <a:latin typeface="+mn-lt"/>
              <a:ea typeface="+mn-ea"/>
              <a:cs typeface="+mn-cs"/>
            </a:endParaRPr>
          </a:p>
          <a:p>
            <a:r>
              <a:rPr lang="en-GB" sz="1100" b="0" i="0" u="none" strike="noStrike" kern="1200" baseline="0" dirty="0" smtClean="0">
                <a:solidFill>
                  <a:schemeClr val="tx1"/>
                </a:solidFill>
                <a:latin typeface="+mn-lt"/>
                <a:ea typeface="+mn-ea"/>
                <a:cs typeface="+mn-cs"/>
              </a:rPr>
              <a:t>It can therefore be concluded that the overall energy performance of the Court's buildings improved significantly between 2014 and 2016, at a rate of 9.23% (see Figure 1).</a:t>
            </a:r>
            <a:endParaRPr lang="en-GB" sz="1100" dirty="0">
              <a:latin typeface="+mn-lt"/>
            </a:endParaRPr>
          </a:p>
        </p:txBody>
      </p:sp>
      <p:sp>
        <p:nvSpPr>
          <p:cNvPr id="4" name="Slide Number Placeholder 3"/>
          <p:cNvSpPr>
            <a:spLocks noGrp="1"/>
          </p:cNvSpPr>
          <p:nvPr>
            <p:ph type="sldNum" sz="quarter" idx="10"/>
          </p:nvPr>
        </p:nvSpPr>
        <p:spPr/>
        <p:txBody>
          <a:bodyPr/>
          <a:lstStyle/>
          <a:p>
            <a:fld id="{C5FFBFDA-7441-4C32-997D-43CECA0609AE}" type="slidenum">
              <a:rPr lang="en-GB" smtClean="0"/>
              <a:t>7</a:t>
            </a:fld>
            <a:endParaRPr lang="en-GB"/>
          </a:p>
        </p:txBody>
      </p:sp>
    </p:spTree>
    <p:extLst>
      <p:ext uri="{BB962C8B-B14F-4D97-AF65-F5344CB8AC3E}">
        <p14:creationId xmlns:p14="http://schemas.microsoft.com/office/powerpoint/2010/main" val="714043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t>Examples </a:t>
            </a:r>
            <a:r>
              <a:rPr lang="en-GB" sz="1100" dirty="0" smtClean="0"/>
              <a:t>ECA: 22 types of waste have been followed strictly</a:t>
            </a:r>
            <a:r>
              <a:rPr lang="en-GB" sz="1100" baseline="0" dirty="0" smtClean="0"/>
              <a:t> since 2014. </a:t>
            </a:r>
            <a:r>
              <a:rPr lang="en-GB" sz="1100" b="0" i="0" u="none" strike="noStrike" kern="1200" baseline="0" dirty="0" smtClean="0">
                <a:solidFill>
                  <a:schemeClr val="tx1"/>
                </a:solidFill>
                <a:latin typeface="+mn-lt"/>
                <a:ea typeface="+mn-ea"/>
                <a:cs typeface="+mn-cs"/>
              </a:rPr>
              <a:t>ECA Bulky waste 0.0 0.0 0.0 kg in three years in a row 2014-15-16, Plastic packaging 334.5 696.5 543.5 kg; Paper and cardboard 67 626.5 52 939.0 63 097.0 kg…I would suggest to look at our Environmental statement for detailed information. </a:t>
            </a:r>
          </a:p>
          <a:p>
            <a:r>
              <a:rPr lang="en-GB" sz="1100" b="1" i="0" u="none" strike="noStrike" kern="1200" baseline="0" dirty="0" smtClean="0">
                <a:solidFill>
                  <a:schemeClr val="tx1"/>
                </a:solidFill>
                <a:latin typeface="+mn-lt"/>
                <a:ea typeface="+mn-ea"/>
                <a:cs typeface="+mn-cs"/>
              </a:rPr>
              <a:t>Mobility:</a:t>
            </a:r>
            <a:r>
              <a:rPr lang="en-GB" sz="1100" b="0" i="0" u="none" strike="noStrike" kern="1200" baseline="0" dirty="0" smtClean="0">
                <a:solidFill>
                  <a:schemeClr val="tx1"/>
                </a:solidFill>
                <a:latin typeface="+mn-lt"/>
                <a:ea typeface="+mn-ea"/>
                <a:cs typeface="+mn-cs"/>
              </a:rPr>
              <a:t> Sustainable transport (%) and </a:t>
            </a:r>
            <a:r>
              <a:rPr lang="fr-FR" sz="1100" b="0" i="0" u="none" strike="noStrike" kern="1200" baseline="0" dirty="0" smtClean="0">
                <a:solidFill>
                  <a:schemeClr val="tx1"/>
                </a:solidFill>
                <a:latin typeface="+mn-lt"/>
                <a:ea typeface="+mn-ea"/>
                <a:cs typeface="+mn-cs"/>
              </a:rPr>
              <a:t>Fleet </a:t>
            </a:r>
            <a:r>
              <a:rPr lang="fr-FR" sz="1100" b="0" i="0" u="none" strike="noStrike" kern="1200" baseline="0" dirty="0" err="1" smtClean="0">
                <a:solidFill>
                  <a:schemeClr val="tx1"/>
                </a:solidFill>
                <a:latin typeface="+mn-lt"/>
                <a:ea typeface="+mn-ea"/>
                <a:cs typeface="+mn-cs"/>
              </a:rPr>
              <a:t>carbon</a:t>
            </a:r>
            <a:r>
              <a:rPr lang="fr-FR" sz="1100" b="0" i="0" u="none" strike="noStrike" kern="1200" baseline="0" dirty="0" smtClean="0">
                <a:solidFill>
                  <a:schemeClr val="tx1"/>
                </a:solidFill>
                <a:latin typeface="+mn-lt"/>
                <a:ea typeface="+mn-ea"/>
                <a:cs typeface="+mn-cs"/>
              </a:rPr>
              <a:t> </a:t>
            </a:r>
            <a:r>
              <a:rPr lang="fr-FR" sz="1100" b="0" i="0" u="none" strike="noStrike" kern="1200" baseline="0" dirty="0" err="1" smtClean="0">
                <a:solidFill>
                  <a:schemeClr val="tx1"/>
                </a:solidFill>
                <a:latin typeface="+mn-lt"/>
                <a:ea typeface="+mn-ea"/>
                <a:cs typeface="+mn-cs"/>
              </a:rPr>
              <a:t>footprint</a:t>
            </a:r>
            <a:r>
              <a:rPr lang="fr-FR" sz="1100" b="0" i="0" u="none" strike="noStrike" kern="1200" baseline="0" dirty="0" smtClean="0">
                <a:solidFill>
                  <a:schemeClr val="tx1"/>
                </a:solidFill>
                <a:latin typeface="+mn-lt"/>
                <a:ea typeface="+mn-ea"/>
                <a:cs typeface="+mn-cs"/>
              </a:rPr>
              <a:t> (t co2,eq)</a:t>
            </a:r>
          </a:p>
          <a:p>
            <a:r>
              <a:rPr lang="en-GB" sz="1100" b="0" i="0" u="none" strike="noStrike" kern="1200" baseline="0" dirty="0" smtClean="0">
                <a:solidFill>
                  <a:schemeClr val="tx1"/>
                </a:solidFill>
                <a:latin typeface="+mn-lt"/>
                <a:ea typeface="+mn-ea"/>
                <a:cs typeface="+mn-cs"/>
              </a:rPr>
              <a:t>Annual transport surveys provide an overview of the staff's normal commute. Sustainable means of transport include walking, cycling and using public transport. The use of sustainable means of transport by Court staff increased by 3.95%, but further action is needed to ensure that the trend continues to grow. As there was no survey in 2014, the proportion of sustainable transport for that year was estimated on the basis of the 2015 survey results, the assumption being that habits did not change between 2014 and 2015. Carbon footprint resulting from use of the Court's car fleet fell by 3.11%. Detailed reports on the Court's carbon footprint are published annually on the Court's environmental management webpage.</a:t>
            </a:r>
            <a:endParaRPr lang="en-GB" sz="1100" dirty="0"/>
          </a:p>
          <a:p>
            <a:pPr>
              <a:lnSpc>
                <a:spcPct val="100000"/>
              </a:lnSpc>
            </a:pPr>
            <a:r>
              <a:rPr lang="en-GB" sz="1100" b="1" dirty="0" smtClean="0"/>
              <a:t>Emissions</a:t>
            </a:r>
            <a:r>
              <a:rPr lang="en-GB" sz="1100" b="1" dirty="0"/>
              <a:t>: </a:t>
            </a:r>
            <a:r>
              <a:rPr lang="en-GB" sz="1100" dirty="0"/>
              <a:t>Total GHG emissions (based on calculation of carbon footprint using BILAN carbon method</a:t>
            </a:r>
            <a:r>
              <a:rPr lang="en-GB" sz="1100" dirty="0" smtClean="0"/>
              <a:t>; also </a:t>
            </a:r>
            <a:r>
              <a:rPr lang="en-GB" sz="1100" dirty="0"/>
              <a:t>surveys </a:t>
            </a:r>
            <a:r>
              <a:rPr lang="en-GB" sz="1100" dirty="0" smtClean="0"/>
              <a:t>are </a:t>
            </a:r>
            <a:r>
              <a:rPr lang="en-GB" sz="1100" dirty="0"/>
              <a:t>simple solution to </a:t>
            </a:r>
            <a:r>
              <a:rPr lang="en-GB" sz="1100" dirty="0" smtClean="0"/>
              <a:t>introduce. </a:t>
            </a:r>
            <a:r>
              <a:rPr lang="en-GB" sz="1100" dirty="0" smtClean="0">
                <a:effectLst/>
              </a:rPr>
              <a:t>In 2014, the ECA established an initial diagnosis of the greenhouse gas emissions generated by its activities, with the aim of systematically cutting its CO2 emissions. </a:t>
            </a:r>
          </a:p>
          <a:p>
            <a:pPr>
              <a:lnSpc>
                <a:spcPct val="100000"/>
              </a:lnSpc>
            </a:pPr>
            <a:r>
              <a:rPr lang="en-GB" sz="1100" dirty="0" smtClean="0">
                <a:effectLst/>
              </a:rPr>
              <a:t>The ECA’s CO2 balance is published every year to monitor the Court’s efforts to reduce its carbon footprint as part of the broader EMAS project and thus help honour the EU’s commitment to the environment and achieve the Europe 2020 growth strategy goal of sustainable development. </a:t>
            </a:r>
          </a:p>
          <a:p>
            <a:pPr>
              <a:lnSpc>
                <a:spcPct val="100000"/>
              </a:lnSpc>
            </a:pPr>
            <a:r>
              <a:rPr lang="en-GB" sz="1100" dirty="0" smtClean="0">
                <a:effectLst/>
              </a:rPr>
              <a:t>The ECA is currently preparing a CO2 offsetting strategy.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smtClean="0"/>
              <a:t>For next slide: </a:t>
            </a:r>
            <a:r>
              <a:rPr lang="en-GB" sz="1100" dirty="0" smtClean="0"/>
              <a:t>ISO 14030 has been describes as a “simple” environmental management system. To some extent this is true, because this standard provides a plan-do-check-act method that enables top management to gather information on environmental performance, which is also meaningful and reliable-enough to base management decisions upon. This is illustrated by the figure on the next slide.</a:t>
            </a:r>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8</a:t>
            </a:fld>
            <a:endParaRPr lang="en-GB"/>
          </a:p>
        </p:txBody>
      </p:sp>
    </p:spTree>
    <p:extLst>
      <p:ext uri="{BB962C8B-B14F-4D97-AF65-F5344CB8AC3E}">
        <p14:creationId xmlns:p14="http://schemas.microsoft.com/office/powerpoint/2010/main" val="3653999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GB" sz="1200" b="1" kern="1200" dirty="0" smtClean="0">
                <a:solidFill>
                  <a:schemeClr val="tx1"/>
                </a:solidFill>
                <a:effectLst/>
                <a:latin typeface="+mn-lt"/>
                <a:ea typeface="+mn-ea"/>
                <a:cs typeface="+mn-cs"/>
              </a:rPr>
              <a:t>ISO 14030 SERIES ENVIRONMENTAL PERFORMANCE EVALUATION</a:t>
            </a:r>
            <a:endParaRPr lang="en-GB" sz="1200" kern="1200" dirty="0" smtClean="0">
              <a:solidFill>
                <a:schemeClr val="tx1"/>
              </a:solidFill>
              <a:effectLst/>
              <a:latin typeface="+mn-lt"/>
              <a:ea typeface="+mn-ea"/>
              <a:cs typeface="+mn-cs"/>
            </a:endParaRPr>
          </a:p>
          <a:p>
            <a:pPr>
              <a:lnSpc>
                <a:spcPct val="150000"/>
              </a:lnSpc>
            </a:pPr>
            <a:r>
              <a:rPr lang="en-GB" sz="1200" b="1" kern="1200" dirty="0" smtClean="0">
                <a:solidFill>
                  <a:schemeClr val="tx1"/>
                </a:solidFill>
                <a:effectLst/>
                <a:latin typeface="+mn-lt"/>
                <a:ea typeface="+mn-ea"/>
                <a:cs typeface="+mn-cs"/>
              </a:rPr>
              <a:t>NEW ITEM: ENVIRONMENTAL COMMUNICATION ( TR 14063)</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smtClean="0"/>
              <a:t>Selecting important parameters relating to activities with a potentially significant environmental impact, so called environmental performance indicators </a:t>
            </a:r>
            <a:r>
              <a:rPr lang="en-GB" sz="1200" b="0" i="0" u="none" strike="noStrike" kern="1200" baseline="0" dirty="0" smtClean="0">
                <a:solidFill>
                  <a:schemeClr val="tx1"/>
                </a:solidFill>
                <a:latin typeface="+mn-lt"/>
                <a:ea typeface="+mn-ea"/>
                <a:cs typeface="+mn-cs"/>
              </a:rPr>
              <a:t>provide businesses with a tool for measurement. They are quantifiable metrics that reflect the environmental performance of a business in the context of achieving its wider goals and objectives. </a:t>
            </a:r>
            <a:endParaRPr lang="en-GB" sz="1200" dirty="0" smtClean="0"/>
          </a:p>
          <a:p>
            <a:pPr>
              <a:lnSpc>
                <a:spcPct val="150000"/>
              </a:lnSpc>
            </a:pPr>
            <a:r>
              <a:rPr lang="en-GB" sz="1200" kern="1200" dirty="0" smtClean="0">
                <a:solidFill>
                  <a:schemeClr val="tx1"/>
                </a:solidFill>
                <a:effectLst/>
                <a:latin typeface="+mn-lt"/>
                <a:ea typeface="+mn-ea"/>
                <a:cs typeface="+mn-cs"/>
              </a:rPr>
              <a:t>As indicated above, the EMS should be documented so that the system requirements can be verified. The distributed documents shall be up to date. </a:t>
            </a:r>
          </a:p>
          <a:p>
            <a:pPr>
              <a:lnSpc>
                <a:spcPct val="150000"/>
              </a:lnSpc>
            </a:pPr>
            <a:r>
              <a:rPr lang="en-GB" sz="1200" kern="1200" dirty="0" smtClean="0">
                <a:solidFill>
                  <a:schemeClr val="tx1"/>
                </a:solidFill>
                <a:effectLst/>
                <a:latin typeface="+mn-lt"/>
                <a:ea typeface="+mn-ea"/>
                <a:cs typeface="+mn-cs"/>
              </a:rPr>
              <a:t>The top management of any organisation implementing the ISO-14001 is expected to periodically review the system to ensure it is operating as planned. The organisation’s management is expected to continuously improve the plan/programme, by making adjustments to it, to overall increase its environmental performance.</a:t>
            </a:r>
          </a:p>
          <a:p>
            <a:pPr>
              <a:lnSpc>
                <a:spcPct val="150000"/>
              </a:lnSpc>
            </a:pPr>
            <a:r>
              <a:rPr lang="en-GB" sz="1200" kern="1200" dirty="0" smtClean="0">
                <a:solidFill>
                  <a:schemeClr val="tx1"/>
                </a:solidFill>
                <a:effectLst/>
                <a:latin typeface="+mn-lt"/>
                <a:ea typeface="+mn-ea"/>
                <a:cs typeface="+mn-cs"/>
              </a:rPr>
              <a:t>Optional: Apart from monitoring, the system also provides for internal audits. The audits shall be periodically conducted. Methodologies, schedules and processes shall be established for conducting these audits regarding the operation of the EMS. Based on the monitoring measurements as well as the audits conducted, the organisation’s compliance with the applicable regulatory requirements is periodically evaluated.</a:t>
            </a:r>
          </a:p>
          <a:p>
            <a:pPr>
              <a:lnSpc>
                <a:spcPct val="150000"/>
              </a:lnSpc>
            </a:pPr>
            <a:r>
              <a:rPr lang="en-GB" sz="1200" kern="1200" dirty="0" smtClean="0">
                <a:solidFill>
                  <a:schemeClr val="tx1"/>
                </a:solidFill>
                <a:effectLst/>
                <a:latin typeface="+mn-lt"/>
                <a:ea typeface="+mn-ea"/>
                <a:cs typeface="+mn-cs"/>
              </a:rPr>
              <a:t>Environmental Performance Evaluation (EPE)</a:t>
            </a:r>
          </a:p>
          <a:p>
            <a:pPr>
              <a:lnSpc>
                <a:spcPct val="150000"/>
              </a:lnSpc>
            </a:pPr>
            <a:r>
              <a:rPr lang="en-GB" sz="1200" u="sng" kern="1200" dirty="0" smtClean="0">
                <a:solidFill>
                  <a:schemeClr val="tx1"/>
                </a:solidFill>
                <a:effectLst/>
                <a:latin typeface="+mn-lt"/>
                <a:ea typeface="+mn-ea"/>
                <a:cs typeface="+mn-cs"/>
              </a:rPr>
              <a:t>Plan; </a:t>
            </a:r>
            <a:r>
              <a:rPr lang="en-GB" sz="1200" kern="1200" dirty="0" smtClean="0">
                <a:solidFill>
                  <a:schemeClr val="tx1"/>
                </a:solidFill>
                <a:effectLst/>
                <a:latin typeface="+mn-lt"/>
                <a:ea typeface="+mn-ea"/>
                <a:cs typeface="+mn-cs"/>
              </a:rPr>
              <a:t>Objective: Selection of indicators based on - significant environmental aspects</a:t>
            </a:r>
          </a:p>
          <a:p>
            <a:pPr>
              <a:lnSpc>
                <a:spcPct val="150000"/>
              </a:lnSpc>
            </a:pPr>
            <a:r>
              <a:rPr lang="en-GB" sz="1200" kern="1200" dirty="0" smtClean="0">
                <a:solidFill>
                  <a:schemeClr val="tx1"/>
                </a:solidFill>
                <a:effectLst/>
                <a:latin typeface="+mn-lt"/>
                <a:ea typeface="+mn-ea"/>
                <a:cs typeface="+mn-cs"/>
              </a:rPr>
              <a:t>Environmental performance criteria (internal and regulatory: ECA examples)</a:t>
            </a:r>
          </a:p>
          <a:p>
            <a:pPr>
              <a:lnSpc>
                <a:spcPct val="150000"/>
              </a:lnSpc>
            </a:pPr>
            <a:r>
              <a:rPr lang="en-GB" sz="1200" kern="1200" dirty="0" smtClean="0">
                <a:solidFill>
                  <a:schemeClr val="tx1"/>
                </a:solidFill>
                <a:effectLst/>
                <a:latin typeface="+mn-lt"/>
                <a:ea typeface="+mn-ea"/>
                <a:cs typeface="+mn-cs"/>
              </a:rPr>
              <a:t>Views of interested parties (business plan)</a:t>
            </a:r>
          </a:p>
          <a:p>
            <a:pPr>
              <a:lnSpc>
                <a:spcPct val="150000"/>
              </a:lnSpc>
            </a:pPr>
            <a:r>
              <a:rPr lang="en-GB" sz="1200" kern="1200" dirty="0" smtClean="0">
                <a:solidFill>
                  <a:schemeClr val="tx1"/>
                </a:solidFill>
                <a:effectLst/>
                <a:latin typeface="+mn-lt"/>
                <a:ea typeface="+mn-ea"/>
                <a:cs typeface="+mn-cs"/>
              </a:rPr>
              <a:t>Management performance indicators (MPIs): policy, people, planning activities, practice, procedures, decisions and actions in the organization</a:t>
            </a:r>
          </a:p>
          <a:p>
            <a:pPr>
              <a:lnSpc>
                <a:spcPct val="150000"/>
              </a:lnSpc>
            </a:pPr>
            <a:r>
              <a:rPr lang="en-GB" sz="1200" kern="1200" dirty="0" smtClean="0">
                <a:solidFill>
                  <a:schemeClr val="tx1"/>
                </a:solidFill>
                <a:effectLst/>
                <a:latin typeface="+mn-lt"/>
                <a:ea typeface="+mn-ea"/>
                <a:cs typeface="+mn-cs"/>
              </a:rPr>
              <a:t>Operational performance indicators (OPIs): inputs, the supply of inputs, the design, installation, operation and maintenance of the physical facilities and equipment, outputs and their delivery</a:t>
            </a:r>
          </a:p>
          <a:p>
            <a:pPr>
              <a:lnSpc>
                <a:spcPct val="150000"/>
              </a:lnSpc>
            </a:pPr>
            <a:r>
              <a:rPr lang="en-GB" sz="1200" u="sng" kern="1200" dirty="0" smtClean="0">
                <a:solidFill>
                  <a:schemeClr val="tx1"/>
                </a:solidFill>
                <a:effectLst/>
                <a:latin typeface="+mn-lt"/>
                <a:ea typeface="+mn-ea"/>
                <a:cs typeface="+mn-cs"/>
              </a:rPr>
              <a:t>Do: assessing performance </a:t>
            </a:r>
            <a:r>
              <a:rPr lang="en-GB" sz="1200" kern="1200" dirty="0" smtClean="0">
                <a:solidFill>
                  <a:schemeClr val="tx1"/>
                </a:solidFill>
                <a:effectLst/>
                <a:latin typeface="+mn-lt"/>
                <a:ea typeface="+mn-ea"/>
                <a:cs typeface="+mn-cs"/>
              </a:rPr>
              <a:t>- Collecting data and information such as regulations, operating permits, EMS procedures and records, environmental storage tanks and spill records, reports that contain data ,</a:t>
            </a:r>
          </a:p>
          <a:p>
            <a:pPr>
              <a:lnSpc>
                <a:spcPct val="150000"/>
              </a:lnSpc>
            </a:pPr>
            <a:r>
              <a:rPr lang="en-GB" sz="1200" kern="1200" dirty="0" smtClean="0">
                <a:solidFill>
                  <a:schemeClr val="tx1"/>
                </a:solidFill>
                <a:effectLst/>
                <a:latin typeface="+mn-lt"/>
                <a:ea typeface="+mn-ea"/>
                <a:cs typeface="+mn-cs"/>
              </a:rPr>
              <a:t>- Converting data to information</a:t>
            </a:r>
          </a:p>
          <a:p>
            <a:pPr>
              <a:lnSpc>
                <a:spcPct val="150000"/>
              </a:lnSpc>
            </a:pPr>
            <a:r>
              <a:rPr lang="en-GB" sz="1200" kern="1200" dirty="0" smtClean="0">
                <a:solidFill>
                  <a:schemeClr val="tx1"/>
                </a:solidFill>
                <a:effectLst/>
                <a:latin typeface="+mn-lt"/>
                <a:ea typeface="+mn-ea"/>
                <a:cs typeface="+mn-cs"/>
              </a:rPr>
              <a:t>- Evaluating the information</a:t>
            </a:r>
          </a:p>
          <a:p>
            <a:pPr>
              <a:lnSpc>
                <a:spcPct val="150000"/>
              </a:lnSpc>
            </a:pPr>
            <a:r>
              <a:rPr lang="en-GB" sz="1200" kern="1200" dirty="0" smtClean="0">
                <a:solidFill>
                  <a:schemeClr val="tx1"/>
                </a:solidFill>
                <a:effectLst/>
                <a:latin typeface="+mn-lt"/>
                <a:ea typeface="+mn-ea"/>
                <a:cs typeface="+mn-cs"/>
              </a:rPr>
              <a:t>Assessing performance periodically and communicating the results ( examples: ECA Carbon footprint reports).</a:t>
            </a:r>
          </a:p>
          <a:p>
            <a:pPr>
              <a:lnSpc>
                <a:spcPct val="150000"/>
              </a:lnSpc>
            </a:pPr>
            <a:r>
              <a:rPr lang="en-GB" sz="1200" u="sng" kern="1200" dirty="0" smtClean="0">
                <a:solidFill>
                  <a:schemeClr val="tx1"/>
                </a:solidFill>
                <a:effectLst/>
                <a:latin typeface="+mn-lt"/>
                <a:ea typeface="+mn-ea"/>
                <a:cs typeface="+mn-cs"/>
              </a:rPr>
              <a:t>Check and Act: </a:t>
            </a:r>
            <a:r>
              <a:rPr lang="en-GB" sz="1200" kern="1200" dirty="0" smtClean="0">
                <a:solidFill>
                  <a:schemeClr val="tx1"/>
                </a:solidFill>
                <a:effectLst/>
                <a:latin typeface="+mn-lt"/>
                <a:ea typeface="+mn-ea"/>
                <a:cs typeface="+mn-cs"/>
              </a:rPr>
              <a:t>reviewing and improving performance Objective: To identify opportunities for improving environmental performance including:</a:t>
            </a:r>
          </a:p>
          <a:p>
            <a:pPr>
              <a:lnSpc>
                <a:spcPct val="150000"/>
              </a:lnSpc>
            </a:pPr>
            <a:r>
              <a:rPr lang="en-GB" sz="1200" kern="1200" dirty="0" smtClean="0">
                <a:solidFill>
                  <a:schemeClr val="tx1"/>
                </a:solidFill>
                <a:effectLst/>
                <a:latin typeface="+mn-lt"/>
                <a:ea typeface="+mn-ea"/>
                <a:cs typeface="+mn-cs"/>
              </a:rPr>
              <a:t>Programme cost and benefit</a:t>
            </a:r>
          </a:p>
          <a:p>
            <a:pPr>
              <a:lnSpc>
                <a:spcPct val="150000"/>
              </a:lnSpc>
            </a:pPr>
            <a:r>
              <a:rPr lang="en-GB" sz="1200" kern="1200" dirty="0" smtClean="0">
                <a:solidFill>
                  <a:schemeClr val="tx1"/>
                </a:solidFill>
                <a:effectLst/>
                <a:latin typeface="+mn-lt"/>
                <a:ea typeface="+mn-ea"/>
                <a:cs typeface="+mn-cs"/>
              </a:rPr>
              <a:t>Progress towards meeting environmental performance targets</a:t>
            </a:r>
          </a:p>
          <a:p>
            <a:pPr>
              <a:lnSpc>
                <a:spcPct val="150000"/>
              </a:lnSpc>
            </a:pPr>
            <a:r>
              <a:rPr lang="en-GB" sz="1200" kern="1200" dirty="0" smtClean="0">
                <a:solidFill>
                  <a:schemeClr val="tx1"/>
                </a:solidFill>
                <a:effectLst/>
                <a:latin typeface="+mn-lt"/>
                <a:ea typeface="+mn-ea"/>
                <a:cs typeface="+mn-cs"/>
              </a:rPr>
              <a:t>How appropriate are the environmental performance criteria and indicators</a:t>
            </a:r>
          </a:p>
          <a:p>
            <a:pPr>
              <a:lnSpc>
                <a:spcPct val="150000"/>
              </a:lnSpc>
            </a:pPr>
            <a:r>
              <a:rPr lang="en-GB" sz="1200" kern="1200" dirty="0" smtClean="0">
                <a:solidFill>
                  <a:schemeClr val="tx1"/>
                </a:solidFill>
                <a:effectLst/>
                <a:latin typeface="+mn-lt"/>
                <a:ea typeface="+mn-ea"/>
                <a:cs typeface="+mn-cs"/>
              </a:rPr>
              <a:t>Data quality and collection methods</a:t>
            </a:r>
          </a:p>
          <a:p>
            <a:pPr>
              <a:lnSpc>
                <a:spcPct val="150000"/>
              </a:lnSpc>
            </a:pPr>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5FFBFDA-7441-4C32-997D-43CECA0609AE}" type="slidenum">
              <a:rPr lang="en-GB" smtClean="0"/>
              <a:t>9</a:t>
            </a:fld>
            <a:endParaRPr lang="en-GB"/>
          </a:p>
        </p:txBody>
      </p:sp>
    </p:spTree>
    <p:extLst>
      <p:ext uri="{BB962C8B-B14F-4D97-AF65-F5344CB8AC3E}">
        <p14:creationId xmlns:p14="http://schemas.microsoft.com/office/powerpoint/2010/main" val="4172961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03408A0-B7E7-4D66-9AB7-B8461ACD4016}"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280128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6C91059-19CC-4D67-A7F2-3EAD60499AEA}"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1084191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1D4D5AC-A367-40A8-945D-8CA63129B954}"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771400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E6BBC8A-74E7-4C84-A7E6-B54D71B7E7EF}"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822527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B8371B0-646C-4962-804A-87D81C97F183}"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260787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632E90C8-23C9-4BB8-99B9-24E3044F3D8D}" type="datetime1">
              <a:rPr lang="en-GB" smtClean="0"/>
              <a:t>08/08/2019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3837388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E173B319-1F76-419B-9ADA-A439741767CC}" type="datetime1">
              <a:rPr lang="en-GB" smtClean="0"/>
              <a:t>08/08/2019</a:t>
            </a:fld>
            <a:endParaRPr lang="en-GB"/>
          </a:p>
        </p:txBody>
      </p:sp>
      <p:sp>
        <p:nvSpPr>
          <p:cNvPr id="8" name="Footer Placeholder 7"/>
          <p:cNvSpPr>
            <a:spLocks noGrp="1"/>
          </p:cNvSpPr>
          <p:nvPr>
            <p:ph type="ftr" sz="quarter" idx="11"/>
          </p:nvPr>
        </p:nvSpPr>
        <p:spPr/>
        <p:txBody>
          <a:bodyPr/>
          <a:lstStyle/>
          <a:p>
            <a:r>
              <a:rPr lang="en-GB" smtClean="0"/>
              <a:t>INTOSAI WGEA training on Greening the SAIs, 5th August 2019, Bangkok</a:t>
            </a:r>
            <a:endParaRPr lang="en-GB"/>
          </a:p>
        </p:txBody>
      </p:sp>
      <p:sp>
        <p:nvSpPr>
          <p:cNvPr id="9" name="Slide Number Placeholder 8"/>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3155240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8613ECA-9E41-4E26-97F2-1AD8B45B0CDF}" type="datetime1">
              <a:rPr lang="en-GB" smtClean="0"/>
              <a:t>08/08/2019</a:t>
            </a:fld>
            <a:endParaRPr lang="en-GB"/>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
        <p:nvSpPr>
          <p:cNvPr id="5" name="Slide Number Placeholder 4"/>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968093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75142D-9FD3-4D2D-8DDD-3D3E068FB2F8}" type="datetime1">
              <a:rPr lang="en-GB" smtClean="0"/>
              <a:t>08/08/2019</a:t>
            </a:fld>
            <a:endParaRPr lang="en-GB"/>
          </a:p>
        </p:txBody>
      </p:sp>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
        <p:nvSpPr>
          <p:cNvPr id="4" name="Slide Number Placeholder 3"/>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492962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A676EA7-34AE-4811-AE15-6DD44614A74C}" type="datetime1">
              <a:rPr lang="en-GB" smtClean="0"/>
              <a:t>08/08/2019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1389291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CCA08B4-6C91-4647-807A-88A2984D2E1A}" type="datetime1">
              <a:rPr lang="en-GB" smtClean="0"/>
              <a:t>08/08/2019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455541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A6C76-6DCE-431B-89FD-FDBD7DEAF9DD}" type="datetime1">
              <a:rPr lang="en-GB" smtClean="0"/>
              <a:t>08/08/2019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INTOSAI WGEA training on Greening the SAIs, 5th August 2019, Bangkok</a:t>
            </a: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4B0E6-D177-4144-B064-16BCFFD2B10D}" type="slidenum">
              <a:rPr lang="en-GB" smtClean="0"/>
              <a:t>‹#›</a:t>
            </a:fld>
            <a:endParaRPr lang="en-GB"/>
          </a:p>
        </p:txBody>
      </p:sp>
    </p:spTree>
    <p:extLst>
      <p:ext uri="{BB962C8B-B14F-4D97-AF65-F5344CB8AC3E}">
        <p14:creationId xmlns:p14="http://schemas.microsoft.com/office/powerpoint/2010/main" val="2043260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previews.123rf.com/images/nadil/nadil1203/nadil120300074/12779024-carbon-dioxide-emission.jpg" TargetMode="External"/><Relationship Id="rId5" Type="http://schemas.openxmlformats.org/officeDocument/2006/relationships/image" Target="../media/image10.jpeg"/><Relationship Id="rId4" Type="http://schemas.openxmlformats.org/officeDocument/2006/relationships/hyperlink" Target="https://previews.123rf.com/images/scottff72/scottff721211/scottff72121100008/16174506-alternative-power-concept-eco-car-grass-covered-car-plugged-into-power-supply-on-a-white-background-.jpg"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eca.europa.eu/en/Pages/Environmental-management.aspx"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18177-1DF0-485C-9481-7C1E354C1D23}"/>
              </a:ext>
            </a:extLst>
          </p:cNvPr>
          <p:cNvSpPr>
            <a:spLocks noGrp="1"/>
          </p:cNvSpPr>
          <p:nvPr>
            <p:ph type="ctrTitle"/>
          </p:nvPr>
        </p:nvSpPr>
        <p:spPr>
          <a:xfrm>
            <a:off x="1014761" y="512955"/>
            <a:ext cx="10348332" cy="3278459"/>
          </a:xfrm>
        </p:spPr>
        <p:txBody>
          <a:bodyPr>
            <a:normAutofit fontScale="90000"/>
          </a:bodyPr>
          <a:lstStyle/>
          <a:p>
            <a:r>
              <a:rPr lang="en-GB" sz="5300" b="1" dirty="0" smtClean="0">
                <a:solidFill>
                  <a:srgbClr val="00B050"/>
                </a:solidFill>
              </a:rPr>
              <a:t/>
            </a:r>
            <a:br>
              <a:rPr lang="en-GB" sz="5300" b="1" dirty="0" smtClean="0">
                <a:solidFill>
                  <a:srgbClr val="00B050"/>
                </a:solidFill>
              </a:rPr>
            </a:br>
            <a:r>
              <a:rPr lang="en-GB" sz="5300" b="1" dirty="0" smtClean="0">
                <a:solidFill>
                  <a:srgbClr val="00B050"/>
                </a:solidFill>
              </a:rPr>
              <a:t/>
            </a:r>
            <a:br>
              <a:rPr lang="en-GB" sz="5300" b="1" dirty="0" smtClean="0">
                <a:solidFill>
                  <a:srgbClr val="00B050"/>
                </a:solidFill>
              </a:rPr>
            </a:br>
            <a:r>
              <a:rPr lang="en-GB" sz="5300" b="1" dirty="0">
                <a:solidFill>
                  <a:srgbClr val="00B050"/>
                </a:solidFill>
              </a:rPr>
              <a:t/>
            </a:r>
            <a:br>
              <a:rPr lang="en-GB" sz="5300" b="1" dirty="0">
                <a:solidFill>
                  <a:srgbClr val="00B050"/>
                </a:solidFill>
              </a:rPr>
            </a:br>
            <a:r>
              <a:rPr lang="en-GB" sz="5400" b="1" dirty="0">
                <a:solidFill>
                  <a:srgbClr val="00B050"/>
                </a:solidFill>
              </a:rPr>
              <a:t>Session 7</a:t>
            </a:r>
            <a:br>
              <a:rPr lang="en-GB" sz="5400" b="1" dirty="0">
                <a:solidFill>
                  <a:srgbClr val="00B050"/>
                </a:solidFill>
              </a:rPr>
            </a:br>
            <a:r>
              <a:rPr lang="en-GB" sz="5400" b="1" dirty="0">
                <a:solidFill>
                  <a:srgbClr val="00B050"/>
                </a:solidFill>
              </a:rPr>
              <a:t/>
            </a:r>
            <a:br>
              <a:rPr lang="en-GB" sz="5400" b="1" dirty="0">
                <a:solidFill>
                  <a:srgbClr val="00B050"/>
                </a:solidFill>
              </a:rPr>
            </a:br>
            <a:r>
              <a:rPr lang="en-GB" sz="5300" b="1" dirty="0">
                <a:solidFill>
                  <a:srgbClr val="00B050"/>
                </a:solidFill>
              </a:rPr>
              <a:t>Monitoring</a:t>
            </a:r>
            <a:r>
              <a:rPr lang="en-GB" sz="5400" b="1" dirty="0">
                <a:solidFill>
                  <a:srgbClr val="00B050"/>
                </a:solidFill>
              </a:rPr>
              <a:t> and tracking the progress Evaluation</a:t>
            </a:r>
            <a:br>
              <a:rPr lang="en-GB" sz="5400" b="1" dirty="0">
                <a:solidFill>
                  <a:srgbClr val="00B050"/>
                </a:solidFill>
              </a:rPr>
            </a:br>
            <a:r>
              <a:rPr lang="en-GB" sz="5400" b="1" dirty="0">
                <a:solidFill>
                  <a:srgbClr val="00B050"/>
                </a:solidFill>
              </a:rPr>
              <a:t> Performance indicators</a:t>
            </a:r>
            <a:endParaRPr lang="en-GB" sz="5300" b="1" dirty="0">
              <a:solidFill>
                <a:srgbClr val="00B050"/>
              </a:solidFill>
            </a:endParaRPr>
          </a:p>
        </p:txBody>
      </p:sp>
      <p:sp>
        <p:nvSpPr>
          <p:cNvPr id="3" name="Subtitle 2">
            <a:extLst>
              <a:ext uri="{FF2B5EF4-FFF2-40B4-BE49-F238E27FC236}">
                <a16:creationId xmlns:a16="http://schemas.microsoft.com/office/drawing/2014/main" id="{09379158-FED8-43E3-8382-DE8C88B0E968}"/>
              </a:ext>
            </a:extLst>
          </p:cNvPr>
          <p:cNvSpPr>
            <a:spLocks noGrp="1"/>
          </p:cNvSpPr>
          <p:nvPr>
            <p:ph type="subTitle" idx="1"/>
          </p:nvPr>
        </p:nvSpPr>
        <p:spPr>
          <a:xfrm>
            <a:off x="1524000" y="3968685"/>
            <a:ext cx="9144000" cy="1124310"/>
          </a:xfrm>
        </p:spPr>
        <p:txBody>
          <a:bodyPr/>
          <a:lstStyle/>
          <a:p>
            <a:r>
              <a:rPr lang="en-GB" dirty="0"/>
              <a:t>INTOSAI WGEA training on Greening the SAIs</a:t>
            </a:r>
          </a:p>
          <a:p>
            <a:r>
              <a:rPr lang="en-GB" dirty="0"/>
              <a:t>5th August 2019, Bangkok, Kingdom of Thailand</a:t>
            </a:r>
          </a:p>
        </p:txBody>
      </p:sp>
      <p:pic>
        <p:nvPicPr>
          <p:cNvPr id="7" name="Picture 6" descr="http://ts1.mm.bing.net/th?&amp;id=HN.608031987726352620&amp;w=300&amp;h=300&amp;c=0&amp;pid=1.9&amp;rs=0&amp;p=0">
            <a:extLst>
              <a:ext uri="{FF2B5EF4-FFF2-40B4-BE49-F238E27FC236}">
                <a16:creationId xmlns:a16="http://schemas.microsoft.com/office/drawing/2014/main" id="{50E86A5A-12FA-4105-A766-F8CFF7760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041" y="5457162"/>
            <a:ext cx="1690340" cy="74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56F6CD44-0E98-4AE0-AE24-CDAC92E77A25}"/>
              </a:ext>
            </a:extLst>
          </p:cNvPr>
          <p:cNvPicPr>
            <a:picLocks noChangeAspect="1"/>
          </p:cNvPicPr>
          <p:nvPr/>
        </p:nvPicPr>
        <p:blipFill>
          <a:blip r:embed="rId4"/>
          <a:stretch>
            <a:fillRect/>
          </a:stretch>
        </p:blipFill>
        <p:spPr>
          <a:xfrm>
            <a:off x="4994038" y="5457163"/>
            <a:ext cx="1883412" cy="887076"/>
          </a:xfrm>
          <a:prstGeom prst="rect">
            <a:avLst/>
          </a:prstGeom>
        </p:spPr>
      </p:pic>
      <p:pic>
        <p:nvPicPr>
          <p:cNvPr id="9" name="Picture 8" descr="D:\Profiles\zheled\Pictures\NAO_Estonia.PNG">
            <a:extLst>
              <a:ext uri="{FF2B5EF4-FFF2-40B4-BE49-F238E27FC236}">
                <a16:creationId xmlns:a16="http://schemas.microsoft.com/office/drawing/2014/main" id="{1C10D86A-B514-408C-A145-E8A0056CC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9035" y="5483753"/>
            <a:ext cx="1883412" cy="577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0383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7.4 Tips and hints</a:t>
            </a:r>
          </a:p>
        </p:txBody>
      </p:sp>
      <p:sp>
        <p:nvSpPr>
          <p:cNvPr id="3" name="Content Placeholder 2"/>
          <p:cNvSpPr>
            <a:spLocks noGrp="1"/>
          </p:cNvSpPr>
          <p:nvPr>
            <p:ph idx="1"/>
          </p:nvPr>
        </p:nvSpPr>
        <p:spPr/>
        <p:txBody>
          <a:bodyPr>
            <a:normAutofit/>
          </a:bodyPr>
          <a:lstStyle/>
          <a:p>
            <a:pPr marL="0" indent="0">
              <a:buNone/>
            </a:pPr>
            <a:r>
              <a:rPr lang="en-GB" b="1" dirty="0"/>
              <a:t>Selecting performance indicators: </a:t>
            </a:r>
            <a:r>
              <a:rPr lang="en-GB" dirty="0"/>
              <a:t>Performance indicators can help you to understand how well your EMS is working. Start by identifying a few performance indicators that are:</a:t>
            </a:r>
          </a:p>
          <a:p>
            <a:pPr marL="0" indent="0">
              <a:buNone/>
            </a:pPr>
            <a:r>
              <a:rPr lang="en-GB" dirty="0"/>
              <a:t>	</a:t>
            </a:r>
            <a:r>
              <a:rPr lang="en-GB" b="1" dirty="0"/>
              <a:t>simple </a:t>
            </a:r>
            <a:r>
              <a:rPr lang="en-GB" dirty="0"/>
              <a:t>and understandable;</a:t>
            </a:r>
          </a:p>
          <a:p>
            <a:pPr marL="0" indent="0">
              <a:buNone/>
            </a:pPr>
            <a:r>
              <a:rPr lang="en-GB" dirty="0"/>
              <a:t>	</a:t>
            </a:r>
            <a:r>
              <a:rPr lang="en-GB" b="1" dirty="0"/>
              <a:t>objective</a:t>
            </a:r>
            <a:r>
              <a:rPr lang="en-GB" dirty="0"/>
              <a:t>;</a:t>
            </a:r>
          </a:p>
          <a:p>
            <a:pPr marL="0" indent="0">
              <a:buNone/>
            </a:pPr>
            <a:r>
              <a:rPr lang="en-GB" dirty="0"/>
              <a:t>	</a:t>
            </a:r>
            <a:r>
              <a:rPr lang="en-GB" b="1" dirty="0"/>
              <a:t>measurable</a:t>
            </a:r>
            <a:r>
              <a:rPr lang="en-GB" dirty="0"/>
              <a:t>; and</a:t>
            </a:r>
          </a:p>
          <a:p>
            <a:pPr marL="0" indent="0">
              <a:buNone/>
            </a:pPr>
            <a:r>
              <a:rPr lang="en-GB" dirty="0"/>
              <a:t>	</a:t>
            </a:r>
            <a:r>
              <a:rPr lang="en-GB" b="1" dirty="0"/>
              <a:t>relevant </a:t>
            </a:r>
            <a:r>
              <a:rPr lang="en-GB" dirty="0"/>
              <a:t>to what your organization is trying to achieve (i.e., its objectives and targets)</a:t>
            </a:r>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025418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7C3DBD8-670F-429E-AC37-99A9CA5FB810}"/>
              </a:ext>
            </a:extLst>
          </p:cNvPr>
          <p:cNvGrpSpPr/>
          <p:nvPr/>
        </p:nvGrpSpPr>
        <p:grpSpPr>
          <a:xfrm>
            <a:off x="1059873" y="768927"/>
            <a:ext cx="9611591" cy="5355102"/>
            <a:chOff x="1502667" y="1029124"/>
            <a:chExt cx="6879512" cy="4592876"/>
          </a:xfrm>
        </p:grpSpPr>
        <p:grpSp>
          <p:nvGrpSpPr>
            <p:cNvPr id="25" name="Group 24">
              <a:extLst>
                <a:ext uri="{FF2B5EF4-FFF2-40B4-BE49-F238E27FC236}">
                  <a16:creationId xmlns:a16="http://schemas.microsoft.com/office/drawing/2014/main" id="{C8ED5BC6-3E7E-437B-B19E-52DFFAD77016}"/>
                </a:ext>
              </a:extLst>
            </p:cNvPr>
            <p:cNvGrpSpPr/>
            <p:nvPr/>
          </p:nvGrpSpPr>
          <p:grpSpPr>
            <a:xfrm>
              <a:off x="1502667" y="1029124"/>
              <a:ext cx="6879512" cy="4592876"/>
              <a:chOff x="1502667" y="1029124"/>
              <a:chExt cx="6879512" cy="4592876"/>
            </a:xfrm>
          </p:grpSpPr>
          <p:sp>
            <p:nvSpPr>
              <p:cNvPr id="28" name="Freeform: Shape 27">
                <a:extLst>
                  <a:ext uri="{FF2B5EF4-FFF2-40B4-BE49-F238E27FC236}">
                    <a16:creationId xmlns:a16="http://schemas.microsoft.com/office/drawing/2014/main" id="{B3653B3D-D8CF-4556-B565-9D922C29CE99}"/>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6350">
                <a:solidFill>
                  <a:schemeClr val="accent1">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29" name="Freeform: Shape 28">
                <a:extLst>
                  <a:ext uri="{FF2B5EF4-FFF2-40B4-BE49-F238E27FC236}">
                    <a16:creationId xmlns:a16="http://schemas.microsoft.com/office/drawing/2014/main" id="{EA546256-5C7E-4876-90FA-FD11FBF892B3}"/>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0" name="Freeform: Shape 29">
                <a:extLst>
                  <a:ext uri="{FF2B5EF4-FFF2-40B4-BE49-F238E27FC236}">
                    <a16:creationId xmlns:a16="http://schemas.microsoft.com/office/drawing/2014/main" id="{12C9C272-5389-4762-A8F0-282820FBBCA3}"/>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31" name="Freeform: Shape 30">
                <a:extLst>
                  <a:ext uri="{FF2B5EF4-FFF2-40B4-BE49-F238E27FC236}">
                    <a16:creationId xmlns:a16="http://schemas.microsoft.com/office/drawing/2014/main" id="{7A55E212-E67B-46EF-B436-7E2CEA28DABD}"/>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2" name="Freeform: Shape 31">
                <a:extLst>
                  <a:ext uri="{FF2B5EF4-FFF2-40B4-BE49-F238E27FC236}">
                    <a16:creationId xmlns:a16="http://schemas.microsoft.com/office/drawing/2014/main" id="{07A5CF95-A8A0-4345-BB27-445F47804A3B}"/>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33" name="Freeform: Shape 32">
                <a:extLst>
                  <a:ext uri="{FF2B5EF4-FFF2-40B4-BE49-F238E27FC236}">
                    <a16:creationId xmlns:a16="http://schemas.microsoft.com/office/drawing/2014/main" id="{A93129D4-6F2A-4C1F-B6F3-0923CE1DF670}"/>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4" name="Freeform: Shape 33">
                <a:extLst>
                  <a:ext uri="{FF2B5EF4-FFF2-40B4-BE49-F238E27FC236}">
                    <a16:creationId xmlns:a16="http://schemas.microsoft.com/office/drawing/2014/main" id="{F68FA80C-4E39-4F73-907B-FE42D4A9DD10}"/>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35" name="Freeform: Shape 34">
                <a:extLst>
                  <a:ext uri="{FF2B5EF4-FFF2-40B4-BE49-F238E27FC236}">
                    <a16:creationId xmlns:a16="http://schemas.microsoft.com/office/drawing/2014/main" id="{BF96D01B-6C85-4EFB-BFDD-B3C5F502E562}"/>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6" name="Freeform: Shape 35">
                <a:extLst>
                  <a:ext uri="{FF2B5EF4-FFF2-40B4-BE49-F238E27FC236}">
                    <a16:creationId xmlns:a16="http://schemas.microsoft.com/office/drawing/2014/main" id="{14971BC7-938F-4EE7-95B7-37D07BA0AC2C}"/>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37" name="Freeform: Shape 36">
                <a:extLst>
                  <a:ext uri="{FF2B5EF4-FFF2-40B4-BE49-F238E27FC236}">
                    <a16:creationId xmlns:a16="http://schemas.microsoft.com/office/drawing/2014/main" id="{FF47A252-4364-47DE-A5DB-5F1EFBCA7D2F}"/>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8" name="Freeform: Shape 37">
                <a:extLst>
                  <a:ext uri="{FF2B5EF4-FFF2-40B4-BE49-F238E27FC236}">
                    <a16:creationId xmlns:a16="http://schemas.microsoft.com/office/drawing/2014/main" id="{57BB2671-E37A-427D-8CFE-B4AC3B6D0A9C}"/>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w="57150">
                <a:no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39" name="Freeform: Shape 38">
                <a:extLst>
                  <a:ext uri="{FF2B5EF4-FFF2-40B4-BE49-F238E27FC236}">
                    <a16:creationId xmlns:a16="http://schemas.microsoft.com/office/drawing/2014/main" id="{30E68B55-1F50-465B-B7F2-2E928E911610}"/>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0" name="Freeform: Shape 39">
                <a:extLst>
                  <a:ext uri="{FF2B5EF4-FFF2-40B4-BE49-F238E27FC236}">
                    <a16:creationId xmlns:a16="http://schemas.microsoft.com/office/drawing/2014/main" id="{D90C21B5-2DA3-494D-A05A-FD6DACB09D64}"/>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w="57150">
                <a:solidFill>
                  <a:srgbClr val="0070C0"/>
                </a:solidFill>
              </a:ln>
              <a:effectLst>
                <a:glow rad="228600">
                  <a:schemeClr val="accent5">
                    <a:satMod val="175000"/>
                    <a:alpha val="40000"/>
                  </a:schemeClr>
                </a:glo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41" name="Freeform: Shape 40">
                <a:extLst>
                  <a:ext uri="{FF2B5EF4-FFF2-40B4-BE49-F238E27FC236}">
                    <a16:creationId xmlns:a16="http://schemas.microsoft.com/office/drawing/2014/main" id="{1CE8C616-76B5-4BBA-9A6B-CEFB92A058AB}"/>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2" name="Freeform: Shape 41">
                <a:extLst>
                  <a:ext uri="{FF2B5EF4-FFF2-40B4-BE49-F238E27FC236}">
                    <a16:creationId xmlns:a16="http://schemas.microsoft.com/office/drawing/2014/main" id="{BEB2B879-BCFA-44CD-B448-E7B731FAB922}"/>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43" name="Freeform: Shape 42">
                <a:extLst>
                  <a:ext uri="{FF2B5EF4-FFF2-40B4-BE49-F238E27FC236}">
                    <a16:creationId xmlns:a16="http://schemas.microsoft.com/office/drawing/2014/main" id="{495F2E55-578D-4E5D-830E-6EB92F403979}"/>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4" name="Freeform: Shape 43">
                <a:extLst>
                  <a:ext uri="{FF2B5EF4-FFF2-40B4-BE49-F238E27FC236}">
                    <a16:creationId xmlns:a16="http://schemas.microsoft.com/office/drawing/2014/main" id="{A4B8CE9E-08D1-47F4-99C5-A5AF30D0A26C}"/>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27" name="Picture 26">
              <a:extLst>
                <a:ext uri="{FF2B5EF4-FFF2-40B4-BE49-F238E27FC236}">
                  <a16:creationId xmlns:a16="http://schemas.microsoft.com/office/drawing/2014/main" id="{BC29B266-7E20-426A-84E0-F3C7E6E69843}"/>
                </a:ext>
              </a:extLst>
            </p:cNvPr>
            <p:cNvPicPr>
              <a:picLocks noChangeAspect="1"/>
            </p:cNvPicPr>
            <p:nvPr/>
          </p:nvPicPr>
          <p:blipFill>
            <a:blip r:embed="rId3"/>
            <a:stretch>
              <a:fillRect/>
            </a:stretch>
          </p:blipFill>
          <p:spPr>
            <a:xfrm rot="5400000">
              <a:off x="7408838" y="4002564"/>
              <a:ext cx="371019" cy="414564"/>
            </a:xfrm>
            <a:prstGeom prst="rect">
              <a:avLst/>
            </a:prstGeom>
          </p:spPr>
        </p:pic>
      </p:grpSp>
      <p:sp>
        <p:nvSpPr>
          <p:cNvPr id="2" name="Footer Placeholder 1"/>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635064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00B050"/>
                </a:solidFill>
              </a:rPr>
              <a:t>Contents</a:t>
            </a:r>
            <a:endParaRPr lang="en-GB" sz="4000" b="1" dirty="0">
              <a:solidFill>
                <a:srgbClr val="00B050"/>
              </a:solidFill>
            </a:endParaRPr>
          </a:p>
        </p:txBody>
      </p:sp>
      <p:sp>
        <p:nvSpPr>
          <p:cNvPr id="21" name="Rectangle 20"/>
          <p:cNvSpPr/>
          <p:nvPr/>
        </p:nvSpPr>
        <p:spPr>
          <a:xfrm>
            <a:off x="1000664" y="1500996"/>
            <a:ext cx="10455214" cy="464871"/>
          </a:xfrm>
          <a:prstGeom prst="rect">
            <a:avLst/>
          </a:prstGeom>
        </p:spPr>
        <p:txBody>
          <a:bodyPr wrap="square">
            <a:spAutoFit/>
          </a:bodyPr>
          <a:lstStyle/>
          <a:p>
            <a:pPr>
              <a:lnSpc>
                <a:spcPct val="150000"/>
              </a:lnSpc>
            </a:pPr>
            <a:r>
              <a:rPr lang="en-GB" dirty="0">
                <a:solidFill>
                  <a:srgbClr val="000000"/>
                </a:solidFill>
                <a:latin typeface="Calibri" panose="020F0502020204030204" pitchFamily="34" charset="0"/>
              </a:rPr>
              <a:t>	</a:t>
            </a:r>
          </a:p>
        </p:txBody>
      </p:sp>
      <p:sp>
        <p:nvSpPr>
          <p:cNvPr id="3" name="Rectangle 2"/>
          <p:cNvSpPr/>
          <p:nvPr/>
        </p:nvSpPr>
        <p:spPr>
          <a:xfrm>
            <a:off x="1342663" y="1752786"/>
            <a:ext cx="10185722" cy="3108543"/>
          </a:xfrm>
          <a:prstGeom prst="rect">
            <a:avLst/>
          </a:prstGeom>
        </p:spPr>
        <p:txBody>
          <a:bodyPr wrap="square">
            <a:spAutoFit/>
          </a:bodyPr>
          <a:lstStyle/>
          <a:p>
            <a:pPr>
              <a:lnSpc>
                <a:spcPct val="150000"/>
              </a:lnSpc>
            </a:pPr>
            <a:r>
              <a:rPr lang="en-US" sz="2800" dirty="0"/>
              <a:t>7.1 </a:t>
            </a:r>
            <a:r>
              <a:rPr lang="en-GB" sz="2800" dirty="0"/>
              <a:t>What needs to be monitored and measured?</a:t>
            </a:r>
            <a:endParaRPr lang="en-US" sz="2800" dirty="0"/>
          </a:p>
          <a:p>
            <a:pPr>
              <a:lnSpc>
                <a:spcPct val="150000"/>
              </a:lnSpc>
            </a:pPr>
            <a:r>
              <a:rPr lang="en-US" sz="2800" dirty="0"/>
              <a:t>7.2 Performance indicators</a:t>
            </a:r>
          </a:p>
          <a:p>
            <a:pPr>
              <a:lnSpc>
                <a:spcPct val="150000"/>
              </a:lnSpc>
            </a:pPr>
            <a:r>
              <a:rPr lang="en-US" sz="2800" dirty="0"/>
              <a:t>7.3 Evaluation of the progress</a:t>
            </a:r>
          </a:p>
          <a:p>
            <a:pPr>
              <a:lnSpc>
                <a:spcPct val="150000"/>
              </a:lnSpc>
            </a:pPr>
            <a:r>
              <a:rPr lang="en-US" sz="2800" dirty="0"/>
              <a:t>7.4 Tips and hints</a:t>
            </a:r>
          </a:p>
          <a:p>
            <a:endParaRPr lang="en-US" sz="2800" dirty="0"/>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101869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7.1 What needs to be monitored and measured?</a:t>
            </a:r>
            <a:endParaRPr lang="en-GB" sz="4000" b="1" dirty="0"/>
          </a:p>
        </p:txBody>
      </p:sp>
      <p:sp>
        <p:nvSpPr>
          <p:cNvPr id="3" name="Content Placeholder 2"/>
          <p:cNvSpPr>
            <a:spLocks noGrp="1"/>
          </p:cNvSpPr>
          <p:nvPr>
            <p:ph idx="1"/>
          </p:nvPr>
        </p:nvSpPr>
        <p:spPr/>
        <p:txBody>
          <a:bodyPr>
            <a:normAutofit/>
          </a:bodyPr>
          <a:lstStyle/>
          <a:p>
            <a:pPr marL="0" indent="0" algn="ctr">
              <a:buNone/>
            </a:pPr>
            <a:endParaRPr lang="en-GB" sz="4800" dirty="0">
              <a:solidFill>
                <a:srgbClr val="00B050"/>
              </a:solidFill>
            </a:endParaRPr>
          </a:p>
          <a:p>
            <a:pPr marL="0" indent="0" algn="ctr">
              <a:buNone/>
            </a:pPr>
            <a:endParaRPr lang="en-GB" sz="4800" dirty="0">
              <a:solidFill>
                <a:srgbClr val="00B050"/>
              </a:solidFill>
            </a:endParaRPr>
          </a:p>
          <a:p>
            <a:pPr marL="0" indent="0" algn="ctr">
              <a:buNone/>
            </a:pPr>
            <a:r>
              <a:rPr lang="en-GB" sz="4000" dirty="0">
                <a:solidFill>
                  <a:srgbClr val="00B050"/>
                </a:solidFill>
              </a:rPr>
              <a:t>Discussion</a:t>
            </a:r>
            <a:r>
              <a:rPr lang="en-GB" sz="4800" dirty="0">
                <a:solidFill>
                  <a:srgbClr val="00B050"/>
                </a:solidFill>
              </a:rPr>
              <a:t> </a:t>
            </a:r>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1835945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7.1. What needs to be monitored and measured?</a:t>
            </a:r>
          </a:p>
        </p:txBody>
      </p:sp>
      <p:sp>
        <p:nvSpPr>
          <p:cNvPr id="3" name="Content Placeholder 2"/>
          <p:cNvSpPr>
            <a:spLocks noGrp="1"/>
          </p:cNvSpPr>
          <p:nvPr>
            <p:ph idx="1"/>
          </p:nvPr>
        </p:nvSpPr>
        <p:spPr>
          <a:xfrm>
            <a:off x="838200" y="1825625"/>
            <a:ext cx="10515600" cy="4730450"/>
          </a:xfrm>
        </p:spPr>
        <p:txBody>
          <a:bodyPr>
            <a:normAutofit/>
          </a:bodyPr>
          <a:lstStyle/>
          <a:p>
            <a:pPr>
              <a:lnSpc>
                <a:spcPct val="150000"/>
              </a:lnSpc>
            </a:pPr>
            <a:r>
              <a:rPr lang="en-GB" sz="2600" dirty="0"/>
              <a:t>Monitoring of energy and material efficiency, water consumption, waste and emissions; </a:t>
            </a:r>
          </a:p>
          <a:p>
            <a:pPr>
              <a:lnSpc>
                <a:spcPct val="150000"/>
              </a:lnSpc>
            </a:pPr>
            <a:r>
              <a:rPr lang="en-GB" sz="2600" dirty="0"/>
              <a:t>Monitoring of compliance with legal and other requirements where applicable;</a:t>
            </a:r>
          </a:p>
          <a:p>
            <a:pPr>
              <a:lnSpc>
                <a:spcPct val="150000"/>
              </a:lnSpc>
            </a:pPr>
            <a:r>
              <a:rPr lang="en-GB" sz="2600" dirty="0"/>
              <a:t>Tracking of progress on meeting environmental policy commitments, achieving objectives and actions, and making continual improvement; </a:t>
            </a:r>
          </a:p>
          <a:p>
            <a:endParaRPr lang="en-GB" sz="2600" dirty="0"/>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142883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7.2 Performance indicators</a:t>
            </a:r>
            <a:r>
              <a:rPr lang="et-EE" sz="4000" b="1" dirty="0">
                <a:solidFill>
                  <a:srgbClr val="00B050"/>
                </a:solidFill>
              </a:rPr>
              <a:t> (1)</a:t>
            </a:r>
            <a:r>
              <a:rPr lang="en-GB" sz="4000" b="1" dirty="0">
                <a:solidFill>
                  <a:srgbClr val="00B050"/>
                </a:solidFill>
              </a:rPr>
              <a:t> </a:t>
            </a:r>
          </a:p>
        </p:txBody>
      </p:sp>
      <p:sp>
        <p:nvSpPr>
          <p:cNvPr id="3" name="Content Placeholder 2"/>
          <p:cNvSpPr>
            <a:spLocks noGrp="1"/>
          </p:cNvSpPr>
          <p:nvPr>
            <p:ph idx="1"/>
          </p:nvPr>
        </p:nvSpPr>
        <p:spPr>
          <a:xfrm>
            <a:off x="838199" y="1825625"/>
            <a:ext cx="10898529" cy="4351338"/>
          </a:xfrm>
        </p:spPr>
        <p:txBody>
          <a:bodyPr>
            <a:normAutofit fontScale="25000" lnSpcReduction="20000"/>
          </a:bodyPr>
          <a:lstStyle/>
          <a:p>
            <a:pPr marL="0" indent="0">
              <a:lnSpc>
                <a:spcPct val="170000"/>
              </a:lnSpc>
              <a:buNone/>
            </a:pPr>
            <a:r>
              <a:rPr lang="en-GB" sz="10400" dirty="0"/>
              <a:t>			Energy efficiency 		</a:t>
            </a:r>
          </a:p>
          <a:p>
            <a:pPr marL="0" indent="0">
              <a:lnSpc>
                <a:spcPct val="170000"/>
              </a:lnSpc>
              <a:buNone/>
            </a:pPr>
            <a:endParaRPr lang="en-GB" sz="10400" dirty="0"/>
          </a:p>
          <a:p>
            <a:pPr marL="0" indent="0">
              <a:lnSpc>
                <a:spcPct val="170000"/>
              </a:lnSpc>
              <a:buNone/>
            </a:pPr>
            <a:r>
              <a:rPr lang="en-GB" sz="10400" dirty="0"/>
              <a:t>			</a:t>
            </a:r>
          </a:p>
          <a:p>
            <a:pPr marL="0" indent="0">
              <a:lnSpc>
                <a:spcPct val="170000"/>
              </a:lnSpc>
              <a:buNone/>
            </a:pPr>
            <a:r>
              <a:rPr lang="en-GB" sz="10400" dirty="0"/>
              <a:t>						Water efficiency</a:t>
            </a:r>
          </a:p>
          <a:p>
            <a:pPr marL="0" indent="0">
              <a:lnSpc>
                <a:spcPct val="170000"/>
              </a:lnSpc>
              <a:buNone/>
            </a:pPr>
            <a:r>
              <a:rPr lang="en-GB" sz="10400" dirty="0"/>
              <a:t> 			</a:t>
            </a:r>
          </a:p>
          <a:p>
            <a:pPr marL="0" indent="0">
              <a:lnSpc>
                <a:spcPct val="170000"/>
              </a:lnSpc>
              <a:buNone/>
            </a:pPr>
            <a:r>
              <a:rPr lang="en-GB" sz="10400" dirty="0"/>
              <a:t>Material efficiency (paper consumption) 			</a:t>
            </a: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952" y="1539433"/>
            <a:ext cx="1956121" cy="179407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5644" y="3727050"/>
            <a:ext cx="2015414" cy="1754528"/>
          </a:xfrm>
          <a:prstGeom prst="rect">
            <a:avLst/>
          </a:prstGeom>
        </p:spPr>
      </p:pic>
      <p:pic>
        <p:nvPicPr>
          <p:cNvPr id="7" name="Picture 6"/>
          <p:cNvPicPr/>
          <p:nvPr/>
        </p:nvPicPr>
        <p:blipFill rotWithShape="1">
          <a:blip r:embed="rId5">
            <a:extLst>
              <a:ext uri="{28A0092B-C50C-407E-A947-70E740481C1C}">
                <a14:useLocalDpi xmlns:a14="http://schemas.microsoft.com/office/drawing/2010/main" val="0"/>
              </a:ext>
            </a:extLst>
          </a:blip>
          <a:srcRect r="6600"/>
          <a:stretch/>
        </p:blipFill>
        <p:spPr bwMode="auto">
          <a:xfrm>
            <a:off x="8061382" y="1920058"/>
            <a:ext cx="2691499" cy="2235254"/>
          </a:xfrm>
          <a:prstGeom prst="rect">
            <a:avLst/>
          </a:prstGeom>
          <a:ln>
            <a:noFill/>
          </a:ln>
          <a:extLst>
            <a:ext uri="{53640926-AAD7-44D8-BBD7-CCE9431645EC}">
              <a14:shadowObscured xmlns:a14="http://schemas.microsoft.com/office/drawing/2010/main"/>
            </a:ext>
          </a:extLst>
        </p:spPr>
      </p:pic>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535428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898529" cy="4351338"/>
          </a:xfrm>
        </p:spPr>
        <p:txBody>
          <a:bodyPr>
            <a:normAutofit/>
          </a:bodyPr>
          <a:lstStyle/>
          <a:p>
            <a:pPr marL="0" indent="0">
              <a:lnSpc>
                <a:spcPct val="170000"/>
              </a:lnSpc>
              <a:buNone/>
            </a:pPr>
            <a:r>
              <a:rPr lang="en-GB" sz="10400" dirty="0"/>
              <a:t>		</a:t>
            </a:r>
            <a:endParaRPr lang="en-GB" dirty="0"/>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pic>
        <p:nvPicPr>
          <p:cNvPr id="8" name="Picture 7"/>
          <p:cNvPicPr>
            <a:picLocks noChangeAspect="1"/>
          </p:cNvPicPr>
          <p:nvPr/>
        </p:nvPicPr>
        <p:blipFill>
          <a:blip r:embed="rId3"/>
          <a:stretch>
            <a:fillRect/>
          </a:stretch>
        </p:blipFill>
        <p:spPr>
          <a:xfrm>
            <a:off x="1029377" y="253615"/>
            <a:ext cx="10133246" cy="5798057"/>
          </a:xfrm>
          <a:prstGeom prst="rect">
            <a:avLst/>
          </a:prstGeom>
        </p:spPr>
      </p:pic>
    </p:spTree>
    <p:extLst>
      <p:ext uri="{BB962C8B-B14F-4D97-AF65-F5344CB8AC3E}">
        <p14:creationId xmlns:p14="http://schemas.microsoft.com/office/powerpoint/2010/main" val="556953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7.2 Performance indicators</a:t>
            </a:r>
            <a:r>
              <a:rPr lang="et-EE" sz="4000" b="1" dirty="0">
                <a:solidFill>
                  <a:srgbClr val="00B050"/>
                </a:solidFill>
              </a:rPr>
              <a:t> (2)</a:t>
            </a:r>
            <a:r>
              <a:rPr lang="en-GB" sz="4000" b="1" dirty="0">
                <a:solidFill>
                  <a:srgbClr val="00B050"/>
                </a:solidFill>
              </a:rPr>
              <a:t> </a:t>
            </a:r>
          </a:p>
        </p:txBody>
      </p:sp>
      <p:sp>
        <p:nvSpPr>
          <p:cNvPr id="3" name="Content Placeholder 2"/>
          <p:cNvSpPr>
            <a:spLocks noGrp="1"/>
          </p:cNvSpPr>
          <p:nvPr>
            <p:ph idx="1"/>
          </p:nvPr>
        </p:nvSpPr>
        <p:spPr>
          <a:xfrm>
            <a:off x="838200" y="1825625"/>
            <a:ext cx="10721196" cy="4351338"/>
          </a:xfrm>
        </p:spPr>
        <p:txBody>
          <a:bodyPr>
            <a:normAutofit/>
          </a:bodyPr>
          <a:lstStyle/>
          <a:p>
            <a:pPr marL="2743200" lvl="6" indent="0">
              <a:lnSpc>
                <a:spcPct val="150000"/>
              </a:lnSpc>
              <a:buNone/>
            </a:pPr>
            <a:r>
              <a:rPr lang="en-GB" sz="2000" dirty="0"/>
              <a:t>Waste: Total annual waste generation incl. hazardous waste, paper waste, plastic waste, organic waste, ICT waste;</a:t>
            </a:r>
          </a:p>
          <a:p>
            <a:pPr marL="2743200" lvl="6" indent="0">
              <a:lnSpc>
                <a:spcPct val="150000"/>
              </a:lnSpc>
              <a:buNone/>
            </a:pPr>
            <a:endParaRPr lang="en-GB" sz="1600" dirty="0"/>
          </a:p>
          <a:p>
            <a:pPr marL="2743200" lvl="6" indent="0">
              <a:lnSpc>
                <a:spcPct val="150000"/>
              </a:lnSpc>
              <a:buNone/>
            </a:pPr>
            <a:r>
              <a:rPr lang="en-GB" sz="2000" dirty="0"/>
              <a:t>Emissions: Car fleet – fuel invoices -&gt; Fuel quantities-&gt; multiplied by conversion factor;</a:t>
            </a:r>
          </a:p>
          <a:p>
            <a:pPr marL="2743200" lvl="6" indent="0">
              <a:lnSpc>
                <a:spcPct val="150000"/>
              </a:lnSpc>
              <a:buNone/>
            </a:pPr>
            <a:endParaRPr lang="en-GB" sz="2600" dirty="0"/>
          </a:p>
          <a:p>
            <a:pPr marL="2743200" lvl="6" indent="0">
              <a:lnSpc>
                <a:spcPct val="150000"/>
              </a:lnSpc>
              <a:buNone/>
            </a:pPr>
            <a:r>
              <a:rPr lang="en-GB" sz="2000" dirty="0"/>
              <a:t>Mobility: Environmental staff awareness (car-pooling, Bicycle network, etc.).</a:t>
            </a:r>
          </a:p>
          <a:p>
            <a:pPr marL="0" indent="0">
              <a:buNone/>
            </a:pPr>
            <a:endParaRPr lang="en-GB" dirty="0"/>
          </a:p>
        </p:txBody>
      </p:sp>
      <p:pic>
        <p:nvPicPr>
          <p:cNvPr id="5" name="Picture 4" descr="Separation recycling bins. Waste segregation management concept. Vector Illustration"/>
          <p:cNvPicPr/>
          <p:nvPr/>
        </p:nvPicPr>
        <p:blipFill rotWithShape="1">
          <a:blip r:embed="rId3" cstate="print">
            <a:extLst>
              <a:ext uri="{28A0092B-C50C-407E-A947-70E740481C1C}">
                <a14:useLocalDpi xmlns:a14="http://schemas.microsoft.com/office/drawing/2010/main" val="0"/>
              </a:ext>
            </a:extLst>
          </a:blip>
          <a:srcRect l="-1" r="529" b="7672"/>
          <a:stretch/>
        </p:blipFill>
        <p:spPr bwMode="auto">
          <a:xfrm>
            <a:off x="1169044" y="1817225"/>
            <a:ext cx="1724628" cy="1435262"/>
          </a:xfrm>
          <a:prstGeom prst="rect">
            <a:avLst/>
          </a:prstGeom>
          <a:noFill/>
          <a:ln>
            <a:noFill/>
          </a:ln>
          <a:extLst>
            <a:ext uri="{53640926-AAD7-44D8-BBD7-CCE9431645EC}">
              <a14:shadowObscured xmlns:a14="http://schemas.microsoft.com/office/drawing/2010/main"/>
            </a:ext>
          </a:extLst>
        </p:spPr>
      </p:pic>
      <p:pic>
        <p:nvPicPr>
          <p:cNvPr id="6" name="compImg" descr="Alternative power concept eco car . Grass covered car plugged into power supply on a white background. Stock Photo - 16174506">
            <a:hlinkClick r:id="rId4" tgtFrame="&quot;_blank&quot;" tooltip="&quot;Alternative power concept eco car . Grass covered car plugged into power supply on a white background. Stock Photo - 16174506&quo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5342" y="4606724"/>
            <a:ext cx="1568256" cy="1004883"/>
          </a:xfrm>
          <a:prstGeom prst="rect">
            <a:avLst/>
          </a:prstGeom>
          <a:noFill/>
          <a:ln>
            <a:noFill/>
          </a:ln>
        </p:spPr>
      </p:pic>
      <p:pic>
        <p:nvPicPr>
          <p:cNvPr id="7" name="compImg" descr="carbon dioxide emission Stock Vector - 12779024">
            <a:hlinkClick r:id="rId6" tgtFrame="&quot;_blank&quot;" tooltip="&quot;carbon dioxide emission Stock Vector - 12779024&quo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61642" y="3460830"/>
            <a:ext cx="1238490" cy="752355"/>
          </a:xfrm>
          <a:prstGeom prst="rect">
            <a:avLst/>
          </a:prstGeom>
          <a:noFill/>
          <a:ln>
            <a:noFill/>
          </a:ln>
        </p:spPr>
      </p:pic>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767526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a:solidFill>
                  <a:srgbClr val="00B050"/>
                </a:solidFill>
              </a:rPr>
              <a:t>7.3 </a:t>
            </a:r>
            <a:r>
              <a:rPr lang="en-US" sz="4000" b="1" dirty="0">
                <a:solidFill>
                  <a:srgbClr val="00B050"/>
                </a:solidFill>
              </a:rPr>
              <a:t>Evaluation of the progress and after</a:t>
            </a:r>
            <a:endParaRPr lang="en-GB" sz="4000" b="1" dirty="0"/>
          </a:p>
        </p:txBody>
      </p:sp>
      <p:pic>
        <p:nvPicPr>
          <p:cNvPr id="4" name="Content Placeholder 3">
            <a:hlinkClick r:id="rId3"/>
          </p:cNvPr>
          <p:cNvPicPr>
            <a:picLocks noGrp="1" noChangeAspect="1"/>
          </p:cNvPicPr>
          <p:nvPr>
            <p:ph idx="1"/>
          </p:nvPr>
        </p:nvPicPr>
        <p:blipFill>
          <a:blip r:embed="rId4"/>
          <a:stretch>
            <a:fillRect/>
          </a:stretch>
        </p:blipFill>
        <p:spPr>
          <a:xfrm>
            <a:off x="1932972" y="1435263"/>
            <a:ext cx="8160152" cy="4639882"/>
          </a:xfrm>
          <a:prstGeom prst="rect">
            <a:avLst/>
          </a:prstGeom>
        </p:spPr>
      </p:pic>
      <p:sp>
        <p:nvSpPr>
          <p:cNvPr id="5" name="Rectangle 4"/>
          <p:cNvSpPr/>
          <p:nvPr/>
        </p:nvSpPr>
        <p:spPr>
          <a:xfrm>
            <a:off x="2469265" y="5892581"/>
            <a:ext cx="7253469" cy="646331"/>
          </a:xfrm>
          <a:prstGeom prst="rect">
            <a:avLst/>
          </a:prstGeom>
        </p:spPr>
        <p:txBody>
          <a:bodyPr wrap="square">
            <a:spAutoFit/>
          </a:bodyPr>
          <a:lstStyle/>
          <a:p>
            <a:r>
              <a:rPr lang="en-GB" dirty="0">
                <a:hlinkClick r:id="rId3"/>
              </a:rPr>
              <a:t>https://www.eca.europa.eu/en/Pages/Environmental-management.aspx</a:t>
            </a:r>
            <a:endParaRPr lang="en-GB" dirty="0"/>
          </a:p>
          <a:p>
            <a:endParaRPr lang="en-GB" dirty="0"/>
          </a:p>
        </p:txBody>
      </p:sp>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5428883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1098</TotalTime>
  <Words>1869</Words>
  <Application>Microsoft Office PowerPoint</Application>
  <PresentationFormat>Widescreen</PresentationFormat>
  <Paragraphs>133</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   Session 7  Monitoring and tracking the progress Evaluation  Performance indicators</vt:lpstr>
      <vt:lpstr>PowerPoint Presentation</vt:lpstr>
      <vt:lpstr>Contents</vt:lpstr>
      <vt:lpstr>7.1 What needs to be monitored and measured?</vt:lpstr>
      <vt:lpstr>7.1. What needs to be monitored and measured?</vt:lpstr>
      <vt:lpstr>7.2 Performance indicators (1) </vt:lpstr>
      <vt:lpstr>PowerPoint Presentation</vt:lpstr>
      <vt:lpstr>7.2 Performance indicators (2) </vt:lpstr>
      <vt:lpstr>7.3 Evaluation of the progress and after</vt:lpstr>
      <vt:lpstr>7.4 Tips and hints</vt:lpstr>
    </vt:vector>
  </TitlesOfParts>
  <Company>ECA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Greening training</dc:title>
  <dc:creator>Dilyanka Zhelezarova</dc:creator>
  <cp:lastModifiedBy>Dilyanka Zhelezarova</cp:lastModifiedBy>
  <cp:revision>88</cp:revision>
  <cp:lastPrinted>2019-08-01T15:42:37Z</cp:lastPrinted>
  <dcterms:created xsi:type="dcterms:W3CDTF">2018-09-28T06:31:53Z</dcterms:created>
  <dcterms:modified xsi:type="dcterms:W3CDTF">2019-08-08T14:16:15Z</dcterms:modified>
</cp:coreProperties>
</file>