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65" r:id="rId3"/>
    <p:sldId id="415" r:id="rId4"/>
    <p:sldId id="259" r:id="rId5"/>
    <p:sldId id="260" r:id="rId6"/>
    <p:sldId id="261" r:id="rId7"/>
    <p:sldId id="419" r:id="rId8"/>
    <p:sldId id="263" r:id="rId9"/>
    <p:sldId id="418" r:id="rId10"/>
  </p:sldIdLst>
  <p:sldSz cx="12192000" cy="6858000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94595" autoAdjust="0"/>
  </p:normalViewPr>
  <p:slideViewPr>
    <p:cSldViewPr snapToGrid="0">
      <p:cViewPr varScale="1">
        <p:scale>
          <a:sx n="57" d="100"/>
          <a:sy n="57" d="100"/>
        </p:scale>
        <p:origin x="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B7D3D-39E7-4885-8F39-F068AD33D79A}" type="datetimeFigureOut">
              <a:rPr lang="et-EE" smtClean="0"/>
              <a:t>04.08.2019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4D09A-4E74-47E2-91E1-CF4D606EBE0F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65308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54D09A-4E74-47E2-91E1-CF4D606EBE0F}" type="slidenum">
              <a:rPr lang="et-EE" smtClean="0"/>
              <a:t>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37070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Demonstrating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environmental</a:t>
            </a:r>
            <a:r>
              <a:rPr lang="et-EE" dirty="0"/>
              <a:t> </a:t>
            </a:r>
            <a:r>
              <a:rPr lang="et-EE" dirty="0" err="1"/>
              <a:t>review</a:t>
            </a:r>
            <a:r>
              <a:rPr lang="et-EE" dirty="0"/>
              <a:t> of NAOE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54D09A-4E74-47E2-91E1-CF4D606EBE0F}" type="slidenum">
              <a:rPr lang="et-EE" smtClean="0"/>
              <a:t>6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65412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/>
              <a:t>BEFORE </a:t>
            </a:r>
            <a:r>
              <a:rPr lang="et-EE" dirty="0" err="1"/>
              <a:t>table</a:t>
            </a:r>
            <a:r>
              <a:rPr lang="et-EE" dirty="0"/>
              <a:t> </a:t>
            </a:r>
            <a:r>
              <a:rPr lang="et-EE" dirty="0" err="1"/>
              <a:t>template</a:t>
            </a:r>
            <a:r>
              <a:rPr lang="et-EE" dirty="0"/>
              <a:t> </a:t>
            </a:r>
            <a:r>
              <a:rPr lang="et-EE" dirty="0" err="1"/>
              <a:t>will</a:t>
            </a:r>
            <a:r>
              <a:rPr lang="et-EE" dirty="0"/>
              <a:t> </a:t>
            </a:r>
            <a:r>
              <a:rPr lang="et-EE" dirty="0" err="1"/>
              <a:t>be</a:t>
            </a:r>
            <a:r>
              <a:rPr lang="et-EE" dirty="0"/>
              <a:t> presente </a:t>
            </a:r>
            <a:r>
              <a:rPr lang="et-EE" dirty="0" err="1"/>
              <a:t>here</a:t>
            </a:r>
            <a:r>
              <a:rPr lang="et-EE" dirty="0"/>
              <a:t>. </a:t>
            </a:r>
            <a:r>
              <a:rPr lang="et-EE" dirty="0" err="1"/>
              <a:t>This</a:t>
            </a:r>
            <a:r>
              <a:rPr lang="et-EE" dirty="0"/>
              <a:t> </a:t>
            </a:r>
            <a:r>
              <a:rPr lang="et-EE" dirty="0" err="1"/>
              <a:t>template</a:t>
            </a:r>
            <a:r>
              <a:rPr lang="et-EE" dirty="0"/>
              <a:t> </a:t>
            </a:r>
            <a:r>
              <a:rPr lang="et-EE" dirty="0" err="1"/>
              <a:t>is</a:t>
            </a:r>
            <a:r>
              <a:rPr lang="et-EE" dirty="0"/>
              <a:t> </a:t>
            </a:r>
            <a:r>
              <a:rPr lang="et-EE" dirty="0" err="1"/>
              <a:t>presenting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elements</a:t>
            </a:r>
            <a:r>
              <a:rPr lang="et-EE" dirty="0"/>
              <a:t> of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possible</a:t>
            </a:r>
            <a:r>
              <a:rPr lang="et-EE" dirty="0"/>
              <a:t> 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54D09A-4E74-47E2-91E1-CF4D606EBE0F}" type="slidenum">
              <a:rPr lang="et-EE" smtClean="0"/>
              <a:t>7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929958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Before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next</a:t>
            </a:r>
            <a:r>
              <a:rPr lang="et-EE" dirty="0"/>
              <a:t> sessioon 5 minutes </a:t>
            </a:r>
            <a:r>
              <a:rPr lang="et-EE" dirty="0" err="1"/>
              <a:t>feedback</a:t>
            </a:r>
            <a:r>
              <a:rPr lang="et-EE" dirty="0"/>
              <a:t> on </a:t>
            </a:r>
            <a:r>
              <a:rPr lang="et-EE" dirty="0" err="1"/>
              <a:t>assignment</a:t>
            </a:r>
            <a:r>
              <a:rPr lang="et-EE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54D09A-4E74-47E2-91E1-CF4D606EBE0F}" type="slidenum">
              <a:rPr lang="et-EE" smtClean="0"/>
              <a:t>9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406040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2769C-3536-4B71-A1C3-0FC13D034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D7EE66-7EBA-412B-B2CD-3643CAB867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EA5DA-9D7D-4588-B6D5-5EDC9B8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556DD-C0D4-4E99-9371-93723B7C3EBC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22B12-044C-443E-AC77-E3D08B525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0946E-D8FB-4A79-AFCF-E08765FE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8130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C3419-9241-45AB-B196-D3B5D6411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E6A2ED-9B5A-4B6E-A47D-9F52F0349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0FABD-5E28-47F6-94A8-D96CDD7C6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D65B7-1A42-4E94-B092-1358086992BB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EC55D-5E07-41C6-B184-62F2D5372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69E62-3756-4874-AE20-00DD98CA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8622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91032-C308-4160-B731-6A69FC6CA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51470E-F177-4445-8EE8-51EBD073B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11682-E2EC-4EE4-84B1-57845E91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03B1-9875-4932-A99F-0169FE4236B9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2818B-D562-4CE7-A1B2-21ACF707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033A3-A226-4986-BD4C-DCABAB901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3844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AC7FA-FACF-4B6F-B029-7DAC644AB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8A197-3482-4F28-8C27-9F75EE65A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1133F-6613-4E01-9DA3-4DA9011A2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B33B6-EC8D-450A-B6F0-181ADF09C343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A66B6-B880-49E3-BB62-F83AAC131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E3FAD-0058-449F-8E75-4D7F0C2F8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8002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F0DE7-81A5-4F0D-A407-7B1F7F7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08203-087E-48AD-87A1-7B251E148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FF73C-BF69-4E5F-AC66-40356348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6EFAC-8DA3-4D4A-BDAB-08F4AC9CFE32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53DB8-3EFD-4A23-B1BB-36F1E557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93391-2EED-4522-ADAE-B8AA76297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8831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F4793-092D-47D9-8492-0D4A63BC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75282-F8F4-4D20-A0E2-657ED08E52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17E731-693B-4086-ACB4-6617587AB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0C8447-E4FB-4F95-ACCA-F292E157A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B745C-79A9-4E8F-A2F5-50BD9FB3A166}" type="datetime1">
              <a:rPr lang="et-EE" smtClean="0"/>
              <a:t>04.08.2019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AC8D1-4871-412A-B20D-10CD24A33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EAF8-FE20-4536-B0AB-6A3BE725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0668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3015B-73FF-47B6-BD60-78B26D84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21669-5E68-4F94-AB1B-F3DBA7534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A6F429-4EFA-4F5E-9E8C-1583057D2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988C9E-373F-4882-94F8-B0C3B7BE9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5788A8-527C-46CE-9C90-DF0ED9F9D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616618-4DC5-4E06-9203-7C3D4EEF6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5C16E-EA7D-4BCF-A5CD-E9F15016F864}" type="datetime1">
              <a:rPr lang="et-EE" smtClean="0"/>
              <a:t>04.08.2019</a:t>
            </a:fld>
            <a:endParaRPr lang="et-E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2705DF-C5A6-413A-A431-F72323AD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740ED0-E638-4CDF-90F9-39C3799F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7162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1A168-E91B-4957-B8CF-3FCE28BDE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74C9C-45C8-467B-8B3D-3139A3FA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2CD4-890E-4B9B-814A-505218FD90F1}" type="datetime1">
              <a:rPr lang="et-EE" smtClean="0"/>
              <a:t>04.08.2019</a:t>
            </a:fld>
            <a:endParaRPr lang="et-E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0914C-212C-4A61-889A-F7843447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2DC779-A55C-46A4-A861-43E11E52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3041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B3B6D9-DC55-4EDA-B55B-DBE204D9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707CC-55B8-436A-8F1F-DA3FD90E6A2C}" type="datetime1">
              <a:rPr lang="et-EE" smtClean="0"/>
              <a:t>04.08.2019</a:t>
            </a:fld>
            <a:endParaRPr lang="et-E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E5F911-0D0E-432A-A802-24A221ED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3023A-89E5-4BC4-BF16-EBDAF4E1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95271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2FBC6-111A-471B-9D9E-BD44A3A7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7537-D96B-4CC0-A08E-FC47870AF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11FD4-F3E5-4338-900A-BC165740B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DD4E44-D231-4526-AA87-767F0410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0E3A8-3743-4985-971E-6ED4EE7A421E}" type="datetime1">
              <a:rPr lang="et-EE" smtClean="0"/>
              <a:t>04.08.2019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4C1D24-EB68-4167-9590-0D4708A5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1F184-6208-42C8-A67E-64A1B24F3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2356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DFD37-DFD9-47ED-B21B-84A4DB4EA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9661C5-2B6C-4371-905C-67A2FCF98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7F200-ED67-46F0-B6A6-1A47B2602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C43D00-B0C9-43CB-84DB-E16F63D92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61EFA-D960-4E8F-A839-69BB421321BE}" type="datetime1">
              <a:rPr lang="et-EE" smtClean="0"/>
              <a:t>04.08.2019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4B82E-F4B9-493C-9861-336FFFF0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A1C2F-8EB4-48C5-8795-EE4FC914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623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E22AD-2249-4F24-BB1C-FC7652A43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670859-DBFC-4387-8E06-A3D57E40C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A19C-24E7-458F-A6E4-77BC0115B2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B0264-1A5B-415C-8014-BE097C79510D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C6BF7-E948-45CD-AF8A-F0A6BEFC6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9CBB-0EFD-4187-93D3-51A8CE571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916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18177-1DF0-485C-9481-7C1E354C1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55452"/>
            <a:ext cx="9144000" cy="2387600"/>
          </a:xfrm>
        </p:spPr>
        <p:txBody>
          <a:bodyPr>
            <a:normAutofit/>
          </a:bodyPr>
          <a:lstStyle/>
          <a:p>
            <a:r>
              <a:rPr lang="en-GB" sz="4800" b="1" dirty="0">
                <a:solidFill>
                  <a:srgbClr val="00B050"/>
                </a:solidFill>
              </a:rPr>
              <a:t>Session 4</a:t>
            </a:r>
            <a:br>
              <a:rPr lang="et-EE" sz="4800" b="1" dirty="0">
                <a:solidFill>
                  <a:srgbClr val="00B050"/>
                </a:solidFill>
              </a:rPr>
            </a:br>
            <a:br>
              <a:rPr lang="et-EE" sz="4800" b="1" dirty="0">
                <a:solidFill>
                  <a:srgbClr val="00B050"/>
                </a:solidFill>
              </a:rPr>
            </a:br>
            <a:r>
              <a:rPr lang="en-GB" sz="4800" b="1" dirty="0">
                <a:solidFill>
                  <a:srgbClr val="00B050"/>
                </a:solidFill>
              </a:rPr>
              <a:t>Initial environmental</a:t>
            </a:r>
            <a:r>
              <a:rPr lang="et-EE" sz="4800" b="1" dirty="0">
                <a:solidFill>
                  <a:srgbClr val="00B050"/>
                </a:solidFill>
              </a:rPr>
              <a:t> </a:t>
            </a:r>
            <a:r>
              <a:rPr lang="en-GB" sz="4800" b="1" dirty="0">
                <a:solidFill>
                  <a:srgbClr val="00B050"/>
                </a:solidFill>
              </a:rPr>
              <a:t> review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379158-FED8-43E3-8382-DE8C88B0E9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88537"/>
            <a:ext cx="9144000" cy="1655762"/>
          </a:xfrm>
        </p:spPr>
        <p:txBody>
          <a:bodyPr/>
          <a:lstStyle/>
          <a:p>
            <a:r>
              <a:rPr lang="en-US" dirty="0"/>
              <a:t>INTOSAI WGEA training on Greening the SAIs</a:t>
            </a:r>
          </a:p>
          <a:p>
            <a:r>
              <a:rPr lang="en-US" dirty="0"/>
              <a:t>5th August 2019, Bangkok, Kingdom of Thailand</a:t>
            </a:r>
          </a:p>
          <a:p>
            <a:endParaRPr lang="et-E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B68B0-CCC3-4A68-9045-0E91AF3EC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905" y="213001"/>
            <a:ext cx="3748221" cy="27448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E78BF3-FDE6-45D8-ACA5-D25F1A1AF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513" y="5754906"/>
            <a:ext cx="8650974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0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27C3DBD8-670F-429E-AC37-99A9CA5FB810}"/>
              </a:ext>
            </a:extLst>
          </p:cNvPr>
          <p:cNvGrpSpPr/>
          <p:nvPr/>
        </p:nvGrpSpPr>
        <p:grpSpPr>
          <a:xfrm>
            <a:off x="1059873" y="768927"/>
            <a:ext cx="9611591" cy="5355102"/>
            <a:chOff x="1502667" y="1029124"/>
            <a:chExt cx="6879512" cy="459287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8ED5BC6-3E7E-437B-B19E-52DFFAD77016}"/>
                </a:ext>
              </a:extLst>
            </p:cNvPr>
            <p:cNvGrpSpPr/>
            <p:nvPr/>
          </p:nvGrpSpPr>
          <p:grpSpPr>
            <a:xfrm>
              <a:off x="1502667" y="1029124"/>
              <a:ext cx="6879512" cy="4592876"/>
              <a:chOff x="1502667" y="1029124"/>
              <a:chExt cx="6879512" cy="4592876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3653B3D-D8CF-4556-B565-9D922C29CE99}"/>
                  </a:ext>
                </a:extLst>
              </p:cNvPr>
              <p:cNvSpPr/>
              <p:nvPr/>
            </p:nvSpPr>
            <p:spPr>
              <a:xfrm>
                <a:off x="155938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accent1">
                    <a:lumMod val="75000"/>
                  </a:schemeClr>
                </a:solidFill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1. What is greening?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Commitment</a:t>
                </a: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A546256-5C7E-4876-90FA-FD11FBF892B3}"/>
                  </a:ext>
                </a:extLst>
              </p:cNvPr>
              <p:cNvSpPr/>
              <p:nvPr/>
            </p:nvSpPr>
            <p:spPr>
              <a:xfrm>
                <a:off x="3523004" y="1346769"/>
                <a:ext cx="382617" cy="447590"/>
              </a:xfrm>
              <a:custGeom>
                <a:avLst/>
                <a:gdLst>
                  <a:gd name="connsiteX0" fmla="*/ 0 w 382617"/>
                  <a:gd name="connsiteY0" fmla="*/ 89518 h 447590"/>
                  <a:gd name="connsiteX1" fmla="*/ 191309 w 382617"/>
                  <a:gd name="connsiteY1" fmla="*/ 89518 h 447590"/>
                  <a:gd name="connsiteX2" fmla="*/ 191309 w 382617"/>
                  <a:gd name="connsiteY2" fmla="*/ 0 h 447590"/>
                  <a:gd name="connsiteX3" fmla="*/ 382617 w 382617"/>
                  <a:gd name="connsiteY3" fmla="*/ 223795 h 447590"/>
                  <a:gd name="connsiteX4" fmla="*/ 191309 w 382617"/>
                  <a:gd name="connsiteY4" fmla="*/ 447590 h 447590"/>
                  <a:gd name="connsiteX5" fmla="*/ 191309 w 382617"/>
                  <a:gd name="connsiteY5" fmla="*/ 358072 h 447590"/>
                  <a:gd name="connsiteX6" fmla="*/ 0 w 382617"/>
                  <a:gd name="connsiteY6" fmla="*/ 358072 h 447590"/>
                  <a:gd name="connsiteX7" fmla="*/ 0 w 382617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617" h="447590">
                    <a:moveTo>
                      <a:pt x="0" y="89518"/>
                    </a:moveTo>
                    <a:lnTo>
                      <a:pt x="191309" y="89518"/>
                    </a:lnTo>
                    <a:lnTo>
                      <a:pt x="191309" y="0"/>
                    </a:lnTo>
                    <a:lnTo>
                      <a:pt x="382617" y="223795"/>
                    </a:lnTo>
                    <a:lnTo>
                      <a:pt x="191309" y="447590"/>
                    </a:lnTo>
                    <a:lnTo>
                      <a:pt x="191309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14785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2C9C272-5389-4762-A8F0-282820FBBCA3}"/>
                  </a:ext>
                </a:extLst>
              </p:cNvPr>
              <p:cNvSpPr/>
              <p:nvPr/>
            </p:nvSpPr>
            <p:spPr>
              <a:xfrm>
                <a:off x="4086102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2. </a:t>
                </a:r>
                <a:r>
                  <a:rPr lang="en-GB" sz="1600" b="1" kern="1200" dirty="0"/>
                  <a:t>How to start</a:t>
                </a:r>
                <a:r>
                  <a:rPr lang="en-GB" sz="1600" b="1" kern="1200" noProof="0" dirty="0"/>
                  <a:t>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Working group </a:t>
                </a:r>
                <a:endParaRPr lang="et-EE" sz="1600" b="1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Setting</a:t>
                </a:r>
                <a:r>
                  <a:rPr lang="en-GB" sz="1600" b="1" kern="1200" noProof="0" dirty="0"/>
                  <a:t> the policy</a:t>
                </a: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A55E212-E67B-46EF-B436-7E2CEA28DABD}"/>
                  </a:ext>
                </a:extLst>
              </p:cNvPr>
              <p:cNvSpPr/>
              <p:nvPr/>
            </p:nvSpPr>
            <p:spPr>
              <a:xfrm>
                <a:off x="6040582" y="1346769"/>
                <a:ext cx="360588" cy="447590"/>
              </a:xfrm>
              <a:custGeom>
                <a:avLst/>
                <a:gdLst>
                  <a:gd name="connsiteX0" fmla="*/ 0 w 360588"/>
                  <a:gd name="connsiteY0" fmla="*/ 89518 h 447590"/>
                  <a:gd name="connsiteX1" fmla="*/ 180294 w 360588"/>
                  <a:gd name="connsiteY1" fmla="*/ 89518 h 447590"/>
                  <a:gd name="connsiteX2" fmla="*/ 180294 w 360588"/>
                  <a:gd name="connsiteY2" fmla="*/ 0 h 447590"/>
                  <a:gd name="connsiteX3" fmla="*/ 360588 w 360588"/>
                  <a:gd name="connsiteY3" fmla="*/ 223795 h 447590"/>
                  <a:gd name="connsiteX4" fmla="*/ 180294 w 360588"/>
                  <a:gd name="connsiteY4" fmla="*/ 447590 h 447590"/>
                  <a:gd name="connsiteX5" fmla="*/ 180294 w 360588"/>
                  <a:gd name="connsiteY5" fmla="*/ 358072 h 447590"/>
                  <a:gd name="connsiteX6" fmla="*/ 0 w 360588"/>
                  <a:gd name="connsiteY6" fmla="*/ 358072 h 447590"/>
                  <a:gd name="connsiteX7" fmla="*/ 0 w 360588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588" h="447590">
                    <a:moveTo>
                      <a:pt x="0" y="89518"/>
                    </a:moveTo>
                    <a:lnTo>
                      <a:pt x="180294" y="89518"/>
                    </a:lnTo>
                    <a:lnTo>
                      <a:pt x="180294" y="0"/>
                    </a:lnTo>
                    <a:lnTo>
                      <a:pt x="360588" y="223795"/>
                    </a:lnTo>
                    <a:lnTo>
                      <a:pt x="180294" y="447590"/>
                    </a:lnTo>
                    <a:lnTo>
                      <a:pt x="180294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8176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7A5CF95-A8A0-4345-BB27-445F47804A3B}"/>
                  </a:ext>
                </a:extLst>
              </p:cNvPr>
              <p:cNvSpPr/>
              <p:nvPr/>
            </p:nvSpPr>
            <p:spPr>
              <a:xfrm>
                <a:off x="657126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t-EE" sz="1600" b="1" dirty="0"/>
                  <a:t>3. </a:t>
                </a:r>
                <a:r>
                  <a:rPr lang="en-GB" sz="1600" b="1" dirty="0"/>
                  <a:t>Identifying environmental aspects</a:t>
                </a:r>
                <a:endParaRPr lang="en-GB" sz="1600" b="1" kern="1200" noProof="0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93129D4-6F2A-4C1F-B6F3-0923CE1DF670}"/>
                  </a:ext>
                </a:extLst>
              </p:cNvPr>
              <p:cNvSpPr/>
              <p:nvPr/>
            </p:nvSpPr>
            <p:spPr>
              <a:xfrm>
                <a:off x="7252891" y="2250958"/>
                <a:ext cx="447590" cy="334756"/>
              </a:xfrm>
              <a:custGeom>
                <a:avLst/>
                <a:gdLst>
                  <a:gd name="connsiteX0" fmla="*/ 0 w 334756"/>
                  <a:gd name="connsiteY0" fmla="*/ 89518 h 447590"/>
                  <a:gd name="connsiteX1" fmla="*/ 167378 w 334756"/>
                  <a:gd name="connsiteY1" fmla="*/ 89518 h 447590"/>
                  <a:gd name="connsiteX2" fmla="*/ 167378 w 334756"/>
                  <a:gd name="connsiteY2" fmla="*/ 0 h 447590"/>
                  <a:gd name="connsiteX3" fmla="*/ 334756 w 334756"/>
                  <a:gd name="connsiteY3" fmla="*/ 223795 h 447590"/>
                  <a:gd name="connsiteX4" fmla="*/ 167378 w 334756"/>
                  <a:gd name="connsiteY4" fmla="*/ 447590 h 447590"/>
                  <a:gd name="connsiteX5" fmla="*/ 167378 w 334756"/>
                  <a:gd name="connsiteY5" fmla="*/ 358072 h 447590"/>
                  <a:gd name="connsiteX6" fmla="*/ 0 w 334756"/>
                  <a:gd name="connsiteY6" fmla="*/ 358072 h 447590"/>
                  <a:gd name="connsiteX7" fmla="*/ 0 w 334756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756" h="447590">
                    <a:moveTo>
                      <a:pt x="267805" y="0"/>
                    </a:moveTo>
                    <a:lnTo>
                      <a:pt x="267805" y="223795"/>
                    </a:lnTo>
                    <a:lnTo>
                      <a:pt x="334756" y="223795"/>
                    </a:lnTo>
                    <a:lnTo>
                      <a:pt x="167378" y="447590"/>
                    </a:lnTo>
                    <a:lnTo>
                      <a:pt x="0" y="223795"/>
                    </a:lnTo>
                    <a:lnTo>
                      <a:pt x="66951" y="223795"/>
                    </a:lnTo>
                    <a:lnTo>
                      <a:pt x="66951" y="0"/>
                    </a:lnTo>
                    <a:lnTo>
                      <a:pt x="267805" y="0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9" tIns="0" rIns="89517" bIns="10042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68FA80C-4E39-4F73-907B-FE42D4A9DD10}"/>
                  </a:ext>
                </a:extLst>
              </p:cNvPr>
              <p:cNvSpPr/>
              <p:nvPr/>
            </p:nvSpPr>
            <p:spPr>
              <a:xfrm>
                <a:off x="6577378" y="2743616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57150">
                <a:solidFill>
                  <a:srgbClr val="0070C0"/>
                </a:solidFill>
              </a:ln>
              <a:effectLst>
                <a:glow rad="228600">
                  <a:srgbClr val="0070C0">
                    <a:alpha val="40000"/>
                  </a:srgbClr>
                </a:glo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4. Initial environmental review</a:t>
                </a: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F96D01B-6C85-4EFB-BFDD-B3C5F502E562}"/>
                  </a:ext>
                </a:extLst>
              </p:cNvPr>
              <p:cNvSpPr/>
              <p:nvPr/>
            </p:nvSpPr>
            <p:spPr>
              <a:xfrm rot="21604472">
                <a:off x="6080701" y="3059669"/>
                <a:ext cx="350985" cy="447591"/>
              </a:xfrm>
              <a:custGeom>
                <a:avLst/>
                <a:gdLst>
                  <a:gd name="connsiteX0" fmla="*/ 0 w 350985"/>
                  <a:gd name="connsiteY0" fmla="*/ 89518 h 447590"/>
                  <a:gd name="connsiteX1" fmla="*/ 175493 w 350985"/>
                  <a:gd name="connsiteY1" fmla="*/ 89518 h 447590"/>
                  <a:gd name="connsiteX2" fmla="*/ 175493 w 350985"/>
                  <a:gd name="connsiteY2" fmla="*/ 0 h 447590"/>
                  <a:gd name="connsiteX3" fmla="*/ 350985 w 350985"/>
                  <a:gd name="connsiteY3" fmla="*/ 223795 h 447590"/>
                  <a:gd name="connsiteX4" fmla="*/ 175493 w 350985"/>
                  <a:gd name="connsiteY4" fmla="*/ 447590 h 447590"/>
                  <a:gd name="connsiteX5" fmla="*/ 175493 w 350985"/>
                  <a:gd name="connsiteY5" fmla="*/ 358072 h 447590"/>
                  <a:gd name="connsiteX6" fmla="*/ 0 w 350985"/>
                  <a:gd name="connsiteY6" fmla="*/ 358072 h 447590"/>
                  <a:gd name="connsiteX7" fmla="*/ 0 w 350985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985" h="447590">
                    <a:moveTo>
                      <a:pt x="350985" y="358072"/>
                    </a:moveTo>
                    <a:lnTo>
                      <a:pt x="175492" y="358072"/>
                    </a:lnTo>
                    <a:lnTo>
                      <a:pt x="175492" y="447590"/>
                    </a:lnTo>
                    <a:lnTo>
                      <a:pt x="0" y="223795"/>
                    </a:lnTo>
                    <a:lnTo>
                      <a:pt x="175492" y="0"/>
                    </a:lnTo>
                    <a:lnTo>
                      <a:pt x="175492" y="89518"/>
                    </a:lnTo>
                    <a:lnTo>
                      <a:pt x="350985" y="89518"/>
                    </a:lnTo>
                    <a:lnTo>
                      <a:pt x="350985" y="358072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05295" tIns="89518" rIns="-1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4971BC7-938F-4EE7-95B7-37D07BA0AC2C}"/>
                  </a:ext>
                </a:extLst>
              </p:cNvPr>
              <p:cNvSpPr/>
              <p:nvPr/>
            </p:nvSpPr>
            <p:spPr>
              <a:xfrm>
                <a:off x="4110341" y="2740407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5. Environmental objectives </a:t>
                </a:r>
                <a:endParaRPr lang="et-EE" sz="1600" b="1" kern="1200" noProof="0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Action </a:t>
                </a:r>
                <a:r>
                  <a:rPr lang="en-GB" sz="1600" b="1" kern="1200" noProof="0" dirty="0"/>
                  <a:t>plan</a:t>
                </a: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F47A252-4364-47DE-A5DB-5F1EFBCA7D2F}"/>
                  </a:ext>
                </a:extLst>
              </p:cNvPr>
              <p:cNvSpPr/>
              <p:nvPr/>
            </p:nvSpPr>
            <p:spPr>
              <a:xfrm rot="21613915">
                <a:off x="3537725" y="3052900"/>
                <a:ext cx="404651" cy="447591"/>
              </a:xfrm>
              <a:custGeom>
                <a:avLst/>
                <a:gdLst>
                  <a:gd name="connsiteX0" fmla="*/ 0 w 404650"/>
                  <a:gd name="connsiteY0" fmla="*/ 89518 h 447590"/>
                  <a:gd name="connsiteX1" fmla="*/ 202325 w 404650"/>
                  <a:gd name="connsiteY1" fmla="*/ 89518 h 447590"/>
                  <a:gd name="connsiteX2" fmla="*/ 202325 w 404650"/>
                  <a:gd name="connsiteY2" fmla="*/ 0 h 447590"/>
                  <a:gd name="connsiteX3" fmla="*/ 404650 w 404650"/>
                  <a:gd name="connsiteY3" fmla="*/ 223795 h 447590"/>
                  <a:gd name="connsiteX4" fmla="*/ 202325 w 404650"/>
                  <a:gd name="connsiteY4" fmla="*/ 447590 h 447590"/>
                  <a:gd name="connsiteX5" fmla="*/ 202325 w 404650"/>
                  <a:gd name="connsiteY5" fmla="*/ 358072 h 447590"/>
                  <a:gd name="connsiteX6" fmla="*/ 0 w 404650"/>
                  <a:gd name="connsiteY6" fmla="*/ 358072 h 447590"/>
                  <a:gd name="connsiteX7" fmla="*/ 0 w 4046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50" h="447590">
                    <a:moveTo>
                      <a:pt x="404650" y="358072"/>
                    </a:moveTo>
                    <a:lnTo>
                      <a:pt x="202325" y="358072"/>
                    </a:lnTo>
                    <a:lnTo>
                      <a:pt x="202325" y="447590"/>
                    </a:lnTo>
                    <a:lnTo>
                      <a:pt x="0" y="223795"/>
                    </a:lnTo>
                    <a:lnTo>
                      <a:pt x="202325" y="0"/>
                    </a:lnTo>
                    <a:lnTo>
                      <a:pt x="202325" y="89518"/>
                    </a:lnTo>
                    <a:lnTo>
                      <a:pt x="404650" y="89518"/>
                    </a:lnTo>
                    <a:lnTo>
                      <a:pt x="404650" y="358072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1395" tIns="89519" rIns="0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7BB2671-E37A-427D-8CFE-B4AC3B6D0A9C}"/>
                  </a:ext>
                </a:extLst>
              </p:cNvPr>
              <p:cNvSpPr/>
              <p:nvPr/>
            </p:nvSpPr>
            <p:spPr>
              <a:xfrm>
                <a:off x="1525799" y="2726589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ln w="6350">
                <a:solidFill>
                  <a:schemeClr val="tx1"/>
                </a:solidFill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6. Implementation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Rules and involvement</a:t>
                </a: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0E68B55-1F50-465B-B7F2-2E928E911610}"/>
                  </a:ext>
                </a:extLst>
              </p:cNvPr>
              <p:cNvSpPr/>
              <p:nvPr/>
            </p:nvSpPr>
            <p:spPr>
              <a:xfrm rot="62913">
                <a:off x="2204404" y="3970107"/>
                <a:ext cx="447591" cy="378884"/>
              </a:xfrm>
              <a:custGeom>
                <a:avLst/>
                <a:gdLst>
                  <a:gd name="connsiteX0" fmla="*/ 0 w 378883"/>
                  <a:gd name="connsiteY0" fmla="*/ 89518 h 447590"/>
                  <a:gd name="connsiteX1" fmla="*/ 189442 w 378883"/>
                  <a:gd name="connsiteY1" fmla="*/ 89518 h 447590"/>
                  <a:gd name="connsiteX2" fmla="*/ 189442 w 378883"/>
                  <a:gd name="connsiteY2" fmla="*/ 0 h 447590"/>
                  <a:gd name="connsiteX3" fmla="*/ 378883 w 378883"/>
                  <a:gd name="connsiteY3" fmla="*/ 223795 h 447590"/>
                  <a:gd name="connsiteX4" fmla="*/ 189442 w 378883"/>
                  <a:gd name="connsiteY4" fmla="*/ 447590 h 447590"/>
                  <a:gd name="connsiteX5" fmla="*/ 189442 w 378883"/>
                  <a:gd name="connsiteY5" fmla="*/ 358072 h 447590"/>
                  <a:gd name="connsiteX6" fmla="*/ 0 w 378883"/>
                  <a:gd name="connsiteY6" fmla="*/ 358072 h 447590"/>
                  <a:gd name="connsiteX7" fmla="*/ 0 w 378883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883" h="447590">
                    <a:moveTo>
                      <a:pt x="303106" y="1"/>
                    </a:moveTo>
                    <a:lnTo>
                      <a:pt x="303106" y="223796"/>
                    </a:lnTo>
                    <a:lnTo>
                      <a:pt x="378883" y="223796"/>
                    </a:lnTo>
                    <a:lnTo>
                      <a:pt x="189442" y="447589"/>
                    </a:lnTo>
                    <a:lnTo>
                      <a:pt x="0" y="223796"/>
                    </a:lnTo>
                    <a:lnTo>
                      <a:pt x="75777" y="223796"/>
                    </a:lnTo>
                    <a:lnTo>
                      <a:pt x="75777" y="1"/>
                    </a:lnTo>
                    <a:lnTo>
                      <a:pt x="303106" y="1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8" tIns="0" rIns="89518" bIns="113665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90C21B5-2DA3-494D-A05A-FD6DACB09D64}"/>
                  </a:ext>
                </a:extLst>
              </p:cNvPr>
              <p:cNvSpPr/>
              <p:nvPr/>
            </p:nvSpPr>
            <p:spPr>
              <a:xfrm>
                <a:off x="1502667" y="450527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7. </a:t>
                </a:r>
                <a:r>
                  <a:rPr lang="en-GB" sz="1600" b="1" kern="1200" dirty="0"/>
                  <a:t>Monitoring and measuring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Evaluation</a:t>
                </a: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CE8C616-76B5-4BBA-9A6B-CEFB92A058AB}"/>
                  </a:ext>
                </a:extLst>
              </p:cNvPr>
              <p:cNvSpPr/>
              <p:nvPr/>
            </p:nvSpPr>
            <p:spPr>
              <a:xfrm rot="67309">
                <a:off x="3500456" y="4871017"/>
                <a:ext cx="449490" cy="447590"/>
              </a:xfrm>
              <a:custGeom>
                <a:avLst/>
                <a:gdLst>
                  <a:gd name="connsiteX0" fmla="*/ 0 w 449490"/>
                  <a:gd name="connsiteY0" fmla="*/ 89518 h 447590"/>
                  <a:gd name="connsiteX1" fmla="*/ 225695 w 449490"/>
                  <a:gd name="connsiteY1" fmla="*/ 89518 h 447590"/>
                  <a:gd name="connsiteX2" fmla="*/ 225695 w 449490"/>
                  <a:gd name="connsiteY2" fmla="*/ 0 h 447590"/>
                  <a:gd name="connsiteX3" fmla="*/ 449490 w 449490"/>
                  <a:gd name="connsiteY3" fmla="*/ 223795 h 447590"/>
                  <a:gd name="connsiteX4" fmla="*/ 225695 w 449490"/>
                  <a:gd name="connsiteY4" fmla="*/ 447590 h 447590"/>
                  <a:gd name="connsiteX5" fmla="*/ 225695 w 449490"/>
                  <a:gd name="connsiteY5" fmla="*/ 358072 h 447590"/>
                  <a:gd name="connsiteX6" fmla="*/ 0 w 449490"/>
                  <a:gd name="connsiteY6" fmla="*/ 358072 h 447590"/>
                  <a:gd name="connsiteX7" fmla="*/ 0 w 44949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9490" h="447590">
                    <a:moveTo>
                      <a:pt x="0" y="89518"/>
                    </a:moveTo>
                    <a:lnTo>
                      <a:pt x="225695" y="89518"/>
                    </a:lnTo>
                    <a:lnTo>
                      <a:pt x="225695" y="0"/>
                    </a:lnTo>
                    <a:lnTo>
                      <a:pt x="449490" y="223795"/>
                    </a:lnTo>
                    <a:lnTo>
                      <a:pt x="225695" y="447590"/>
                    </a:lnTo>
                    <a:lnTo>
                      <a:pt x="22569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34276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EB2B879-BCFA-44CD-B448-E7B731FAB922}"/>
                  </a:ext>
                </a:extLst>
              </p:cNvPr>
              <p:cNvSpPr/>
              <p:nvPr/>
            </p:nvSpPr>
            <p:spPr>
              <a:xfrm>
                <a:off x="4108903" y="4527648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8. Performance report Communication</a:t>
                </a: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95F2E55-578D-4E5D-830E-6EB92F403979}"/>
                  </a:ext>
                </a:extLst>
              </p:cNvPr>
              <p:cNvSpPr/>
              <p:nvPr/>
            </p:nvSpPr>
            <p:spPr>
              <a:xfrm rot="21553200">
                <a:off x="6105654" y="4880782"/>
                <a:ext cx="334850" cy="447590"/>
              </a:xfrm>
              <a:custGeom>
                <a:avLst/>
                <a:gdLst>
                  <a:gd name="connsiteX0" fmla="*/ 0 w 334850"/>
                  <a:gd name="connsiteY0" fmla="*/ 89518 h 447590"/>
                  <a:gd name="connsiteX1" fmla="*/ 167425 w 334850"/>
                  <a:gd name="connsiteY1" fmla="*/ 89518 h 447590"/>
                  <a:gd name="connsiteX2" fmla="*/ 167425 w 334850"/>
                  <a:gd name="connsiteY2" fmla="*/ 0 h 447590"/>
                  <a:gd name="connsiteX3" fmla="*/ 334850 w 334850"/>
                  <a:gd name="connsiteY3" fmla="*/ 223795 h 447590"/>
                  <a:gd name="connsiteX4" fmla="*/ 167425 w 334850"/>
                  <a:gd name="connsiteY4" fmla="*/ 447590 h 447590"/>
                  <a:gd name="connsiteX5" fmla="*/ 167425 w 334850"/>
                  <a:gd name="connsiteY5" fmla="*/ 358072 h 447590"/>
                  <a:gd name="connsiteX6" fmla="*/ 0 w 334850"/>
                  <a:gd name="connsiteY6" fmla="*/ 358072 h 447590"/>
                  <a:gd name="connsiteX7" fmla="*/ 0 w 3348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50" h="447590">
                    <a:moveTo>
                      <a:pt x="0" y="89518"/>
                    </a:moveTo>
                    <a:lnTo>
                      <a:pt x="167425" y="89518"/>
                    </a:lnTo>
                    <a:lnTo>
                      <a:pt x="167425" y="0"/>
                    </a:lnTo>
                    <a:lnTo>
                      <a:pt x="334850" y="223795"/>
                    </a:lnTo>
                    <a:lnTo>
                      <a:pt x="167425" y="447590"/>
                    </a:lnTo>
                    <a:lnTo>
                      <a:pt x="16742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0454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4B8CE9E-08D1-47F4-99C5-A5AF30D0A26C}"/>
                  </a:ext>
                </a:extLst>
              </p:cNvPr>
              <p:cNvSpPr/>
              <p:nvPr/>
            </p:nvSpPr>
            <p:spPr>
              <a:xfrm>
                <a:off x="6577378" y="453912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9. Continuous improvement 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C29B266-7E20-426A-84E0-F3C7E6E69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7408838" y="4002564"/>
              <a:ext cx="371019" cy="414564"/>
            </a:xfrm>
            <a:prstGeom prst="rect">
              <a:avLst/>
            </a:prstGeom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7346FD-AD3E-4408-AF90-ABC14AF76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5064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AD812-95EE-4913-9AB9-89C80CC9C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solidFill>
                  <a:srgbClr val="00B050"/>
                </a:solidFill>
              </a:rPr>
              <a:t>Content</a:t>
            </a:r>
            <a:r>
              <a:rPr lang="et-EE" sz="4000" b="1" dirty="0">
                <a:solidFill>
                  <a:srgbClr val="00B050"/>
                </a:solidFill>
              </a:rPr>
              <a:t>s</a:t>
            </a:r>
            <a:endParaRPr lang="en-GB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3A94D-72CC-4DFE-B5BA-7C43EF985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4.1</a:t>
            </a:r>
            <a:r>
              <a:rPr lang="et-EE" dirty="0"/>
              <a:t> </a:t>
            </a:r>
            <a:r>
              <a:rPr lang="en-GB" dirty="0"/>
              <a:t>Aim of the initial environmental review</a:t>
            </a:r>
          </a:p>
          <a:p>
            <a:pPr marL="0" indent="0">
              <a:buNone/>
            </a:pPr>
            <a:r>
              <a:rPr lang="en-GB" dirty="0"/>
              <a:t>4.2</a:t>
            </a:r>
            <a:r>
              <a:rPr lang="et-EE" dirty="0"/>
              <a:t> </a:t>
            </a:r>
            <a:r>
              <a:rPr lang="en-GB" dirty="0"/>
              <a:t>Example of the content</a:t>
            </a:r>
          </a:p>
          <a:p>
            <a:pPr marL="0" indent="0">
              <a:buNone/>
            </a:pPr>
            <a:r>
              <a:rPr lang="en-GB" dirty="0"/>
              <a:t>4.</a:t>
            </a:r>
            <a:r>
              <a:rPr lang="et-EE" dirty="0"/>
              <a:t>3</a:t>
            </a:r>
            <a:r>
              <a:rPr lang="en-GB" dirty="0"/>
              <a:t> Evaluation of the state-of-the-art: BEFORE table</a:t>
            </a:r>
            <a:endParaRPr lang="et-EE" dirty="0"/>
          </a:p>
          <a:p>
            <a:pPr marL="0" indent="0">
              <a:buNone/>
            </a:pPr>
            <a:r>
              <a:rPr lang="en-GB" dirty="0"/>
              <a:t>4.4 Recommendations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4D4348-3BCA-4620-BC81-32CC83CF3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INTOSAI WGEA training on Greening the SAIs, 5th August 2019, Bangkok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47035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96687-828A-413D-B5A9-2694556A1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solidFill>
                  <a:srgbClr val="00B050"/>
                </a:solidFill>
              </a:rPr>
              <a:t>4.1 Aim of the initial environmental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EF871-3D20-472D-9386-A4E05838E4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Collecting, analysing and summarizing the state-of-the-art on environmental/sustainability issues</a:t>
            </a:r>
          </a:p>
          <a:p>
            <a:r>
              <a:rPr lang="en-GB" dirty="0"/>
              <a:t>Rather describing the situation than assessing it</a:t>
            </a:r>
          </a:p>
          <a:p>
            <a:r>
              <a:rPr lang="en-GB" dirty="0"/>
              <a:t>Won’t be communicated externally</a:t>
            </a:r>
          </a:p>
          <a:p>
            <a:r>
              <a:rPr lang="en-GB" dirty="0"/>
              <a:t>Background information for setting objectives</a:t>
            </a:r>
            <a:r>
              <a:rPr lang="et-EE" dirty="0"/>
              <a:t> and </a:t>
            </a:r>
            <a:r>
              <a:rPr lang="et-EE" dirty="0" err="1"/>
              <a:t>targets</a:t>
            </a:r>
            <a:r>
              <a:rPr lang="en-GB" dirty="0"/>
              <a:t> and making action plan</a:t>
            </a:r>
          </a:p>
          <a:p>
            <a:r>
              <a:rPr lang="en-GB" dirty="0"/>
              <a:t>Bases for selecting performance indicators</a:t>
            </a:r>
          </a:p>
          <a:p>
            <a:endParaRPr lang="en-GB" dirty="0"/>
          </a:p>
          <a:p>
            <a:r>
              <a:rPr lang="en-GB" dirty="0"/>
              <a:t>Target group: management, but also other colleagues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8510F3-1115-4392-8796-B32AAC1DC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5997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66AA0-530A-40E1-ADA6-8B4241A53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307"/>
          </a:xfrm>
        </p:spPr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4.2 </a:t>
            </a:r>
            <a:r>
              <a:rPr lang="en-GB" sz="4000" b="1" dirty="0">
                <a:solidFill>
                  <a:srgbClr val="00B050"/>
                </a:solidFill>
              </a:rPr>
              <a:t>Example of the content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5016-0486-4282-899C-F55BD9CA1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4440"/>
            <a:ext cx="10515600" cy="494252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General information </a:t>
            </a:r>
          </a:p>
          <a:p>
            <a:pPr lvl="1"/>
            <a:r>
              <a:rPr lang="en-GB" dirty="0"/>
              <a:t>Scope of the review</a:t>
            </a:r>
          </a:p>
          <a:p>
            <a:pPr lvl="1"/>
            <a:r>
              <a:rPr lang="en-GB" dirty="0"/>
              <a:t>Number of employees</a:t>
            </a:r>
          </a:p>
          <a:p>
            <a:pPr lvl="1"/>
            <a:r>
              <a:rPr lang="en-GB" dirty="0"/>
              <a:t>Number and location of offices, structure of the organisation</a:t>
            </a:r>
          </a:p>
          <a:p>
            <a:pPr lvl="1"/>
            <a:r>
              <a:rPr lang="en-GB" dirty="0"/>
              <a:t>Office area (</a:t>
            </a:r>
            <a:r>
              <a:rPr lang="en-GB" dirty="0" err="1"/>
              <a:t>sq</a:t>
            </a:r>
            <a:r>
              <a:rPr lang="en-GB" dirty="0"/>
              <a:t> m)</a:t>
            </a:r>
          </a:p>
          <a:p>
            <a:r>
              <a:rPr lang="en-GB" dirty="0"/>
              <a:t>Environmental impacts (operational):</a:t>
            </a:r>
          </a:p>
          <a:p>
            <a:pPr lvl="1"/>
            <a:r>
              <a:rPr lang="en-GB" dirty="0"/>
              <a:t>Energy use</a:t>
            </a:r>
          </a:p>
          <a:p>
            <a:pPr lvl="1"/>
            <a:r>
              <a:rPr lang="en-GB" dirty="0"/>
              <a:t>Transport and mobility</a:t>
            </a:r>
          </a:p>
          <a:p>
            <a:pPr lvl="1"/>
            <a:r>
              <a:rPr lang="en-GB" dirty="0"/>
              <a:t>Waste</a:t>
            </a:r>
          </a:p>
          <a:p>
            <a:pPr lvl="1"/>
            <a:r>
              <a:rPr lang="en-GB" dirty="0"/>
              <a:t>Water</a:t>
            </a:r>
          </a:p>
          <a:p>
            <a:pPr lvl="1"/>
            <a:r>
              <a:rPr lang="en-GB" dirty="0"/>
              <a:t>Products (paper, chemicals, office equipment)</a:t>
            </a:r>
          </a:p>
          <a:p>
            <a:pPr lvl="1"/>
            <a:r>
              <a:rPr lang="en-GB" dirty="0"/>
              <a:t>Plants and green areas</a:t>
            </a:r>
          </a:p>
          <a:p>
            <a:pPr lvl="1"/>
            <a:r>
              <a:rPr lang="en-GB" dirty="0"/>
              <a:t>etc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6B9F21-E839-407D-9DFE-2EB3F1012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70104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66AA0-530A-40E1-ADA6-8B4241A53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307"/>
          </a:xfrm>
        </p:spPr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4.2 </a:t>
            </a:r>
            <a:r>
              <a:rPr lang="en-GB" sz="4000" b="1" dirty="0">
                <a:solidFill>
                  <a:srgbClr val="00B050"/>
                </a:solidFill>
              </a:rPr>
              <a:t>Example of the content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95016-0486-4282-899C-F55BD9CA1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4440"/>
            <a:ext cx="10515600" cy="4942523"/>
          </a:xfrm>
        </p:spPr>
        <p:txBody>
          <a:bodyPr/>
          <a:lstStyle/>
          <a:p>
            <a:r>
              <a:rPr lang="en-GB" dirty="0"/>
              <a:t>Management issues</a:t>
            </a:r>
          </a:p>
          <a:p>
            <a:pPr lvl="1"/>
            <a:r>
              <a:rPr lang="en-GB" dirty="0"/>
              <a:t>Division of tasks, responsibilities</a:t>
            </a:r>
          </a:p>
          <a:p>
            <a:pPr lvl="1"/>
            <a:r>
              <a:rPr lang="en-GB" dirty="0"/>
              <a:t>Sources for information</a:t>
            </a:r>
          </a:p>
          <a:p>
            <a:pPr lvl="1"/>
            <a:r>
              <a:rPr lang="en-GB" dirty="0"/>
              <a:t>Procurement</a:t>
            </a:r>
          </a:p>
          <a:p>
            <a:pPr lvl="1"/>
            <a:r>
              <a:rPr lang="en-GB" dirty="0"/>
              <a:t>Services provided by partners</a:t>
            </a:r>
          </a:p>
          <a:p>
            <a:pPr lvl="1"/>
            <a:r>
              <a:rPr lang="en-GB" dirty="0"/>
              <a:t>Trainings and awareness</a:t>
            </a:r>
          </a:p>
          <a:p>
            <a:pPr marL="914400" lvl="2" indent="0">
              <a:buNone/>
            </a:pPr>
            <a:endParaRPr lang="en-GB" dirty="0"/>
          </a:p>
          <a:p>
            <a:r>
              <a:rPr lang="en-GB" dirty="0"/>
              <a:t>Social issues</a:t>
            </a:r>
          </a:p>
          <a:p>
            <a:pPr lvl="1"/>
            <a:r>
              <a:rPr lang="en-GB" dirty="0"/>
              <a:t>Working environment (</a:t>
            </a:r>
            <a:r>
              <a:rPr lang="en-GB" dirty="0" err="1"/>
              <a:t>e.g</a:t>
            </a:r>
            <a:r>
              <a:rPr lang="en-GB" dirty="0"/>
              <a:t> internal air quality, ergonomics of working place)</a:t>
            </a:r>
          </a:p>
          <a:p>
            <a:pPr lvl="1"/>
            <a:r>
              <a:rPr lang="en-GB" dirty="0"/>
              <a:t>Health and sports</a:t>
            </a:r>
          </a:p>
          <a:p>
            <a:pPr lvl="1"/>
            <a:r>
              <a:rPr lang="en-GB" dirty="0"/>
              <a:t>Social events, stress management</a:t>
            </a:r>
            <a:endParaRPr lang="et-EE" dirty="0"/>
          </a:p>
          <a:p>
            <a:pPr lvl="1"/>
            <a:r>
              <a:rPr lang="et-EE" dirty="0" err="1"/>
              <a:t>Equality</a:t>
            </a:r>
            <a:endParaRPr lang="en-GB" dirty="0"/>
          </a:p>
          <a:p>
            <a:pPr lvl="1"/>
            <a:endParaRPr lang="et-EE" dirty="0"/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DF64F8-B4ED-4966-AB8E-2EF9E64E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50105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870D4-2905-42C1-944C-FC4DE05EC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solidFill>
                  <a:srgbClr val="00B050"/>
                </a:solidFill>
              </a:rPr>
              <a:t>4.3 Evaluation of the state-of-the-art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1C2A5-5120-488A-8D9E-F2E652A42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Based on review results the situation can be mapped, evaluated</a:t>
            </a:r>
          </a:p>
          <a:p>
            <a:r>
              <a:rPr lang="en-GB" dirty="0"/>
              <a:t>Green Office </a:t>
            </a:r>
            <a:r>
              <a:rPr lang="en-GB" u="sng" dirty="0"/>
              <a:t>BEFORE</a:t>
            </a:r>
            <a:r>
              <a:rPr lang="en-GB" dirty="0"/>
              <a:t>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3A9C73-76B5-43F8-94B3-F7733AD5D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0488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73BC0-AC87-4805-A78E-6FE757E6F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4.4 </a:t>
            </a:r>
            <a:r>
              <a:rPr lang="en-GB" sz="4000" b="1" dirty="0">
                <a:solidFill>
                  <a:srgbClr val="00B050"/>
                </a:solidFill>
              </a:rPr>
              <a:t>Recommendations</a:t>
            </a:r>
            <a:endParaRPr lang="et-EE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3472C-97C5-407E-AA4A-18C05B2F90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9684"/>
            <a:ext cx="10515600" cy="4717279"/>
          </a:xfrm>
        </p:spPr>
        <p:txBody>
          <a:bodyPr/>
          <a:lstStyle/>
          <a:p>
            <a:r>
              <a:rPr lang="en-GB" dirty="0"/>
              <a:t>Involve people and share the tasks </a:t>
            </a:r>
          </a:p>
          <a:p>
            <a:r>
              <a:rPr lang="en-GB" dirty="0"/>
              <a:t>Use already existing data</a:t>
            </a:r>
          </a:p>
          <a:p>
            <a:r>
              <a:rPr lang="en-GB" dirty="0"/>
              <a:t>Keep the review  short and clear</a:t>
            </a:r>
          </a:p>
          <a:p>
            <a:r>
              <a:rPr lang="en-GB" dirty="0"/>
              <a:t>Summarise the main findings and the most important information for every area/activity analysed</a:t>
            </a:r>
          </a:p>
          <a:p>
            <a:r>
              <a:rPr lang="en-GB" dirty="0"/>
              <a:t>Make economic, eco-efficiency calculations (e. g how much money could be saved)</a:t>
            </a:r>
          </a:p>
          <a:p>
            <a:r>
              <a:rPr lang="en-GB" dirty="0"/>
              <a:t>Use photos, graphs and other visualisation methods</a:t>
            </a:r>
          </a:p>
          <a:p>
            <a:pPr marL="0" indent="0">
              <a:buNone/>
            </a:pPr>
            <a:endParaRPr lang="et-E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978954-D6D2-4C2D-B8BC-B8340B3EA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2655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5C6E6-CFAF-47DC-99F1-72D29AEE0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4.5 </a:t>
            </a:r>
            <a:r>
              <a:rPr lang="en-GB" sz="4000" b="1" dirty="0">
                <a:solidFill>
                  <a:srgbClr val="00B050"/>
                </a:solidFill>
              </a:rPr>
              <a:t>EXTRA: task for the lunch break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58CBB-4D31-425A-B574-EA0D20DB1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4400" dirty="0"/>
              <a:t>Please observe how is waste management organised in the site’s premises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Hints: is there a separate waste collection? Where the waste bins are? Does the hotel has a waste policy? Any guidance, rules for clients?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B9CC7E-595F-4CEF-8CAA-7735133C3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9498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4566</TotalTime>
  <Words>533</Words>
  <Application>Microsoft Office PowerPoint</Application>
  <PresentationFormat>Widescreen</PresentationFormat>
  <Paragraphs>87</Paragraphs>
  <Slides>9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Session 4  Initial environmental  review</vt:lpstr>
      <vt:lpstr>PowerPoint Presentation</vt:lpstr>
      <vt:lpstr>Contents</vt:lpstr>
      <vt:lpstr>4.1 Aim of the initial environmental review</vt:lpstr>
      <vt:lpstr>4.2 Example of the content (1)</vt:lpstr>
      <vt:lpstr>4.2 Example of the content (2)</vt:lpstr>
      <vt:lpstr>4.3 Evaluation of the state-of-the-art</vt:lpstr>
      <vt:lpstr>4.4 Recommendations</vt:lpstr>
      <vt:lpstr>4.5 EXTRA: task for the lunch break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„greening“?</dc:title>
  <dc:creator>Viire Viss</dc:creator>
  <cp:lastModifiedBy>Viire Viss</cp:lastModifiedBy>
  <cp:revision>53</cp:revision>
  <dcterms:created xsi:type="dcterms:W3CDTF">2018-07-12T12:28:07Z</dcterms:created>
  <dcterms:modified xsi:type="dcterms:W3CDTF">2019-08-04T16:05:41Z</dcterms:modified>
</cp:coreProperties>
</file>